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56" r:id="rId5"/>
    <p:sldId id="271" r:id="rId6"/>
    <p:sldId id="257" r:id="rId7"/>
    <p:sldId id="263" r:id="rId8"/>
    <p:sldId id="264" r:id="rId9"/>
    <p:sldId id="278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62" r:id="rId18"/>
    <p:sldId id="274" r:id="rId19"/>
    <p:sldId id="260" r:id="rId20"/>
    <p:sldId id="275" r:id="rId21"/>
    <p:sldId id="259" r:id="rId22"/>
    <p:sldId id="265" r:id="rId23"/>
    <p:sldId id="276" r:id="rId24"/>
    <p:sldId id="277" r:id="rId25"/>
  </p:sldIdLst>
  <p:sldSz cx="12192000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4DCE56-3F53-4FF6-9F95-6D7FD8A53ED8}" v="310" dt="2021-10-07T06:51:55.394"/>
    <p1510:client id="{7B36B5A8-2922-437E-9525-BC782B08F707}" v="15" dt="2021-10-07T06:57:01.954"/>
    <p1510:client id="{B4011E26-3397-BD24-B194-99C18A9B7E0C}" v="2" dt="2021-10-06T07:01:54.198"/>
    <p1510:client id="{B5E03E5A-30DC-4ECD-B7FF-84643C673BE6}" v="16" dt="2021-10-08T03:27:47.352"/>
    <p1510:client id="{DCAA5AB0-B692-4594-8D01-21E7848A62FF}" v="13" dt="2021-10-07T06:58:52.2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0" autoAdjust="0"/>
    <p:restoredTop sz="96709" autoAdjust="0"/>
  </p:normalViewPr>
  <p:slideViewPr>
    <p:cSldViewPr snapToGrid="0" showGuides="1">
      <p:cViewPr varScale="1">
        <p:scale>
          <a:sx n="68" d="100"/>
          <a:sy n="68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6" d="100"/>
          <a:sy n="96" d="100"/>
        </p:scale>
        <p:origin x="289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>
              <a:latin typeface="Arial" panose="020B0604020202020204" pitchFamily="34" charset="0"/>
            </a:endParaRPr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9CB9212-9FE5-4E83-844C-2098C1364FD7}" type="datetime1">
              <a:rPr lang="hr-HR" smtClean="0">
                <a:latin typeface="Arial" panose="020B0604020202020204" pitchFamily="34" charset="0"/>
              </a:rPr>
              <a:t>8.10.2021.</a:t>
            </a:fld>
            <a:endParaRPr lang="hr-HR">
              <a:latin typeface="Arial" panose="020B0604020202020204" pitchFamily="34" charset="0"/>
            </a:endParaRPr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>
              <a:latin typeface="Arial" panose="020B0604020202020204" pitchFamily="34" charset="0"/>
            </a:endParaRPr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6834459-7356-44BF-850D-8B30C4FB3B6B}" type="slidenum">
              <a:rPr lang="hr-HR">
                <a:latin typeface="Arial" panose="020B0604020202020204" pitchFamily="34" charset="0"/>
              </a:rPr>
              <a:t>‹#›</a:t>
            </a:fld>
            <a:endParaRPr lang="hr-H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hr-HR" noProof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3842AD6-1507-4CCA-8A3A-9CB29ABBF8E6}" type="datetime1">
              <a:rPr lang="hr-HR" smtClean="0"/>
              <a:pPr/>
              <a:t>8.10.2021.</a:t>
            </a:fld>
            <a:endParaRPr lang="hr-HR" dirty="0"/>
          </a:p>
        </p:txBody>
      </p:sp>
      <p:sp>
        <p:nvSpPr>
          <p:cNvPr id="4" name="Rezervirano mjesto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noProof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hr-HR" noProof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A3C37BE-C303-496D-B5CD-85F2937540FC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>
      <a:defRPr sz="1200"/>
    </a:lvl2pPr>
    <a:lvl3pPr marL="914400" algn="l">
      <a:defRPr sz="1200"/>
    </a:lvl3pPr>
    <a:lvl4pPr marL="1371600" algn="l">
      <a:defRPr sz="1200"/>
    </a:lvl4pPr>
    <a:lvl5pPr marL="1828800" algn="l">
      <a:defRPr sz="1200"/>
    </a:lvl5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hr-HR" b="1" i="1">
                <a:latin typeface="Arial" pitchFamily="34" charset="0"/>
                <a:cs typeface="Arial" pitchFamily="34" charset="0"/>
              </a:rPr>
              <a:t>NAPOMENA:</a:t>
            </a:r>
          </a:p>
          <a:p>
            <a:pPr rtl="0"/>
            <a:r>
              <a:rPr lang="hr-HR" i="1">
                <a:latin typeface="Arial" pitchFamily="34" charset="0"/>
                <a:cs typeface="Arial" pitchFamily="34" charset="0"/>
              </a:rPr>
              <a:t>da biste promijenili sliku na slajdu, odaberite sliku pa je izbrišite. Nakon toga kliknite ikonu slike u rezerviranom mjestu da biste umetnuli željenu sliku.</a:t>
            </a:r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43239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7115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8843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>
              <a:latin typeface="Arial" panose="020B0604020202020204" pitchFamily="34" charset="0"/>
            </a:endParaRPr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>
              <a:defRPr sz="4400" cap="all" baseline="0"/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r-HR" noProof="0"/>
              <a:t>Kliknite da biste uredili stil podnaslova matrice</a:t>
            </a:r>
          </a:p>
        </p:txBody>
      </p:sp>
      <p:sp>
        <p:nvSpPr>
          <p:cNvPr id="7" name="Pravokutnik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>
              <a:latin typeface="Arial" panose="020B0604020202020204" pitchFamily="34" charset="0"/>
            </a:endParaRP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BED3F30B-B6F0-4F9C-9A8F-E2221E70F0F5}" type="datetime1">
              <a:rPr lang="hr-HR" noProof="0" smtClean="0"/>
              <a:t>8.10.2021.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hr-HR" noProof="0"/>
              <a:t>Discord i Loomen u hibridnoj nastavi - CUC 2021</a:t>
            </a:r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0FF54DE5-C571-48E8-A5BC-B369434E2F44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3" name="Rezervirano mjesto za sliku 2" descr="Prazno rezervirano mjesto za dodavanje slike. Kliknite rezervirano mjesto i odaberite sliku koju želite dodati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r-HR" noProof="0"/>
              <a:t>Kliknite ikonu da biste dodali  sliku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1EE70EE-FB73-49BF-B316-1AAAB82AAEDB}" type="datetime1">
              <a:rPr lang="hr-HR" noProof="0" smtClean="0"/>
              <a:t>8.10.2021.</a:t>
            </a:fld>
            <a:endParaRPr lang="hr-HR" noProof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Discord i Loomen u hibridnoj nastavi - CUC 2021</a:t>
            </a:r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hr-HR" noProof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384A2CE-ECD0-4130-82E2-2119DCBA1CF8}" type="datetime1">
              <a:rPr lang="hr-HR" noProof="0" smtClean="0"/>
              <a:t>8.10.2021.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Discord i Loomen u hibridnoj nastavi - CUC 2021</a:t>
            </a:r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hr-HR" noProof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 hasCustomPrompt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7041E0-B667-4DFD-A574-07A23E409D96}" type="datetime1">
              <a:rPr lang="hr-HR" noProof="0" smtClean="0"/>
              <a:t>8.10.2021.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Discord i Loomen u hibridnoj nastavi - CUC 2021</a:t>
            </a:r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hr-HR" noProof="0"/>
              <a:t>‹#›</a:t>
            </a:fld>
            <a:endParaRPr lang="hr-HR" noProof="0"/>
          </a:p>
        </p:txBody>
      </p:sp>
      <p:grpSp>
        <p:nvGrpSpPr>
          <p:cNvPr id="7" name="Grupa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Ravni poveznik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avni poveznik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545E401-0A24-4F76-B356-4CE78C4557DB}" type="datetime1">
              <a:rPr lang="hr-HR" noProof="0" smtClean="0"/>
              <a:t>8.10.2021.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hr-HR"/>
              <a:t>Discord i Loomen u hibridnoj nastavi - CUC 2021</a:t>
            </a:r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fld id="{0FF54DE5-C571-48E8-A5BC-B369434E2F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ni slajd sa sli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>
              <a:defRPr sz="4400" cap="all" baseline="0"/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r-HR" noProof="0"/>
              <a:t>Kliknite da biste uredili stil podnaslova matrice</a:t>
            </a:r>
          </a:p>
        </p:txBody>
      </p:sp>
      <p:sp>
        <p:nvSpPr>
          <p:cNvPr id="11" name="Rezervirano mjesto za sliku 10" descr="Prazno rezervirano mjesto za dodavanje slike. Kliknite rezervirano mjesto i odaberite sliku koju želite dodati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hr-HR" noProof="0"/>
              <a:t>Kliknite ikonu da biste dodali  sliku</a:t>
            </a:r>
          </a:p>
        </p:txBody>
      </p:sp>
      <p:sp>
        <p:nvSpPr>
          <p:cNvPr id="8" name="Pravokutnik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>
              <a:latin typeface="Arial" panose="020B0604020202020204" pitchFamily="34" charset="0"/>
            </a:endParaRPr>
          </a:p>
        </p:txBody>
      </p:sp>
      <p:grpSp>
        <p:nvGrpSpPr>
          <p:cNvPr id="14" name="Grupa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Ravni poveznik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vni poveznik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upa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Ravni poveznik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avni poveznik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Pravokutnik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upa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Ravni poveznik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avni poveznik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Pravokutnik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noProof="0">
                <a:latin typeface="Arial" panose="020B0604020202020204" pitchFamily="34" charset="0"/>
              </a:endParaRPr>
            </a:p>
          </p:txBody>
        </p:sp>
        <p:grpSp>
          <p:nvGrpSpPr>
            <p:cNvPr id="11" name="Grupa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Ravni poveznik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Ravni poveznik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 hasCustomPrompt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D8F7B28-E5FC-458A-B6C8-D5B5619F8E47}" type="datetime1">
              <a:rPr lang="hr-HR" noProof="0" smtClean="0"/>
              <a:t>8.10.2021.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hr-HR"/>
              <a:t>Discord i Loomen u hibridnoj nastavi - CUC 2021</a:t>
            </a:r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fld id="{0FF54DE5-C571-48E8-A5BC-B369434E2F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 hasCustomPrompt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 hasCustomPrompt="1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654000-218E-4181-9EBD-F3C37A29B405}" type="datetime1">
              <a:rPr lang="hr-HR" noProof="0" smtClean="0"/>
              <a:t>8.10.2021.</a:t>
            </a:fld>
            <a:endParaRPr lang="hr-HR" noProof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hr-HR"/>
              <a:t>Discord i Loomen u hibridnoj nastavi - CUC 2021</a:t>
            </a:r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hr-HR" noProof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 hasCustomPrompt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 hasCustomPrompt="1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 hasCustomPrompt="1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B1401DD-B20F-4B53-9D9D-25FAAD4FFEAF}" type="datetime1">
              <a:rPr lang="hr-HR" noProof="0" smtClean="0"/>
              <a:t>8.10.2021.</a:t>
            </a:fld>
            <a:endParaRPr lang="hr-HR" noProof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Discord i Loomen u hibridnoj nastavi - CUC 2021</a:t>
            </a:r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hr-HR" noProof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AFAA54-8F9D-40D9-9443-0D0DFDF43929}" type="datetime1">
              <a:rPr lang="hr-HR" noProof="0" smtClean="0"/>
              <a:t>8.10.2021.</a:t>
            </a:fld>
            <a:endParaRPr lang="hr-HR" noProof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hr-HR"/>
              <a:t>Discord i Loomen u hibridnoj nastavi - CUC 2021</a:t>
            </a:r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fld id="{0FF54DE5-C571-48E8-A5BC-B369434E2F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789E03-0189-40F8-8F12-0236F0EC2C0E}" type="datetime1">
              <a:rPr lang="hr-HR" noProof="0" smtClean="0"/>
              <a:t>8.10.2021.</a:t>
            </a:fld>
            <a:endParaRPr lang="hr-HR" noProof="0"/>
          </a:p>
        </p:txBody>
      </p:sp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hr-HR"/>
              <a:t>Discord i Loomen u hibridnoj nastavi - CUC 2021</a:t>
            </a:r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fld id="{0FF54DE5-C571-48E8-A5BC-B369434E2F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idx="1" hasCustomPrompt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8810040-FB95-4337-A5CD-7A04F0554146}" type="datetime1">
              <a:rPr lang="hr-HR" noProof="0" smtClean="0"/>
              <a:t>8.10.2021.</a:t>
            </a:fld>
            <a:endParaRPr lang="hr-HR" noProof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Discord i Loomen u hibridnoj nastavi - CUC 2021</a:t>
            </a:r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hr-HR" noProof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  <a:p>
            <a:pPr lvl="5" rtl="0"/>
            <a:r>
              <a:rPr lang="hr-HR" noProof="0"/>
              <a:t>Šesta razina</a:t>
            </a:r>
          </a:p>
          <a:p>
            <a:pPr lvl="6" rtl="0"/>
            <a:r>
              <a:rPr lang="hr-HR" noProof="0"/>
              <a:t>Sedma razina</a:t>
            </a:r>
          </a:p>
          <a:p>
            <a:pPr lvl="7" rtl="0"/>
            <a:r>
              <a:rPr lang="hr-HR" noProof="0"/>
              <a:t>Osma razina</a:t>
            </a:r>
          </a:p>
          <a:p>
            <a:pPr lvl="8" rtl="0"/>
            <a:r>
              <a:rPr lang="hr-HR" noProof="0"/>
              <a:t>Deveta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0C3FDE-0D4E-4015-8CB1-AE7DE706D04F}" type="datetime1">
              <a:rPr lang="hr-HR" noProof="0" smtClean="0"/>
              <a:t>8.10.2021.</a:t>
            </a:fld>
            <a:endParaRPr lang="hr-HR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hr-HR"/>
              <a:t>Discord i Loomen u hibridnoj nastavi - CUC 2021</a:t>
            </a:r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fld id="{0FF54DE5-C571-48E8-A5BC-B369434E2F44}" type="slidenum">
              <a:rPr lang="hr-HR" smtClean="0"/>
              <a:pPr/>
              <a:t>‹#›</a:t>
            </a:fld>
            <a:endParaRPr lang="hr-HR"/>
          </a:p>
        </p:txBody>
      </p:sp>
      <p:grpSp>
        <p:nvGrpSpPr>
          <p:cNvPr id="15" name="Grupa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Ravni poveznik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avni poveznik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razred-na-mrezi.com.hr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bit.ly/Loomen-i-Discord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arnet-my.sharepoint.com/:w:/g/personal/barbara_knezevic3_skole_hr/EdG8jS6GElBGhlxx7ihgKwcBnSckBTQNbvk7B4mkTQzozA?e=ATRAQ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ctrTitle"/>
          </p:nvPr>
        </p:nvSpPr>
        <p:spPr>
          <a:xfrm>
            <a:off x="729623" y="2195111"/>
            <a:ext cx="7950776" cy="2469073"/>
          </a:xfrm>
        </p:spPr>
        <p:txBody>
          <a:bodyPr rtlCol="0" anchor="ctr">
            <a:normAutofit/>
          </a:bodyPr>
          <a:lstStyle/>
          <a:p>
            <a:pPr rtl="0"/>
            <a:r>
              <a:rPr lang="hr" sz="4400" b="1" dirty="0"/>
              <a:t>Discord i loomen u hibridnoj nastavi</a:t>
            </a:r>
            <a:endParaRPr lang="hr-HR" b="1" dirty="0"/>
          </a:p>
        </p:txBody>
      </p:sp>
      <p:sp>
        <p:nvSpPr>
          <p:cNvPr id="7" name="Podnaslov 6"/>
          <p:cNvSpPr>
            <a:spLocks noGrp="1"/>
          </p:cNvSpPr>
          <p:nvPr>
            <p:ph type="subTitle" idx="1"/>
          </p:nvPr>
        </p:nvSpPr>
        <p:spPr>
          <a:xfrm>
            <a:off x="574814" y="5092932"/>
            <a:ext cx="7137952" cy="426328"/>
          </a:xfrm>
        </p:spPr>
        <p:txBody>
          <a:bodyPr rtlCol="0"/>
          <a:lstStyle/>
          <a:p>
            <a:r>
              <a:rPr lang="hr-HR" dirty="0">
                <a:latin typeface="Times New Roman"/>
                <a:cs typeface="Times New Roman"/>
              </a:rPr>
              <a:t>Renata Pintar, prof. savjetnik i Barbara Knežević, prof. mentor</a:t>
            </a:r>
          </a:p>
        </p:txBody>
      </p:sp>
      <p:sp>
        <p:nvSpPr>
          <p:cNvPr id="5" name="Podnaslov 4">
            <a:extLst>
              <a:ext uri="{FF2B5EF4-FFF2-40B4-BE49-F238E27FC236}">
                <a16:creationId xmlns:a16="http://schemas.microsoft.com/office/drawing/2014/main" id="{852B7B16-65D0-4738-9D99-B609EF12BC5E}"/>
              </a:ext>
            </a:extLst>
          </p:cNvPr>
          <p:cNvSpPr txBox="1">
            <a:spLocks/>
          </p:cNvSpPr>
          <p:nvPr/>
        </p:nvSpPr>
        <p:spPr>
          <a:xfrm>
            <a:off x="462817" y="6100408"/>
            <a:ext cx="4969757" cy="508916"/>
          </a:xfrm>
          <a:prstGeom prst="rect">
            <a:avLst/>
          </a:prstGeom>
        </p:spPr>
        <p:txBody>
          <a:bodyPr vert="horz" lIns="91440" tIns="91440" rIns="91440" bIns="9144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hr-HR">
                <a:solidFill>
                  <a:schemeClr val="bg1"/>
                </a:solidFill>
              </a:rPr>
              <a:t>CUC 2021, Šibenik, 27. - 29. 10. 2021.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2" descr="A picture containing text, clipart, tableware&#10;&#10;Description automatically generated">
            <a:extLst>
              <a:ext uri="{FF2B5EF4-FFF2-40B4-BE49-F238E27FC236}">
                <a16:creationId xmlns:a16="http://schemas.microsoft.com/office/drawing/2014/main" id="{36C7068D-C3FD-4166-9C5B-6BE2E356B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3455" y="4188048"/>
            <a:ext cx="3713018" cy="1100414"/>
          </a:xfrm>
          <a:prstGeom prst="rect">
            <a:avLst/>
          </a:prstGeom>
        </p:spPr>
      </p:pic>
      <p:pic>
        <p:nvPicPr>
          <p:cNvPr id="9" name="Picture 9" descr="Icon&#10;&#10;Description automatically generated">
            <a:extLst>
              <a:ext uri="{FF2B5EF4-FFF2-40B4-BE49-F238E27FC236}">
                <a16:creationId xmlns:a16="http://schemas.microsoft.com/office/drawing/2014/main" id="{C8F8E689-F4D1-4DE7-A238-C08449EBFC1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/>
          <a:srcRect t="9613" b="9613"/>
          <a:stretch/>
        </p:blipFill>
        <p:spPr>
          <a:xfrm>
            <a:off x="9013733" y="930231"/>
            <a:ext cx="2517197" cy="2517197"/>
          </a:xfrm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C4EFA54C-DC8A-4417-90E2-4D85FB428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09" y="363630"/>
            <a:ext cx="11408382" cy="2128525"/>
          </a:xfrm>
          <a:prstGeom prst="rect">
            <a:avLst/>
          </a:prstGeom>
        </p:spPr>
      </p:pic>
      <p:pic>
        <p:nvPicPr>
          <p:cNvPr id="5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F6BE9E6-997D-4028-8DB6-AD3A959048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09" y="2879066"/>
            <a:ext cx="11283356" cy="109986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2F7D31-A6F0-49D3-8D0D-C5FB6EC12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r-HR" noProof="0"/>
              <a:t>10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1862BFA-A51E-4AA3-81CE-6A5EC7151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Discord i Loomen u hibridnoj nastavi - CUC 2021</a:t>
            </a:r>
          </a:p>
        </p:txBody>
      </p:sp>
    </p:spTree>
    <p:extLst>
      <p:ext uri="{BB962C8B-B14F-4D97-AF65-F5344CB8AC3E}">
        <p14:creationId xmlns:p14="http://schemas.microsoft.com/office/powerpoint/2010/main" val="154298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C836B7EC-17F3-4290-9D49-A4F0A85D9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445" y="407299"/>
            <a:ext cx="10507109" cy="191700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B3113C4F-CFBB-491B-80DE-FFEDD149E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557" y="2628485"/>
            <a:ext cx="10652886" cy="382221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6BB3A1-FFAD-461E-95BF-8DCACB5E3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r-HR" noProof="0"/>
              <a:t>11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0932227-A432-498D-94DF-065EEC041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Discord i Loomen u hibridnoj nastavi - CUC 2021</a:t>
            </a:r>
          </a:p>
        </p:txBody>
      </p:sp>
    </p:spTree>
    <p:extLst>
      <p:ext uri="{BB962C8B-B14F-4D97-AF65-F5344CB8AC3E}">
        <p14:creationId xmlns:p14="http://schemas.microsoft.com/office/powerpoint/2010/main" val="204349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541060A-1FA5-480B-9301-DD773A81F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8260" y="641009"/>
            <a:ext cx="8449918" cy="37669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Upute za korištenje resursa u sustavu </a:t>
            </a:r>
            <a:r>
              <a:rPr lang="hr-H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Loomen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https://razred-na-mrezi.com.hr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(Vesna Tomić)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1EB5D1C-06B6-489F-858E-AF1765C7F4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8758" y="1862759"/>
            <a:ext cx="3971925" cy="44577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178588-2C26-455F-B06B-C0B36F6BA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r-HR" noProof="0"/>
              <a:t>12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0540421-D66E-4088-A476-9C7164222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Discord i Loomen u hibridnoj nastavi - CUC 2021</a:t>
            </a:r>
          </a:p>
        </p:txBody>
      </p:sp>
    </p:spTree>
    <p:extLst>
      <p:ext uri="{BB962C8B-B14F-4D97-AF65-F5344CB8AC3E}">
        <p14:creationId xmlns:p14="http://schemas.microsoft.com/office/powerpoint/2010/main" val="225083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D4EACA99-EF58-4627-9995-308554D0AC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2336" y="1967266"/>
            <a:ext cx="3751117" cy="3447802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</a:t>
            </a:r>
            <a:r>
              <a:rPr lang="hr-HR" sz="4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40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scord</a:t>
            </a:r>
            <a:r>
              <a:rPr lang="en-US" sz="4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u online </a:t>
            </a:r>
            <a:r>
              <a:rPr lang="en-US" sz="40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nastavi</a:t>
            </a:r>
            <a:endParaRPr lang="en-US" sz="4000" b="1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Slika 6" descr="Slika na kojoj se prikazuje tekst, snimka zaslona, monitor, zaslon&#10;&#10;Opis je automatski generiran">
            <a:extLst>
              <a:ext uri="{FF2B5EF4-FFF2-40B4-BE49-F238E27FC236}">
                <a16:creationId xmlns:a16="http://schemas.microsoft.com/office/drawing/2014/main" id="{9202E68E-1359-49A9-86E9-AF742ACBBA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28" r="1429" b="5587"/>
          <a:stretch/>
        </p:blipFill>
        <p:spPr>
          <a:xfrm>
            <a:off x="4777316" y="1520764"/>
            <a:ext cx="6780700" cy="381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98AC178-50C6-4E7A-93A9-F766B3D59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494674"/>
            <a:ext cx="9980682" cy="67848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z="3600" b="1" kern="1200" dirty="0">
                <a:latin typeface="Times New Roman"/>
                <a:cs typeface="Times New Roman"/>
              </a:rPr>
              <a:t>Što je </a:t>
            </a:r>
            <a:r>
              <a:rPr lang="hr-HR" sz="3600" b="1" dirty="0" err="1">
                <a:latin typeface="Times New Roman"/>
                <a:cs typeface="Times New Roman"/>
              </a:rPr>
              <a:t>D</a:t>
            </a:r>
            <a:r>
              <a:rPr lang="hr-HR" sz="3600" b="1" kern="1200" dirty="0" err="1">
                <a:latin typeface="Times New Roman"/>
                <a:cs typeface="Times New Roman"/>
              </a:rPr>
              <a:t>iscord</a:t>
            </a:r>
            <a:r>
              <a:rPr lang="hr-HR" sz="3600" b="1" kern="1200" dirty="0">
                <a:latin typeface="Times New Roman"/>
                <a:cs typeface="Times New Roman"/>
              </a:rPr>
              <a:t>?</a:t>
            </a:r>
            <a:endParaRPr lang="en-US" sz="3600" b="1" kern="1200" dirty="0">
              <a:latin typeface="Times New Roman"/>
              <a:cs typeface="Times New Roman"/>
            </a:endParaRPr>
          </a:p>
        </p:txBody>
      </p:sp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id="{40C5BAFC-5AE7-4320-8FEC-FE286B152C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z="2800" dirty="0" err="1">
                <a:latin typeface="Times"/>
                <a:cs typeface="Times"/>
              </a:rPr>
              <a:t>Discord</a:t>
            </a:r>
            <a:r>
              <a:rPr lang="hr-HR" sz="2800" dirty="0">
                <a:latin typeface="Times"/>
                <a:cs typeface="Times"/>
              </a:rPr>
              <a:t> je besplatna aplikacija za glasovni, video i tekstualni chat</a:t>
            </a:r>
          </a:p>
          <a:p>
            <a:r>
              <a:rPr lang="hr-HR" sz="2800" dirty="0">
                <a:latin typeface="Times"/>
                <a:cs typeface="Times"/>
              </a:rPr>
              <a:t>web ili mobilni uređaj</a:t>
            </a:r>
          </a:p>
          <a:p>
            <a:r>
              <a:rPr lang="hr-HR" sz="2800" dirty="0">
                <a:latin typeface="Times"/>
                <a:cs typeface="Times"/>
              </a:rPr>
              <a:t>većinom privatni serveri</a:t>
            </a:r>
          </a:p>
          <a:p>
            <a:r>
              <a:rPr lang="hr-HR" sz="2800" dirty="0">
                <a:latin typeface="Times"/>
                <a:cs typeface="Times"/>
              </a:rPr>
              <a:t>pretežno </a:t>
            </a:r>
            <a:r>
              <a:rPr lang="hr-HR" sz="2800" dirty="0" err="1">
                <a:latin typeface="Times"/>
                <a:cs typeface="Times"/>
              </a:rPr>
              <a:t>gameri</a:t>
            </a:r>
            <a:endParaRPr lang="hr-HR" sz="2800" dirty="0">
              <a:latin typeface="Times"/>
              <a:cs typeface="Times"/>
            </a:endParaRPr>
          </a:p>
          <a:p>
            <a:r>
              <a:rPr lang="hr-HR" sz="2800" dirty="0">
                <a:latin typeface="Times"/>
                <a:cs typeface="Times"/>
              </a:rPr>
              <a:t>nema reklama</a:t>
            </a:r>
            <a:endParaRPr lang="en-US" sz="2800" dirty="0">
              <a:latin typeface="Times"/>
              <a:cs typeface="Times"/>
            </a:endParaRPr>
          </a:p>
        </p:txBody>
      </p:sp>
      <p:pic>
        <p:nvPicPr>
          <p:cNvPr id="4" name="Slika 3" descr="Slika na kojoj se prikazuje iPod, na zatvorenom, elektronički, slika&#10;&#10;Opis je automatski generiran">
            <a:extLst>
              <a:ext uri="{FF2B5EF4-FFF2-40B4-BE49-F238E27FC236}">
                <a16:creationId xmlns:a16="http://schemas.microsoft.com/office/drawing/2014/main" id="{0FCAC2DC-DCF6-48C6-8FAA-D66E3E94FC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0" r="9975"/>
          <a:stretch/>
        </p:blipFill>
        <p:spPr>
          <a:xfrm>
            <a:off x="6172200" y="1600200"/>
            <a:ext cx="4914900" cy="4571999"/>
          </a:xfrm>
          <a:prstGeom prst="rect">
            <a:avLst/>
          </a:prstGeo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683674-5231-4CED-960C-A805050F1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r-HR" noProof="0"/>
              <a:t>14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3AB0D8-68D8-456D-8509-2FC09B661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Discord i Loomen u hibridnoj nastavi - CUC 2021</a:t>
            </a:r>
          </a:p>
        </p:txBody>
      </p:sp>
    </p:spTree>
    <p:extLst>
      <p:ext uri="{BB962C8B-B14F-4D97-AF65-F5344CB8AC3E}">
        <p14:creationId xmlns:p14="http://schemas.microsoft.com/office/powerpoint/2010/main" val="306772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98AC178-50C6-4E7A-93A9-F766B3D59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529" y="432415"/>
            <a:ext cx="4223868" cy="102347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 dirty="0" err="1">
                <a:solidFill>
                  <a:schemeClr val="tx2"/>
                </a:solidFill>
                <a:latin typeface="Times New Roman"/>
                <a:cs typeface="Times New Roman"/>
              </a:rPr>
              <a:t>Kreiranje</a:t>
            </a:r>
            <a:r>
              <a:rPr lang="en-US" sz="3600" b="1" kern="1200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200" dirty="0" err="1">
                <a:solidFill>
                  <a:schemeClr val="tx2"/>
                </a:solidFill>
                <a:latin typeface="Times New Roman"/>
                <a:cs typeface="Times New Roman"/>
              </a:rPr>
              <a:t>servera</a:t>
            </a:r>
            <a:endParaRPr lang="en-US" sz="3600" b="1" kern="1200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id="{40C5BAFC-5AE7-4320-8FEC-FE286B152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3626" y="1773956"/>
            <a:ext cx="4066207" cy="44092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z="2800" dirty="0">
                <a:latin typeface="Times"/>
                <a:cs typeface="Times"/>
              </a:rPr>
              <a:t>predložak za učenje</a:t>
            </a:r>
          </a:p>
          <a:p>
            <a:r>
              <a:rPr lang="hr-HR" sz="2800" dirty="0">
                <a:latin typeface="Times"/>
                <a:cs typeface="Times"/>
              </a:rPr>
              <a:t>dodjela uloga članovima</a:t>
            </a:r>
          </a:p>
          <a:p>
            <a:r>
              <a:rPr lang="hr-HR" sz="2800" dirty="0">
                <a:latin typeface="Times"/>
                <a:cs typeface="Times"/>
              </a:rPr>
              <a:t>tekstualni kanali</a:t>
            </a:r>
          </a:p>
          <a:p>
            <a:r>
              <a:rPr lang="hr-HR" sz="2800" dirty="0">
                <a:latin typeface="Times"/>
                <a:cs typeface="Times"/>
              </a:rPr>
              <a:t>glasovni kanali</a:t>
            </a:r>
          </a:p>
          <a:p>
            <a:r>
              <a:rPr lang="hr-HR" sz="2800" dirty="0">
                <a:latin typeface="Times"/>
                <a:cs typeface="Times"/>
              </a:rPr>
              <a:t>dijeljenje zaslona</a:t>
            </a:r>
            <a:endParaRPr lang="en-US" sz="2800" dirty="0">
              <a:latin typeface="Times"/>
              <a:cs typeface="Times"/>
            </a:endParaRP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C16B92A9-4737-4B98-AFDE-0DDE4D68F0F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32543" t="9630" r="32557" b="14871"/>
          <a:stretch/>
        </p:blipFill>
        <p:spPr>
          <a:xfrm>
            <a:off x="4322524" y="1593848"/>
            <a:ext cx="3546951" cy="432000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9BDA9B8A-806E-4392-836D-1888DEB80A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405" t="17542" r="30476" b="14480"/>
          <a:stretch/>
        </p:blipFill>
        <p:spPr>
          <a:xfrm>
            <a:off x="7995137" y="1593848"/>
            <a:ext cx="3969601" cy="4320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CB21A5-FD07-49AA-84E0-52B0502B2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r-HR" noProof="0"/>
              <a:t>15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E05566-0D21-4345-9DD6-DFBC671E3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Discord i Loomen u hibridnoj nastavi - CUC 2021</a:t>
            </a:r>
          </a:p>
        </p:txBody>
      </p:sp>
    </p:spTree>
    <p:extLst>
      <p:ext uri="{BB962C8B-B14F-4D97-AF65-F5344CB8AC3E}">
        <p14:creationId xmlns:p14="http://schemas.microsoft.com/office/powerpoint/2010/main" val="329320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ED952CF-4FDA-4005-8B47-705B53000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419724"/>
            <a:ext cx="9980682" cy="753437"/>
          </a:xfrm>
        </p:spPr>
        <p:txBody>
          <a:bodyPr anchor="b">
            <a:normAutofit/>
          </a:bodyPr>
          <a:lstStyle/>
          <a:p>
            <a:r>
              <a:rPr lang="hr-HR" sz="3600" b="1" dirty="0">
                <a:latin typeface="Times New Roman"/>
                <a:cs typeface="Times New Roman"/>
              </a:rPr>
              <a:t>Web aplikacija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0C6318E-2CEB-4B47-B22F-0D0F336B60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35" r="2" b="11942"/>
          <a:stretch/>
        </p:blipFill>
        <p:spPr>
          <a:xfrm>
            <a:off x="1104900" y="1600200"/>
            <a:ext cx="9982200" cy="4572000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5D208D-598A-458D-B0F4-41EA75C71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r-HR" noProof="0"/>
              <a:t>16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BB9B75-C98E-42CB-B00F-90AE4C0AF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Discord i Loomen u hibridnoj nastavi - CUC 2021</a:t>
            </a:r>
          </a:p>
        </p:txBody>
      </p:sp>
    </p:spTree>
    <p:extLst>
      <p:ext uri="{BB962C8B-B14F-4D97-AF65-F5344CB8AC3E}">
        <p14:creationId xmlns:p14="http://schemas.microsoft.com/office/powerpoint/2010/main" val="133160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ED952CF-4FDA-4005-8B47-705B53000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561" y="450166"/>
            <a:ext cx="4477245" cy="776655"/>
          </a:xfrm>
        </p:spPr>
        <p:txBody>
          <a:bodyPr>
            <a:normAutofit/>
          </a:bodyPr>
          <a:lstStyle/>
          <a:p>
            <a:r>
              <a:rPr lang="hr-HR" sz="3600" b="1" dirty="0">
                <a:solidFill>
                  <a:schemeClr val="tx2"/>
                </a:solidFill>
                <a:latin typeface="Times New Roman"/>
                <a:cs typeface="Times New Roman"/>
              </a:rPr>
              <a:t>Mobilna aplikacija</a:t>
            </a:r>
          </a:p>
        </p:txBody>
      </p:sp>
      <p:pic>
        <p:nvPicPr>
          <p:cNvPr id="6" name="Slika 5" descr="Slika na kojoj se prikazuje tekst, elektronički, snimka zaslona&#10;&#10;Opis je automatski generiran">
            <a:extLst>
              <a:ext uri="{FF2B5EF4-FFF2-40B4-BE49-F238E27FC236}">
                <a16:creationId xmlns:a16="http://schemas.microsoft.com/office/drawing/2014/main" id="{38FEF6A5-AC7A-40E7-AACA-1967A85BF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105" y="1444869"/>
            <a:ext cx="2408105" cy="504000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58987698-DECD-47D1-A4DD-59F22A6155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791" y="1444869"/>
            <a:ext cx="2420713" cy="5040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F49066-F1F0-47D1-8D70-9BA0246CB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r-HR" noProof="0"/>
              <a:t>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CC64EF-E1C2-449B-A7A8-DB923D761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Discord i Loomen u hibridnoj nastavi - CUC 2021</a:t>
            </a:r>
          </a:p>
        </p:txBody>
      </p:sp>
    </p:spTree>
    <p:extLst>
      <p:ext uri="{BB962C8B-B14F-4D97-AF65-F5344CB8AC3E}">
        <p14:creationId xmlns:p14="http://schemas.microsoft.com/office/powerpoint/2010/main" val="292457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a 20">
            <a:extLst>
              <a:ext uri="{FF2B5EF4-FFF2-40B4-BE49-F238E27FC236}">
                <a16:creationId xmlns:a16="http://schemas.microsoft.com/office/drawing/2014/main" id="{439D0094-8257-40E8-836E-31E30C2F66AF}"/>
              </a:ext>
            </a:extLst>
          </p:cNvPr>
          <p:cNvGrpSpPr/>
          <p:nvPr/>
        </p:nvGrpSpPr>
        <p:grpSpPr>
          <a:xfrm>
            <a:off x="1741510" y="1478019"/>
            <a:ext cx="9379960" cy="4994030"/>
            <a:chOff x="1406020" y="365125"/>
            <a:chExt cx="9379960" cy="4994030"/>
          </a:xfrm>
        </p:grpSpPr>
        <p:pic>
          <p:nvPicPr>
            <p:cNvPr id="5" name="Slika 4">
              <a:extLst>
                <a:ext uri="{FF2B5EF4-FFF2-40B4-BE49-F238E27FC236}">
                  <a16:creationId xmlns:a16="http://schemas.microsoft.com/office/drawing/2014/main" id="{A5610944-2E4A-4B39-803A-3D6A654838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5303"/>
            <a:stretch/>
          </p:blipFill>
          <p:spPr>
            <a:xfrm>
              <a:off x="1406020" y="365125"/>
              <a:ext cx="9379960" cy="4994030"/>
            </a:xfrm>
            <a:prstGeom prst="rect">
              <a:avLst/>
            </a:prstGeom>
          </p:spPr>
        </p:pic>
        <p:sp>
          <p:nvSpPr>
            <p:cNvPr id="7" name="TekstniOkvir 6">
              <a:extLst>
                <a:ext uri="{FF2B5EF4-FFF2-40B4-BE49-F238E27FC236}">
                  <a16:creationId xmlns:a16="http://schemas.microsoft.com/office/drawing/2014/main" id="{A5C16C9F-5C9E-4972-8930-E3DC9E44089A}"/>
                </a:ext>
              </a:extLst>
            </p:cNvPr>
            <p:cNvSpPr txBox="1"/>
            <p:nvPr/>
          </p:nvSpPr>
          <p:spPr>
            <a:xfrm>
              <a:off x="9422050" y="1825626"/>
              <a:ext cx="1227193" cy="295465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hr-HR" sz="2800" dirty="0"/>
                <a:t>Tko je na mreži i tko je izvan mreže.</a:t>
              </a:r>
              <a:endParaRPr lang="hr-HR" dirty="0"/>
            </a:p>
            <a:p>
              <a:endParaRPr lang="hr-HR" dirty="0"/>
            </a:p>
          </p:txBody>
        </p:sp>
        <p:sp>
          <p:nvSpPr>
            <p:cNvPr id="18" name="Oblačić za govor: pravokutnik sa zaobljenim kutovima 17">
              <a:extLst>
                <a:ext uri="{FF2B5EF4-FFF2-40B4-BE49-F238E27FC236}">
                  <a16:creationId xmlns:a16="http://schemas.microsoft.com/office/drawing/2014/main" id="{E8E11881-2070-41EF-BF9B-7BD0C551F719}"/>
                </a:ext>
              </a:extLst>
            </p:cNvPr>
            <p:cNvSpPr/>
            <p:nvPr/>
          </p:nvSpPr>
          <p:spPr>
            <a:xfrm>
              <a:off x="5022166" y="2287955"/>
              <a:ext cx="2644726" cy="1420837"/>
            </a:xfrm>
            <a:prstGeom prst="wedgeRoundRectCallout">
              <a:avLst>
                <a:gd name="adj1" fmla="val -20833"/>
                <a:gd name="adj2" fmla="val 99134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4000" dirty="0">
                  <a:solidFill>
                    <a:schemeClr val="tx1"/>
                  </a:solidFill>
                </a:rPr>
                <a:t>CHAT</a:t>
              </a:r>
              <a:endParaRPr lang="hr-HR" dirty="0">
                <a:solidFill>
                  <a:schemeClr val="tx1"/>
                </a:solidFill>
              </a:endParaRPr>
            </a:p>
          </p:txBody>
        </p:sp>
        <p:sp>
          <p:nvSpPr>
            <p:cNvPr id="19" name="Oblačić za govor: pravokutnik sa zaobljenim kutovima 18">
              <a:extLst>
                <a:ext uri="{FF2B5EF4-FFF2-40B4-BE49-F238E27FC236}">
                  <a16:creationId xmlns:a16="http://schemas.microsoft.com/office/drawing/2014/main" id="{AC0F0B43-D34C-41CC-8230-B80ED7DEC6AF}"/>
                </a:ext>
              </a:extLst>
            </p:cNvPr>
            <p:cNvSpPr/>
            <p:nvPr/>
          </p:nvSpPr>
          <p:spPr>
            <a:xfrm>
              <a:off x="1770184" y="1154969"/>
              <a:ext cx="2056228" cy="677594"/>
            </a:xfrm>
            <a:prstGeom prst="wedgeRoundRectCallout">
              <a:avLst>
                <a:gd name="adj1" fmla="val -14676"/>
                <a:gd name="adj2" fmla="val 202940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4000" dirty="0">
                  <a:solidFill>
                    <a:schemeClr val="tx1"/>
                  </a:solidFill>
                </a:rPr>
                <a:t>TEKST</a:t>
              </a:r>
              <a:endParaRPr lang="hr-HR" dirty="0">
                <a:solidFill>
                  <a:schemeClr val="tx1"/>
                </a:solidFill>
              </a:endParaRPr>
            </a:p>
          </p:txBody>
        </p:sp>
        <p:sp>
          <p:nvSpPr>
            <p:cNvPr id="20" name="Oblačić za govor: pravokutnik sa zaobljenim kutovima 19">
              <a:extLst>
                <a:ext uri="{FF2B5EF4-FFF2-40B4-BE49-F238E27FC236}">
                  <a16:creationId xmlns:a16="http://schemas.microsoft.com/office/drawing/2014/main" id="{6C72B9BD-15B9-4C24-8963-93C5BDC5D5A7}"/>
                </a:ext>
              </a:extLst>
            </p:cNvPr>
            <p:cNvSpPr/>
            <p:nvPr/>
          </p:nvSpPr>
          <p:spPr>
            <a:xfrm>
              <a:off x="3653228" y="4193101"/>
              <a:ext cx="2056228" cy="776068"/>
            </a:xfrm>
            <a:prstGeom prst="wedgeRoundRectCallout">
              <a:avLst>
                <a:gd name="adj1" fmla="val -73513"/>
                <a:gd name="adj2" fmla="val 37502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4000" dirty="0">
                  <a:solidFill>
                    <a:schemeClr val="tx1"/>
                  </a:solidFill>
                </a:rPr>
                <a:t>GLAS</a:t>
              </a:r>
              <a:endParaRPr lang="hr-HR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ekstniOkvir 1">
            <a:extLst>
              <a:ext uri="{FF2B5EF4-FFF2-40B4-BE49-F238E27FC236}">
                <a16:creationId xmlns:a16="http://schemas.microsoft.com/office/drawing/2014/main" id="{4A45A55F-C606-45D6-8657-4DE02502576B}"/>
              </a:ext>
            </a:extLst>
          </p:cNvPr>
          <p:cNvSpPr txBox="1"/>
          <p:nvPr/>
        </p:nvSpPr>
        <p:spPr>
          <a:xfrm>
            <a:off x="1139483" y="524497"/>
            <a:ext cx="512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latin typeface="Times New Roman"/>
                <a:cs typeface="Times New Roman"/>
              </a:rPr>
              <a:t>Izgled zaslona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C61BB2-8445-4B6C-9975-A2AC95BD8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r-HR" noProof="0"/>
              <a:t>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D979C4-5EB7-4BDE-B368-3B21BFEE3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Discord i Loomen u hibridnoj nastavi - CUC 2021</a:t>
            </a:r>
          </a:p>
        </p:txBody>
      </p:sp>
    </p:spTree>
    <p:extLst>
      <p:ext uri="{BB962C8B-B14F-4D97-AF65-F5344CB8AC3E}">
        <p14:creationId xmlns:p14="http://schemas.microsoft.com/office/powerpoint/2010/main" val="190251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ED952CF-4FDA-4005-8B47-705B53000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632" y="404446"/>
            <a:ext cx="4457700" cy="107145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Dijeljenje</a:t>
            </a:r>
            <a:r>
              <a:rPr lang="en-US" sz="36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zaslona</a:t>
            </a:r>
            <a:endParaRPr lang="en-US" sz="3600" b="1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Slika 4" descr="Slika na kojoj se prikazuje tekst, monitor, snimka zaslona, zaslon&#10;&#10;Opis je automatski generiran">
            <a:extLst>
              <a:ext uri="{FF2B5EF4-FFF2-40B4-BE49-F238E27FC236}">
                <a16:creationId xmlns:a16="http://schemas.microsoft.com/office/drawing/2014/main" id="{BF7B0F68-1CFE-457C-9E55-65D697C0B7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53" t="1" r="33690" b="13844"/>
          <a:stretch/>
        </p:blipFill>
        <p:spPr>
          <a:xfrm>
            <a:off x="1670511" y="1458000"/>
            <a:ext cx="3661158" cy="540000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71A63472-8827-4660-A24E-6591BAD40C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571" r="33214" b="11728"/>
          <a:stretch/>
        </p:blipFill>
        <p:spPr>
          <a:xfrm>
            <a:off x="6860332" y="1458000"/>
            <a:ext cx="3613948" cy="5400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C8135-D205-47CA-8B9B-DC95BC52C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r-HR" noProof="0"/>
              <a:t>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64C7D0-D0C0-489C-9503-3A1610395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Discord i Loomen u hibridnoj nastavi - CUC 2021</a:t>
            </a:r>
          </a:p>
        </p:txBody>
      </p:sp>
    </p:spTree>
    <p:extLst>
      <p:ext uri="{BB962C8B-B14F-4D97-AF65-F5344CB8AC3E}">
        <p14:creationId xmlns:p14="http://schemas.microsoft.com/office/powerpoint/2010/main" val="395165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1C9B1F8C-7C94-42CF-8315-CFA03F89B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766" y="1586345"/>
            <a:ext cx="10342418" cy="1149928"/>
          </a:xfrm>
        </p:spPr>
        <p:txBody>
          <a:bodyPr vert="horz" lIns="0" tIns="45720" rIns="0" bIns="45720" rtlCol="0" anchor="t">
            <a:normAutofit/>
          </a:bodyPr>
          <a:lstStyle/>
          <a:p>
            <a:pPr marL="0" indent="0" algn="ctr">
              <a:buNone/>
            </a:pPr>
            <a:r>
              <a:rPr lang="hr-HR" sz="7200" b="1" dirty="0">
                <a:latin typeface="Times"/>
                <a:cs typeface="Times"/>
              </a:rPr>
              <a:t>menti.com</a:t>
            </a:r>
            <a:endParaRPr lang="en-US" sz="7200" dirty="0">
              <a:latin typeface="Times"/>
              <a:cs typeface="Times"/>
            </a:endParaRPr>
          </a:p>
        </p:txBody>
      </p:sp>
      <p:pic>
        <p:nvPicPr>
          <p:cNvPr id="2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622AE225-1E4D-46C4-A444-77F288298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8583" y="2579111"/>
            <a:ext cx="3403889" cy="34177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4F1B74-D2A8-4354-AEF3-5D6D259C4E3D}"/>
              </a:ext>
            </a:extLst>
          </p:cNvPr>
          <p:cNvSpPr txBox="1"/>
          <p:nvPr/>
        </p:nvSpPr>
        <p:spPr>
          <a:xfrm>
            <a:off x="8492836" y="6179127"/>
            <a:ext cx="356061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dirty="0">
                <a:ea typeface="+mn-lt"/>
                <a:cs typeface="+mn-lt"/>
              </a:rPr>
              <a:t>https://www.mentimeter.com/</a:t>
            </a:r>
            <a:endParaRPr lang="en-US" sz="12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13BC04-0620-4872-A381-53C6C3127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r-HR" noProof="0"/>
              <a:t>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80EAF0-679C-463B-97B9-1D2C3749D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Discord i Loomen u hibridnoj nastavi - CUC 2021</a:t>
            </a:r>
          </a:p>
        </p:txBody>
      </p:sp>
    </p:spTree>
    <p:extLst>
      <p:ext uri="{BB962C8B-B14F-4D97-AF65-F5344CB8AC3E}">
        <p14:creationId xmlns:p14="http://schemas.microsoft.com/office/powerpoint/2010/main" val="348928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A4C63CE-AE91-4125-A291-4D6D39463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/>
          <a:p>
            <a:r>
              <a:rPr lang="hr-HR" dirty="0"/>
              <a:t>Evaluacijski upitnik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2D77B0E-D0F4-41A1-A8F3-857F7763FA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 fontScale="925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hr-HR" sz="3600" dirty="0">
                <a:hlinkClick r:id="rId2"/>
              </a:rPr>
              <a:t>https://bit.ly/Loomen-i-Discord</a:t>
            </a:r>
            <a:r>
              <a:rPr lang="hr-HR" sz="3600" dirty="0"/>
              <a:t> </a:t>
            </a:r>
          </a:p>
          <a:p>
            <a:pPr marL="0" indent="0">
              <a:spcAft>
                <a:spcPts val="600"/>
              </a:spcAft>
              <a:buNone/>
            </a:pPr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76D8E32-4895-4197-8E07-C64622DA7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229" y="1310656"/>
            <a:ext cx="4208604" cy="42086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153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A4C63CE-AE91-4125-A291-4D6D39463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8975" y="2319154"/>
            <a:ext cx="5734050" cy="2219691"/>
          </a:xfrm>
        </p:spPr>
        <p:txBody>
          <a:bodyPr anchor="ctr">
            <a:normAutofit/>
          </a:bodyPr>
          <a:lstStyle/>
          <a:p>
            <a:pPr algn="ctr"/>
            <a:r>
              <a:rPr lang="hr-HR" dirty="0"/>
              <a:t>Hvala na pažnji!</a:t>
            </a:r>
          </a:p>
        </p:txBody>
      </p:sp>
    </p:spTree>
    <p:extLst>
      <p:ext uri="{BB962C8B-B14F-4D97-AF65-F5344CB8AC3E}">
        <p14:creationId xmlns:p14="http://schemas.microsoft.com/office/powerpoint/2010/main" val="382372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>
          <a:xfrm>
            <a:off x="552375" y="418647"/>
            <a:ext cx="11336770" cy="671386"/>
          </a:xfrm>
        </p:spPr>
        <p:txBody>
          <a:bodyPr vert="horz" lIns="0" tIns="45720" rIns="0" bIns="45720" rtlCol="0" anchor="b">
            <a:noAutofit/>
          </a:bodyPr>
          <a:lstStyle/>
          <a:p>
            <a:pPr rtl="0"/>
            <a:r>
              <a:rPr lang="en-US" sz="3600" b="1" dirty="0" err="1">
                <a:latin typeface="Times New Roman"/>
                <a:cs typeface="Times"/>
              </a:rPr>
              <a:t>Organizacija</a:t>
            </a:r>
            <a:r>
              <a:rPr lang="en-US" sz="3600" b="1" dirty="0">
                <a:latin typeface="Times New Roman"/>
                <a:cs typeface="Times New Roman"/>
              </a:rPr>
              <a:t> </a:t>
            </a:r>
            <a:r>
              <a:rPr lang="en-US" sz="3600" b="1" dirty="0" err="1">
                <a:latin typeface="Times New Roman"/>
                <a:cs typeface="Times New Roman"/>
              </a:rPr>
              <a:t>nastave</a:t>
            </a:r>
            <a:r>
              <a:rPr lang="en-US" sz="3600" b="1" dirty="0">
                <a:latin typeface="Times New Roman"/>
                <a:cs typeface="Times New Roman"/>
              </a:rPr>
              <a:t> u </a:t>
            </a:r>
            <a:r>
              <a:rPr lang="en-US" sz="3600" b="1" dirty="0" err="1">
                <a:latin typeface="Times New Roman"/>
                <a:cs typeface="Times New Roman"/>
              </a:rPr>
              <a:t>vrijeme</a:t>
            </a:r>
            <a:r>
              <a:rPr lang="en-US" sz="3600" b="1" dirty="0">
                <a:latin typeface="Times New Roman"/>
                <a:cs typeface="Times New Roman"/>
              </a:rPr>
              <a:t> </a:t>
            </a:r>
            <a:r>
              <a:rPr lang="en-US" sz="3600" b="1" dirty="0" err="1">
                <a:latin typeface="Times New Roman"/>
                <a:cs typeface="Times New Roman"/>
              </a:rPr>
              <a:t>pandemije</a:t>
            </a:r>
            <a:r>
              <a:rPr lang="en-US" sz="3600" b="1" dirty="0">
                <a:latin typeface="Times New Roman"/>
                <a:cs typeface="Times New Roman"/>
              </a:rPr>
              <a:t> </a:t>
            </a:r>
            <a:r>
              <a:rPr lang="en-US" sz="3600" b="1" dirty="0" err="1">
                <a:latin typeface="Times New Roman"/>
                <a:cs typeface="Times New Roman"/>
              </a:rPr>
              <a:t>koronavirusa</a:t>
            </a:r>
            <a:endParaRPr lang="hr-HR" sz="3600" dirty="0">
              <a:latin typeface="Times New Roman"/>
              <a:cs typeface="Times New Roman"/>
            </a:endParaRPr>
          </a:p>
        </p:txBody>
      </p:sp>
      <p:sp>
        <p:nvSpPr>
          <p:cNvPr id="14" name="Rezervirano mjesto za sadržaj 13"/>
          <p:cNvSpPr>
            <a:spLocks noGrp="1"/>
          </p:cNvSpPr>
          <p:nvPr>
            <p:ph idx="1"/>
          </p:nvPr>
        </p:nvSpPr>
        <p:spPr>
          <a:xfrm>
            <a:off x="667578" y="1586948"/>
            <a:ext cx="9982200" cy="4572000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sz="3200" dirty="0">
                <a:latin typeface="Times New Roman"/>
                <a:cs typeface="Times New Roman"/>
              </a:rPr>
              <a:t>online nastava</a:t>
            </a:r>
            <a:endParaRPr lang="hr-HR" sz="3200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sz="3200" dirty="0">
                <a:latin typeface="Times New Roman"/>
                <a:cs typeface="Times New Roman"/>
              </a:rPr>
              <a:t>kombinacija online i nastave u učionici (tjedna izmjena)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3200" b="1" dirty="0">
                <a:latin typeface="Times New Roman"/>
                <a:cs typeface="Times New Roman"/>
              </a:rPr>
              <a:t>korištenje sustava za online učenje </a:t>
            </a:r>
            <a:r>
              <a:rPr lang="hr-HR" sz="3200" b="1" dirty="0" err="1">
                <a:latin typeface="Times New Roman"/>
                <a:cs typeface="Times New Roman"/>
              </a:rPr>
              <a:t>Loomen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3200" b="1" dirty="0" err="1">
                <a:latin typeface="Times New Roman"/>
                <a:cs typeface="Times New Roman"/>
              </a:rPr>
              <a:t>Discord</a:t>
            </a:r>
            <a:r>
              <a:rPr lang="hr-HR" sz="3200" dirty="0">
                <a:latin typeface="Times New Roman"/>
                <a:cs typeface="Times New Roman"/>
              </a:rPr>
              <a:t>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3200" dirty="0">
                <a:latin typeface="Times New Roman"/>
                <a:cs typeface="Times New Roman"/>
              </a:rPr>
              <a:t>Office365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3200" dirty="0">
                <a:latin typeface="Times New Roman"/>
                <a:cs typeface="Times New Roman"/>
              </a:rPr>
              <a:t>digitalni alati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08314A-7414-43B3-B6F1-0CCDC846B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r-HR" noProof="0"/>
              <a:t>3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836DDB3-C630-4275-A4A0-8DA53F7BE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Times"/>
                <a:cs typeface="Times"/>
              </a:rPr>
              <a:t>Discord i Loomen u hibridnoj nastavi - CUC 2021</a:t>
            </a:r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74173" y="533400"/>
            <a:ext cx="10119227" cy="612053"/>
          </a:xfrm>
        </p:spPr>
        <p:txBody>
          <a:bodyPr rtlCol="0">
            <a:normAutofit/>
          </a:bodyPr>
          <a:lstStyle/>
          <a:p>
            <a:pPr rtl="0"/>
            <a:r>
              <a:rPr lang="hr-HR" sz="3600" b="1" dirty="0">
                <a:solidFill>
                  <a:srgbClr val="7030A0"/>
                </a:solidFill>
                <a:latin typeface="Times New Roman"/>
                <a:cs typeface="Times New Roman"/>
              </a:rPr>
              <a:t>FORUM</a:t>
            </a:r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9C4C3405-1027-4070-8E7E-B8663B859A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>
              <a:buClr>
                <a:srgbClr val="262626"/>
              </a:buClr>
            </a:pPr>
            <a:endParaRPr lang="hr-HR" sz="2800" dirty="0">
              <a:latin typeface="Times New Roman"/>
              <a:cs typeface="Times New Roman"/>
            </a:endParaRPr>
          </a:p>
          <a:p>
            <a:pPr>
              <a:buClr>
                <a:srgbClr val="262626"/>
              </a:buClr>
              <a:buFont typeface="Arial" panose="05000000000000000000" pitchFamily="2" charset="2"/>
              <a:buChar char="•"/>
            </a:pPr>
            <a:r>
              <a:rPr lang="hr-HR" sz="2800" dirty="0">
                <a:latin typeface="Times New Roman"/>
                <a:cs typeface="Times New Roman"/>
              </a:rPr>
              <a:t>zajednička izrada prezentacije o uslugama interneta (učenici radili u paru, svaki par 1 usluga </a:t>
            </a:r>
            <a:r>
              <a:rPr lang="hr-HR" sz="2800" dirty="0">
                <a:latin typeface="Times New Roman"/>
                <a:cs typeface="Times New Roman"/>
                <a:sym typeface="Wingdings" panose="05000000000000000000" pitchFamily="2" charset="2"/>
              </a:rPr>
              <a:t></a:t>
            </a:r>
            <a:r>
              <a:rPr lang="hr-HR" sz="2800" dirty="0">
                <a:latin typeface="Times New Roman"/>
                <a:cs typeface="Times New Roman"/>
              </a:rPr>
              <a:t> 2 slajda)</a:t>
            </a:r>
          </a:p>
          <a:p>
            <a:pPr>
              <a:buClr>
                <a:srgbClr val="262626"/>
              </a:buClr>
              <a:buFont typeface="Arial" panose="05000000000000000000" pitchFamily="2" charset="2"/>
              <a:buChar char="•"/>
            </a:pPr>
            <a:endParaRPr lang="en-US" sz="2800" dirty="0"/>
          </a:p>
          <a:p>
            <a:pPr>
              <a:buClr>
                <a:srgbClr val="262626"/>
              </a:buClr>
              <a:buFont typeface="Arial" panose="05000000000000000000" pitchFamily="2" charset="2"/>
              <a:buChar char="•"/>
            </a:pPr>
            <a:r>
              <a:rPr lang="hr-HR" sz="2800" dirty="0">
                <a:latin typeface="Times New Roman"/>
                <a:cs typeface="Times New Roman"/>
              </a:rPr>
              <a:t>debata na temu </a:t>
            </a:r>
            <a:r>
              <a:rPr lang="hr-HR" sz="2800" b="1" dirty="0">
                <a:latin typeface="Times New Roman"/>
                <a:cs typeface="Times New Roman"/>
              </a:rPr>
              <a:t>Internet je siguran medij</a:t>
            </a:r>
            <a:endParaRPr lang="hr-HR" sz="28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BB58C39-654E-4AB4-80A8-88DB3114D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400" y="246507"/>
            <a:ext cx="1895096" cy="163957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E4C21-F48A-49FD-8AA9-9661937BE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r-HR" noProof="0"/>
              <a:t>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B4004C-9D15-4668-8036-AD06C84C4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Discord </a:t>
            </a:r>
            <a:r>
              <a:rPr lang="en-US" dirty="0" err="1">
                <a:latin typeface="Arial"/>
                <a:cs typeface="Arial"/>
              </a:rPr>
              <a:t>i</a:t>
            </a:r>
            <a:r>
              <a:rPr lang="en-US" dirty="0">
                <a:latin typeface="Arial"/>
                <a:cs typeface="Arial"/>
              </a:rPr>
              <a:t> Loomen u </a:t>
            </a:r>
            <a:r>
              <a:rPr lang="en-US" dirty="0" err="1">
                <a:latin typeface="Arial"/>
                <a:cs typeface="Arial"/>
              </a:rPr>
              <a:t>hibridnoj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Times"/>
                <a:cs typeface="Arial"/>
              </a:rPr>
              <a:t>nastavi</a:t>
            </a:r>
            <a:r>
              <a:rPr lang="en-US" dirty="0">
                <a:latin typeface="Arial"/>
                <a:cs typeface="Arial"/>
              </a:rPr>
              <a:t> - CUC 2021</a:t>
            </a:r>
          </a:p>
        </p:txBody>
      </p:sp>
    </p:spTree>
    <p:extLst>
      <p:ext uri="{BB962C8B-B14F-4D97-AF65-F5344CB8AC3E}">
        <p14:creationId xmlns:p14="http://schemas.microsoft.com/office/powerpoint/2010/main" val="152700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0999501-B795-46D9-88E6-58F17DEC5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609" y="574963"/>
            <a:ext cx="9952973" cy="598199"/>
          </a:xfrm>
        </p:spPr>
        <p:txBody>
          <a:bodyPr>
            <a:normAutofit/>
          </a:bodyPr>
          <a:lstStyle/>
          <a:p>
            <a:r>
              <a:rPr lang="hr-HR" sz="3600" b="1" dirty="0">
                <a:solidFill>
                  <a:srgbClr val="7030A0"/>
                </a:solidFill>
                <a:latin typeface="Times"/>
                <a:cs typeface="Times"/>
              </a:rPr>
              <a:t>ZADAĆA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397CE9E-4F8D-4CAF-85D2-10DF236B7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81" y="1396134"/>
            <a:ext cx="10691053" cy="5150440"/>
          </a:xfrm>
        </p:spPr>
        <p:txBody>
          <a:bodyPr vert="horz" lIns="0" tIns="45720" rIns="0" bIns="45720" rtlCol="0" anchor="t">
            <a:normAutofit/>
          </a:bodyPr>
          <a:lstStyle/>
          <a:p>
            <a:pPr marL="0" indent="0">
              <a:buNone/>
            </a:pPr>
            <a:r>
              <a:rPr lang="hr-HR" sz="2800" b="1" u="sng" dirty="0">
                <a:latin typeface="Times New Roman"/>
                <a:cs typeface="Times New Roman"/>
              </a:rPr>
              <a:t>Zadatak:</a:t>
            </a:r>
            <a:r>
              <a:rPr lang="hr-HR" sz="2800" b="1" dirty="0">
                <a:latin typeface="Times New Roman"/>
                <a:cs typeface="Times New Roman"/>
              </a:rPr>
              <a:t> Izradi PowerPoint prezentaciju u kojoj ćeš predstaviti svoju najdražu knjigu.</a:t>
            </a:r>
            <a:endParaRPr lang="hr-HR" sz="2800" dirty="0">
              <a:ea typeface="+mn-lt"/>
              <a:cs typeface="+mn-lt"/>
            </a:endParaRPr>
          </a:p>
          <a:p>
            <a:pPr marL="457200" indent="-457200">
              <a:buFont typeface="Arial"/>
              <a:buChar char="•"/>
            </a:pPr>
            <a:endParaRPr lang="hr-HR" sz="2800" dirty="0">
              <a:latin typeface="Times New Roman"/>
              <a:cs typeface="Times New Roman"/>
            </a:endParaRPr>
          </a:p>
          <a:p>
            <a:pPr marL="457200" indent="-457200">
              <a:buFont typeface="Arial"/>
              <a:buChar char="•"/>
            </a:pPr>
            <a:r>
              <a:rPr lang="hr-HR" sz="2800" dirty="0" err="1">
                <a:latin typeface="Times New Roman"/>
                <a:cs typeface="Times New Roman"/>
              </a:rPr>
              <a:t>međupredmetna</a:t>
            </a:r>
            <a:r>
              <a:rPr lang="hr-HR" sz="2800" dirty="0">
                <a:latin typeface="Times New Roman"/>
                <a:cs typeface="Times New Roman"/>
              </a:rPr>
              <a:t> suradnja hrvatski jezik i informatika</a:t>
            </a:r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hr-HR" sz="2800" dirty="0">
                <a:latin typeface="Times New Roman"/>
                <a:cs typeface="Times New Roman"/>
              </a:rPr>
              <a:t>učenicima unaprijed poznati kriteriji vrednovanja iz oba predmeta</a:t>
            </a:r>
          </a:p>
          <a:p>
            <a:pPr marL="457200" indent="-457200">
              <a:buFont typeface="Arial"/>
              <a:buChar char="•"/>
            </a:pPr>
            <a:r>
              <a:rPr lang="hr-HR" sz="2800" dirty="0">
                <a:latin typeface="Times New Roman"/>
                <a:cs typeface="Times New Roman"/>
              </a:rPr>
              <a:t>vrednovanje pomoću offline/online rubrike - povratna informacija u </a:t>
            </a:r>
            <a:r>
              <a:rPr lang="hr-HR" sz="2800" dirty="0" err="1">
                <a:latin typeface="Times New Roman"/>
                <a:cs typeface="Times New Roman"/>
              </a:rPr>
              <a:t>Loomenu</a:t>
            </a:r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/>
              <a:buChar char="•"/>
            </a:pPr>
            <a:r>
              <a:rPr lang="hr-HR" sz="2800" dirty="0">
                <a:latin typeface="Times New Roman"/>
                <a:cs typeface="Times New Roman"/>
              </a:rPr>
              <a:t>strip ili animirani video</a:t>
            </a:r>
            <a:endParaRPr lang="hr-HR" sz="2800" dirty="0">
              <a:latin typeface="Gill Sans MT"/>
              <a:cs typeface="Times New Roman" panose="02020603050405020304" pitchFamily="18" charset="0"/>
            </a:endParaRPr>
          </a:p>
          <a:p>
            <a:pPr marL="457200" indent="-457200">
              <a:buFont typeface="Arial"/>
              <a:buChar char="•"/>
            </a:pPr>
            <a:r>
              <a:rPr lang="hr-HR" sz="2800" dirty="0">
                <a:latin typeface="Times New Roman"/>
                <a:cs typeface="Times New Roman"/>
                <a:hlinkClick r:id="rId3"/>
              </a:rPr>
              <a:t>Upute i kriteriji</a:t>
            </a:r>
          </a:p>
          <a:p>
            <a:endParaRPr lang="hr-HR" sz="28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7FD12FD-FDD4-4472-B7CC-E7F92F646C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9704" y="76200"/>
            <a:ext cx="1605702" cy="1338085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905F38-A2C4-4FEF-AD63-55A85602A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r-HR" noProof="0"/>
              <a:t>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0FE317-684A-4750-933B-DDC60C5B2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Times"/>
                <a:cs typeface="Times"/>
              </a:rPr>
              <a:t>Discord i Loomen u hibridnoj nastavi - CUC 2021</a:t>
            </a:r>
          </a:p>
        </p:txBody>
      </p:sp>
    </p:spTree>
    <p:extLst>
      <p:ext uri="{BB962C8B-B14F-4D97-AF65-F5344CB8AC3E}">
        <p14:creationId xmlns:p14="http://schemas.microsoft.com/office/powerpoint/2010/main" val="180038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24BCD380-EED6-4747-AC0B-F8906B619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637" y="211563"/>
            <a:ext cx="7218218" cy="976184"/>
          </a:xfrm>
          <a:prstGeom prst="rect">
            <a:avLst/>
          </a:prstGeom>
        </p:spPr>
      </p:pic>
      <p:pic>
        <p:nvPicPr>
          <p:cNvPr id="5" name="Picture 5" descr="Table&#10;&#10;Description automatically generated">
            <a:extLst>
              <a:ext uri="{FF2B5EF4-FFF2-40B4-BE49-F238E27FC236}">
                <a16:creationId xmlns:a16="http://schemas.microsoft.com/office/drawing/2014/main" id="{5EF79B27-41A0-4555-8204-C8829EF24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4655" y="1284149"/>
            <a:ext cx="5888181" cy="5079409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6CF1CD-14D0-4BBF-BB52-824ED3D47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r-HR" noProof="0"/>
              <a:t>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CF5769-4924-4C51-9824-9B20D7AC4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Times"/>
                <a:cs typeface="Times"/>
              </a:rPr>
              <a:t>Discord i Loomen u hibridnoj nastavi - CUC 2021</a:t>
            </a:r>
          </a:p>
        </p:txBody>
      </p:sp>
    </p:spTree>
    <p:extLst>
      <p:ext uri="{BB962C8B-B14F-4D97-AF65-F5344CB8AC3E}">
        <p14:creationId xmlns:p14="http://schemas.microsoft.com/office/powerpoint/2010/main" val="2453274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5C77B15-F839-4396-BB24-82162F594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82" y="490330"/>
            <a:ext cx="9982200" cy="68283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/>
                <a:cs typeface="Times New Roman"/>
              </a:rPr>
              <a:t>TEST</a:t>
            </a:r>
            <a:endParaRPr lang="hr-HR" sz="3600" dirty="0">
              <a:latin typeface="Times New Roman"/>
              <a:cs typeface="Times New Roman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C807693-075B-4FB9-8E22-229698231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441172"/>
            <a:ext cx="10596770" cy="5237923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20000"/>
              </a:lnSpc>
              <a:spcBef>
                <a:spcPts val="500"/>
              </a:spcBef>
              <a:buFont typeface="Arial"/>
              <a:buChar char="•"/>
            </a:pPr>
            <a:r>
              <a:rPr lang="en-US" sz="28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provjere</a:t>
            </a:r>
            <a:r>
              <a:rPr lang="en-US" sz="28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znanja</a:t>
            </a:r>
            <a:r>
              <a:rPr lang="en-US" sz="28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kad</a:t>
            </a:r>
            <a:r>
              <a:rPr lang="en-US" sz="28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god to </a:t>
            </a:r>
            <a:r>
              <a:rPr lang="en-US" sz="28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vrsta</a:t>
            </a:r>
            <a:r>
              <a:rPr lang="en-US" sz="28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gradiva</a:t>
            </a:r>
            <a:r>
              <a:rPr lang="en-US" sz="28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dozvoljava</a:t>
            </a:r>
            <a:r>
              <a:rPr lang="en-US" sz="28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)</a:t>
            </a:r>
          </a:p>
          <a:p>
            <a:pPr marL="742950" lvl="1" indent="-285750">
              <a:lnSpc>
                <a:spcPct val="120000"/>
              </a:lnSpc>
              <a:spcBef>
                <a:spcPts val="500"/>
              </a:spcBef>
              <a:buFont typeface="Arial"/>
              <a:buChar char="•"/>
            </a:pPr>
            <a:r>
              <a:rPr lang="en-US" sz="2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stvaranje</a:t>
            </a:r>
            <a:r>
              <a:rPr lang="en-US" sz="2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velike</a:t>
            </a:r>
            <a:r>
              <a:rPr lang="en-US" sz="2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baze</a:t>
            </a:r>
            <a:r>
              <a:rPr lang="en-US" sz="2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pitanja</a:t>
            </a:r>
            <a:endParaRPr lang="en-US" sz="2400" dirty="0"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20000"/>
              </a:lnSpc>
              <a:spcBef>
                <a:spcPts val="500"/>
              </a:spcBef>
              <a:buFont typeface="Arial"/>
              <a:buChar char="•"/>
            </a:pPr>
            <a:r>
              <a:rPr lang="en-US" sz="2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kategorije</a:t>
            </a:r>
            <a:r>
              <a:rPr lang="en-US" sz="2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podkategorije</a:t>
            </a:r>
            <a:r>
              <a:rPr lang="en-US" sz="2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pitanja</a:t>
            </a:r>
            <a:endParaRPr lang="en-US" sz="2400" dirty="0"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20000"/>
              </a:lnSpc>
              <a:spcBef>
                <a:spcPts val="500"/>
              </a:spcBef>
              <a:buFont typeface="Arial"/>
              <a:buChar char="•"/>
            </a:pPr>
            <a:r>
              <a:rPr lang="en-US" sz="2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uvoz</a:t>
            </a:r>
            <a:r>
              <a:rPr lang="en-US" sz="2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u </a:t>
            </a:r>
            <a:r>
              <a:rPr lang="en-US" sz="2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druge</a:t>
            </a:r>
            <a:r>
              <a:rPr lang="en-US" sz="2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kolegije</a:t>
            </a:r>
            <a:r>
              <a:rPr lang="en-US" sz="2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virtualne</a:t>
            </a:r>
            <a:r>
              <a:rPr lang="en-US" sz="2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učionice</a:t>
            </a:r>
            <a:r>
              <a:rPr lang="en-US" sz="2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drugih</a:t>
            </a:r>
            <a:r>
              <a:rPr lang="en-US" sz="2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razreda</a:t>
            </a:r>
            <a:endParaRPr lang="en-US" sz="2400" dirty="0"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20000"/>
              </a:lnSpc>
              <a:spcBef>
                <a:spcPts val="500"/>
              </a:spcBef>
              <a:buFont typeface="Arial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random </a:t>
            </a:r>
            <a:r>
              <a:rPr lang="en-US" sz="2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pitanja</a:t>
            </a:r>
            <a:r>
              <a:rPr lang="en-US" sz="2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iz</a:t>
            </a:r>
            <a:r>
              <a:rPr lang="en-US" sz="2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više</a:t>
            </a:r>
            <a:r>
              <a:rPr lang="en-US" sz="2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kategorija</a:t>
            </a:r>
            <a:endParaRPr lang="en-US" sz="2400" dirty="0"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20000"/>
              </a:lnSpc>
              <a:spcBef>
                <a:spcPts val="500"/>
              </a:spcBef>
              <a:buFont typeface="Arial"/>
              <a:buChar char="•"/>
            </a:pPr>
            <a:r>
              <a:rPr lang="en-US" sz="2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učenici</a:t>
            </a:r>
            <a:r>
              <a:rPr lang="en-US" sz="2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dobivaju</a:t>
            </a:r>
            <a:r>
              <a:rPr lang="en-US" sz="2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različita</a:t>
            </a:r>
            <a:r>
              <a:rPr lang="en-US" sz="2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pitanja</a:t>
            </a:r>
            <a:r>
              <a:rPr lang="en-US" sz="2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 (</a:t>
            </a:r>
            <a:r>
              <a:rPr lang="en-US" sz="2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iste</a:t>
            </a:r>
            <a:r>
              <a:rPr lang="en-US" sz="2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težine</a:t>
            </a:r>
            <a:r>
              <a:rPr lang="en-US" sz="2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)</a:t>
            </a:r>
          </a:p>
          <a:p>
            <a:pPr marL="742950" lvl="1" indent="-285750">
              <a:lnSpc>
                <a:spcPct val="120000"/>
              </a:lnSpc>
              <a:spcBef>
                <a:spcPts val="500"/>
              </a:spcBef>
              <a:buFont typeface="Arial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različit</a:t>
            </a:r>
            <a:r>
              <a:rPr lang="en-US" sz="2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raspored</a:t>
            </a:r>
            <a:r>
              <a:rPr lang="en-US" sz="2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pitanja</a:t>
            </a:r>
            <a:r>
              <a:rPr lang="en-US" sz="2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/</a:t>
            </a:r>
            <a:r>
              <a:rPr lang="en-US" sz="2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ili</a:t>
            </a:r>
            <a:r>
              <a:rPr lang="en-US" sz="2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ponuđenih</a:t>
            </a:r>
            <a:r>
              <a:rPr lang="en-US" sz="2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odgovora</a:t>
            </a:r>
            <a:endParaRPr lang="en-US" sz="2400" dirty="0"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20000"/>
              </a:lnSpc>
              <a:spcBef>
                <a:spcPts val="500"/>
              </a:spcBef>
              <a:buFont typeface="Arial"/>
              <a:buChar char="•"/>
            </a:pPr>
            <a:r>
              <a:rPr lang="en-US" sz="2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povratna</a:t>
            </a:r>
            <a:r>
              <a:rPr lang="en-US" sz="2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informacije</a:t>
            </a:r>
            <a:r>
              <a:rPr lang="en-US" sz="2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nakon</a:t>
            </a:r>
            <a:r>
              <a:rPr lang="en-US" sz="2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predaje</a:t>
            </a:r>
            <a:r>
              <a:rPr lang="en-US" sz="2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/</a:t>
            </a:r>
            <a:r>
              <a:rPr lang="en-US" sz="2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završetka</a:t>
            </a:r>
            <a:r>
              <a:rPr lang="en-US" sz="2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testa</a:t>
            </a:r>
            <a:endParaRPr lang="en-US" sz="2400" dirty="0"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20000"/>
              </a:lnSpc>
              <a:spcBef>
                <a:spcPts val="500"/>
              </a:spcBef>
              <a:buFont typeface="Arial"/>
              <a:buChar char="•"/>
            </a:pPr>
            <a:r>
              <a:rPr lang="en-US" sz="2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kompletna</a:t>
            </a:r>
            <a:r>
              <a:rPr lang="en-US" sz="2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vrlo</a:t>
            </a:r>
            <a:r>
              <a:rPr lang="en-US" sz="2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detaljna</a:t>
            </a:r>
            <a:r>
              <a:rPr lang="en-US" sz="2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statistika</a:t>
            </a:r>
            <a:r>
              <a:rPr lang="en-US" sz="2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analiza</a:t>
            </a:r>
            <a:r>
              <a:rPr lang="en-US" sz="2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 za </a:t>
            </a:r>
            <a:r>
              <a:rPr lang="en-US" sz="2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nastavnika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2349DFA-29DE-4108-9A06-9296E2862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9548" y="171242"/>
            <a:ext cx="985009" cy="129403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C40F0C-7C1A-4CE9-A312-84075A81F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r-HR" noProof="0"/>
              <a:t>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E3A49-396C-44B7-A6D0-464AEC691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Discord i Loomen u hibridnoj nastavi - CUC 2021</a:t>
            </a:r>
          </a:p>
        </p:txBody>
      </p:sp>
    </p:spTree>
    <p:extLst>
      <p:ext uri="{BB962C8B-B14F-4D97-AF65-F5344CB8AC3E}">
        <p14:creationId xmlns:p14="http://schemas.microsoft.com/office/powerpoint/2010/main" val="104642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ACB501-70AB-444E-A1A6-9710A452B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82" y="424070"/>
            <a:ext cx="9982200" cy="749092"/>
          </a:xfrm>
        </p:spPr>
        <p:txBody>
          <a:bodyPr/>
          <a:lstStyle/>
          <a:p>
            <a:r>
              <a:rPr lang="hr-HR" b="1" dirty="0" err="1">
                <a:solidFill>
                  <a:srgbClr val="7030A0"/>
                </a:solidFill>
                <a:latin typeface="Times New Roman"/>
                <a:cs typeface="Times New Roman"/>
              </a:rPr>
              <a:t>CodeRunner</a:t>
            </a:r>
            <a:r>
              <a:rPr lang="hr-HR" b="1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E791F7F-EC02-4C50-8726-86E84740E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113" y="1346924"/>
            <a:ext cx="3957430" cy="1036983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vrsta pitanja u resursu Test</a:t>
            </a: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ježb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i p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rovjer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znanja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B4AA5F9-6D96-4E41-9941-AAB0D2BFB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90" y="2381124"/>
            <a:ext cx="6870219" cy="4324476"/>
          </a:xfrm>
          <a:prstGeom prst="rect">
            <a:avLst/>
          </a:prstGeom>
        </p:spPr>
      </p:pic>
      <p:pic>
        <p:nvPicPr>
          <p:cNvPr id="5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A357769-CA1B-42A9-9899-1B8668F5B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977" y="152400"/>
            <a:ext cx="1760931" cy="5525330"/>
          </a:xfrm>
          <a:prstGeom prst="rect">
            <a:avLst/>
          </a:prstGeom>
        </p:spPr>
      </p:pic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EE2E3E3-366C-4CB4-B585-E9A3CE836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3481" y="1102892"/>
            <a:ext cx="3986023" cy="4825186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7F80F65-7BBB-4D8E-9B93-69EF9BC50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r-HR" noProof="0"/>
              <a:t>8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1C86E4C-7FA7-456F-A867-40C1CC6F3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Discord i Loomen u hibridnoj nastavi - CUC 2021</a:t>
            </a:r>
          </a:p>
        </p:txBody>
      </p:sp>
    </p:spTree>
    <p:extLst>
      <p:ext uri="{BB962C8B-B14F-4D97-AF65-F5344CB8AC3E}">
        <p14:creationId xmlns:p14="http://schemas.microsoft.com/office/powerpoint/2010/main" val="150120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10411E0-5F21-4994-A51A-FE18B7754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661" y="397564"/>
            <a:ext cx="10104921" cy="775597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/>
                <a:cs typeface="Times New Roman"/>
              </a:rPr>
              <a:t>RADIONICA</a:t>
            </a:r>
            <a:endParaRPr lang="hr-HR" sz="3600" b="1" dirty="0"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6C3E494-141A-4CCA-9F62-67918A67D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474" y="1465301"/>
            <a:ext cx="11118715" cy="45909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Zadatak: </a:t>
            </a:r>
            <a:r>
              <a:rPr lang="hr-H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Izrada promidžbenog plakata za događaj po vlastitom izboru</a:t>
            </a:r>
          </a:p>
          <a:p>
            <a:pPr marL="0" indent="0">
              <a:buNone/>
            </a:pPr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vršnjačko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vrednovanje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anonimno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moguća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samoprocjena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/>
              <a:buChar char="•"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utomatska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raspodjela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radova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učenicima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procjenu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ocjena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predani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rad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ocjena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procjenu</a:t>
            </a:r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 descr="Logo&#10;&#10;Description automatically generated">
            <a:extLst>
              <a:ext uri="{FF2B5EF4-FFF2-40B4-BE49-F238E27FC236}">
                <a16:creationId xmlns:a16="http://schemas.microsoft.com/office/drawing/2014/main" id="{D7ADF0B7-323C-4ACA-86EF-7FD85428BA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4278" b="8509"/>
          <a:stretch/>
        </p:blipFill>
        <p:spPr>
          <a:xfrm>
            <a:off x="10588488" y="223285"/>
            <a:ext cx="1323702" cy="12420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3AF6D9-EB1C-43E5-B6F6-836C7975A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r-HR" noProof="0"/>
              <a:t>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D3A8C0-83BE-4B87-875C-2F820AC39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Discord i Loomen u hibridnoj nastavi - CUC 2021</a:t>
            </a:r>
          </a:p>
        </p:txBody>
      </p:sp>
    </p:spTree>
    <p:extLst>
      <p:ext uri="{BB962C8B-B14F-4D97-AF65-F5344CB8AC3E}">
        <p14:creationId xmlns:p14="http://schemas.microsoft.com/office/powerpoint/2010/main" val="101959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kademska literatura 16 x 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50520991_TF03431380_Win32" id="{C45C9E23-83D8-4A15-91FF-BD86A3EB2297}" vid="{3507ECA8-537A-4022-AC05-F5D3069C8023}"/>
    </a:ext>
  </a:extLst>
</a:theme>
</file>

<file path=ppt/theme/theme2.xml><?xml version="1.0" encoding="utf-8"?>
<a:theme xmlns:a="http://schemas.openxmlformats.org/drawingml/2006/main" name="Tema sustava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4873beb7-5857-4685-be1f-d57550cc96cc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Akademska prezentacija, dizajn s prugastim uzorkom i vrpcom (široki zaslon)</Template>
  <TotalTime>77</TotalTime>
  <Words>560</Words>
  <Application>Microsoft Office PowerPoint</Application>
  <PresentationFormat>Široki zaslon</PresentationFormat>
  <Paragraphs>113</Paragraphs>
  <Slides>21</Slides>
  <Notes>4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29" baseType="lpstr">
      <vt:lpstr>Arial</vt:lpstr>
      <vt:lpstr>Euphemia</vt:lpstr>
      <vt:lpstr>Gill Sans MT</vt:lpstr>
      <vt:lpstr>Plantagenet Cherokee</vt:lpstr>
      <vt:lpstr>Times</vt:lpstr>
      <vt:lpstr>Times New Roman</vt:lpstr>
      <vt:lpstr>Wingdings</vt:lpstr>
      <vt:lpstr>Akademska literatura 16 x 9</vt:lpstr>
      <vt:lpstr>Discord i loomen u hibridnoj nastavi</vt:lpstr>
      <vt:lpstr>PowerPoint prezentacija</vt:lpstr>
      <vt:lpstr>Organizacija nastave u vrijeme pandemije koronavirusa</vt:lpstr>
      <vt:lpstr>FORUM</vt:lpstr>
      <vt:lpstr>ZADAĆA</vt:lpstr>
      <vt:lpstr>PowerPoint prezentacija</vt:lpstr>
      <vt:lpstr>TEST</vt:lpstr>
      <vt:lpstr>CodeRunner </vt:lpstr>
      <vt:lpstr>RADIONICA</vt:lpstr>
      <vt:lpstr>PowerPoint prezentacija</vt:lpstr>
      <vt:lpstr>PowerPoint prezentacija</vt:lpstr>
      <vt:lpstr>PowerPoint prezentacija</vt:lpstr>
      <vt:lpstr>Discord u online nastavi</vt:lpstr>
      <vt:lpstr>Što je Discord?</vt:lpstr>
      <vt:lpstr>Kreiranje servera</vt:lpstr>
      <vt:lpstr>Web aplikacija</vt:lpstr>
      <vt:lpstr>Mobilna aplikacija</vt:lpstr>
      <vt:lpstr>PowerPoint prezentacija</vt:lpstr>
      <vt:lpstr>Dijeljenje zaslona</vt:lpstr>
      <vt:lpstr>Evaluacijski upitnik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Discord i loomen u hibridnoj nastavi</dc:title>
  <dc:creator>Barbara Knežević</dc:creator>
  <cp:lastModifiedBy>Renata</cp:lastModifiedBy>
  <cp:revision>6</cp:revision>
  <dcterms:created xsi:type="dcterms:W3CDTF">2021-10-03T18:41:41Z</dcterms:created>
  <dcterms:modified xsi:type="dcterms:W3CDTF">2021-10-08T03:27:59Z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