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9"/>
  </p:notesMasterIdLst>
  <p:handoutMasterIdLst>
    <p:handoutMasterId r:id="rId20"/>
  </p:handoutMasterIdLst>
  <p:sldIdLst>
    <p:sldId id="257" r:id="rId2"/>
    <p:sldId id="262" r:id="rId3"/>
    <p:sldId id="294" r:id="rId4"/>
    <p:sldId id="277" r:id="rId5"/>
    <p:sldId id="295" r:id="rId6"/>
    <p:sldId id="286" r:id="rId7"/>
    <p:sldId id="291" r:id="rId8"/>
    <p:sldId id="287" r:id="rId9"/>
    <p:sldId id="292" r:id="rId10"/>
    <p:sldId id="279" r:id="rId11"/>
    <p:sldId id="280" r:id="rId12"/>
    <p:sldId id="281" r:id="rId13"/>
    <p:sldId id="283" r:id="rId14"/>
    <p:sldId id="271" r:id="rId15"/>
    <p:sldId id="293" r:id="rId16"/>
    <p:sldId id="296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7F1"/>
    <a:srgbClr val="344529"/>
    <a:srgbClr val="2B3922"/>
    <a:srgbClr val="2E3722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>
        <p:scale>
          <a:sx n="50" d="100"/>
          <a:sy n="50" d="100"/>
        </p:scale>
        <p:origin x="1205" y="8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A44C4AE-B96D-4CDE-810B-D34BA663C7CF}" type="datetime1">
              <a:rPr lang="sr-Latn-RS" smtClean="0"/>
              <a:t>29.10.2021.</a:t>
            </a:fld>
            <a:endParaRPr lang="en-US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181E9A-36FA-473E-82C4-F01911B1363F}" type="datetime1">
              <a:rPr lang="sr-Latn-RS" smtClean="0"/>
              <a:t>29.10.2021.</a:t>
            </a:fld>
            <a:endParaRPr lang="en-US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"/>
              <a:t>Kliknite da biste uredili stilove teksta matrice</a:t>
            </a:r>
            <a:endParaRPr lang="en-US"/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3012D62-431C-45E4-99A7-B563AA38674B}" type="datetime1">
              <a:rPr lang="sr-Latn-RS" smtClean="0"/>
              <a:t>29.10.2021.</a:t>
            </a:fld>
            <a:endParaRPr lang="en-U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2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E8885869-B068-409A-BCEB-4F7E5B63EAEB}" type="datetime1">
              <a:rPr lang="sr-Latn-RS" smtClean="0"/>
              <a:t>29.10.2021.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22039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F69DD90-623B-413F-B8DF-1D32D3449399}" type="datetime1">
              <a:rPr lang="sr-Latn-RS" smtClean="0"/>
              <a:t>29.10.2021.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1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130785-97E8-43AD-94B5-5D21BDA6BAAE}" type="datetime1">
              <a:rPr lang="sr-Latn-RS" smtClean="0"/>
              <a:t>29.10.2021.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9314C8-ED56-4756-B0CD-6D712BE27B48}" type="datetime1">
              <a:rPr lang="sr-Latn-RS" smtClean="0"/>
              <a:t>29.10.2021.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2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9794191-82E4-45EF-B2DF-FDA23A6404F9}" type="datetime1">
              <a:rPr lang="sr-Latn-RS" smtClean="0"/>
              <a:t>29.10.2021.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06341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8115DC-F980-4265-BDCD-70064EAF7AC7}" type="datetime1">
              <a:rPr lang="sr-Latn-RS" smtClean="0"/>
              <a:t>29.10.2021.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2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7F118D5-4299-4A2F-9F76-D0606DF9DF42}" type="datetime1">
              <a:rPr lang="sr-Latn-RS" smtClean="0"/>
              <a:t>29.10.2021.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0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65509A0-50F9-4355-A7E6-40BC0B55820E}" type="datetime1">
              <a:rPr lang="sr-Latn-RS" smtClean="0"/>
              <a:t>29.10.2021.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0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575FD4C-D307-40C5-8E7B-59AD9076BFB9}" type="datetime1">
              <a:rPr lang="sr-Latn-RS" smtClean="0"/>
              <a:t>29.10.2021.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3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9841072-3D07-4E65-9DD7-9E0704450E00}" type="datetime1">
              <a:rPr lang="sr-Latn-RS" smtClean="0"/>
              <a:t>29.10.2021.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5604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4C0B247-CD71-4835-A057-7F18327D242B}" type="datetime1">
              <a:rPr lang="sr-Latn-RS" smtClean="0"/>
              <a:t>29.10.2021.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931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D1BE5080-8651-4DCC-9279-5D738C35574A}" type="datetime1">
              <a:rPr lang="sr-Latn-RS" smtClean="0"/>
              <a:t>29.10.2021.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3362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hyperlink" Target="https://read.bookcreator.com/1dfDhk0TkVq2eHhurvNSwcEbMCsqbkMwfK_1v9FZ9ME/uh3FV7DxRuyEGBLfu_ENs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.bookcreator.com/1dfDhk0TkVq2eHhurvNSwcEbMCsqbkMwfK_1v9FZ9ME/GE73sTITTwekgYBovyU33Q" TargetMode="External"/><Relationship Id="rId2" Type="http://schemas.openxmlformats.org/officeDocument/2006/relationships/hyperlink" Target="https://read.bookcreator.com/1dfDhk0TkVq2eHhurvNSwcEbMCsqbkMwfK_1v9FZ9ME/hMac56yKT3G5yjwi_MtYT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adlet.com/vedranacerina1/bgbccs0u9bysieqk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www.sutori.com/story/krizarski-ratovi--xjj7W29HcQnuVC6Jcew3g7b4" TargetMode="External"/><Relationship Id="rId2" Type="http://schemas.openxmlformats.org/officeDocument/2006/relationships/hyperlink" Target="https://read.bookcreator.com/1dfDhk0TkVq2eHhurvNSwcEbMCsqbkMwfK_1v9FZ9ME/v3HFquwnRamyih2PPIpLQw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hyperlink" Target="http://skr.rs/znB0" TargetMode="External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hyperlink" Target="https://create.piktochart.com/output/53205169-heidi-slikovnica" TargetMode="Externa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frzDzAfDLQ&amp;t=30s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rena.bando10@gmail.com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anamarija.buzgo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bilnost.hr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metoda3ikt.wixsite.com/3ikt" TargetMode="External"/><Relationship Id="rId3" Type="http://schemas.openxmlformats.org/officeDocument/2006/relationships/hyperlink" Target="https://www.facebook.com/profile.php?id=100010393562036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channel/UCfLHR3y7VYDbqBBOFwKyG-w/video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istaperforms.org/wp-content/uploads/2018/12/motivation-e1544660339828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icscareers.com.au/wp-content/uploads/2015/01/creating-grit-2-1024x508.jpg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rtsandculture.google.com/" TargetMode="Externa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rtsandculture.google.com/exhibit/the-journey/ZgLSRWBwxUB9Ig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enti.com/nxcyjbm96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ibd.com/doc/281569341/Zoom-activity-Istvan-Banyai" TargetMode="External"/><Relationship Id="rId2" Type="http://schemas.openxmlformats.org/officeDocument/2006/relationships/hyperlink" Target="https://www.youtube.com/watch?v=Kgi-RCEjOLw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04FA5E-9397-403D-8733-45505DDB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9714" y="1801839"/>
            <a:ext cx="5607908" cy="3254321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5400" dirty="0" err="1">
                <a:latin typeface="+mn-lt"/>
                <a:cs typeface="Aharoni" panose="020B0604020202020204" pitchFamily="2" charset="-79"/>
              </a:rPr>
              <a:t>Kreativna</a:t>
            </a:r>
            <a:r>
              <a:rPr lang="en-US" sz="5400" dirty="0">
                <a:latin typeface="+mn-lt"/>
                <a:cs typeface="Aharoni" panose="020B0604020202020204" pitchFamily="2" charset="-79"/>
              </a:rPr>
              <a:t> </a:t>
            </a:r>
            <a:r>
              <a:rPr lang="en-US" sz="5400" dirty="0" err="1">
                <a:latin typeface="+mn-lt"/>
                <a:cs typeface="Aharoni" panose="020B0604020202020204" pitchFamily="2" charset="-79"/>
              </a:rPr>
              <a:t>integracija</a:t>
            </a:r>
            <a:r>
              <a:rPr lang="en-US" sz="5400" dirty="0">
                <a:latin typeface="+mn-lt"/>
                <a:cs typeface="Aharoni" panose="020B0604020202020204" pitchFamily="2" charset="-79"/>
              </a:rPr>
              <a:t> IKT u </a:t>
            </a:r>
            <a:r>
              <a:rPr lang="en-US" sz="5400" dirty="0" err="1">
                <a:latin typeface="+mn-lt"/>
                <a:cs typeface="Aharoni" panose="020B0604020202020204" pitchFamily="2" charset="-79"/>
              </a:rPr>
              <a:t>obrazovanju</a:t>
            </a:r>
            <a:r>
              <a:rPr lang="hr-HR" sz="5400" dirty="0">
                <a:latin typeface="+mn-lt"/>
                <a:cs typeface="Aharoni" panose="020B0604020202020204" pitchFamily="2" charset="-79"/>
              </a:rPr>
              <a:t>:</a:t>
            </a:r>
            <a:br>
              <a:rPr lang="hr-HR" sz="5400" dirty="0">
                <a:latin typeface="+mn-lt"/>
                <a:cs typeface="Aharoni" panose="020B0604020202020204" pitchFamily="2" charset="-79"/>
              </a:rPr>
            </a:br>
            <a:r>
              <a:rPr lang="en-US" sz="5400" dirty="0" err="1">
                <a:latin typeface="+mn-lt"/>
                <a:cs typeface="Aharoni" panose="020B0604020202020204" pitchFamily="2" charset="-79"/>
              </a:rPr>
              <a:t>Metoda</a:t>
            </a:r>
            <a:r>
              <a:rPr lang="en-US" sz="5400" dirty="0">
                <a:latin typeface="+mn-lt"/>
                <a:cs typeface="Aharoni" panose="020B0604020202020204" pitchFamily="2" charset="-79"/>
              </a:rPr>
              <a:t> 3IKT</a:t>
            </a:r>
            <a:br>
              <a:rPr lang="hr-HR" sz="5400" dirty="0">
                <a:latin typeface="+mn-lt"/>
                <a:cs typeface="Aharoni" panose="020B0604020202020204" pitchFamily="2" charset="-79"/>
              </a:rPr>
            </a:br>
            <a:br>
              <a:rPr lang="hr-HR" sz="5400" dirty="0">
                <a:latin typeface="+mn-lt"/>
                <a:cs typeface="Aharoni" panose="020B0604020202020204" pitchFamily="2" charset="-79"/>
              </a:rPr>
            </a:br>
            <a:r>
              <a:rPr lang="hr-HR" sz="5400" dirty="0" err="1">
                <a:latin typeface="+mn-lt"/>
                <a:cs typeface="Aharoni" panose="020B0604020202020204" pitchFamily="2" charset="-79"/>
              </a:rPr>
              <a:t>Cuc</a:t>
            </a:r>
            <a:r>
              <a:rPr lang="hr-HR" sz="5400" dirty="0">
                <a:latin typeface="+mn-lt"/>
                <a:cs typeface="Aharoni" panose="020B0604020202020204" pitchFamily="2" charset="-79"/>
              </a:rPr>
              <a:t> 2021</a:t>
            </a:r>
            <a:br>
              <a:rPr lang="hr-HR" sz="5400" dirty="0">
                <a:latin typeface="+mn-lt"/>
                <a:cs typeface="Aharoni" panose="020B0604020202020204" pitchFamily="2" charset="-79"/>
              </a:rPr>
            </a:br>
            <a:r>
              <a:rPr lang="hr-HR" sz="3600" dirty="0">
                <a:latin typeface="+mn-lt"/>
                <a:cs typeface="Aharoni" panose="020B0604020202020204" pitchFamily="2" charset="-79"/>
              </a:rPr>
              <a:t>(</a:t>
            </a:r>
            <a:r>
              <a:rPr lang="hr-HR" sz="3600" cap="none" dirty="0">
                <a:cs typeface="Aharoni" panose="020B0604020202020204" pitchFamily="2" charset="-79"/>
              </a:rPr>
              <a:t>Šibenik</a:t>
            </a:r>
            <a:r>
              <a:rPr lang="hr-HR" sz="3600" cap="none" dirty="0">
                <a:latin typeface="Abadi" panose="020B0604020104020204" pitchFamily="34" charset="0"/>
                <a:cs typeface="Aharoni" panose="020B0604020202020204" pitchFamily="2" charset="-79"/>
              </a:rPr>
              <a:t>, </a:t>
            </a:r>
            <a:r>
              <a:rPr lang="hr-HR" sz="3600" dirty="0">
                <a:latin typeface="+mn-lt"/>
                <a:cs typeface="Aharoni" panose="020B0604020202020204" pitchFamily="2" charset="-79"/>
              </a:rPr>
              <a:t>27.-29. X. 2021.)</a:t>
            </a:r>
            <a:r>
              <a:rPr lang="en-US" sz="3600" dirty="0">
                <a:latin typeface="+mn-lt"/>
                <a:cs typeface="Aharoni" panose="020B0604020202020204" pitchFamily="2" charset="-79"/>
              </a:rPr>
              <a:t>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1607" y="5367835"/>
            <a:ext cx="3611194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3200" dirty="0"/>
              <a:t>Erasmus+/KA1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09E1F823-C239-4ACC-923A-5C958E00E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0817DDF7-06E9-4C7C-84DF-2240A6536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Slika 5" descr="Krupni plan logotipa&#10;&#10;Opis se generira automatski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0" r="28465" b="-2"/>
          <a:stretch/>
        </p:blipFill>
        <p:spPr>
          <a:xfrm>
            <a:off x="1155560" y="1129353"/>
            <a:ext cx="3914583" cy="45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8F7FD380-B5A3-4B41-A3DD-88BA6B7AE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715" y="272336"/>
            <a:ext cx="6596849" cy="76145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hr-HR" sz="3600" b="1" dirty="0"/>
              <a:t>PRIMJENA NOVE METODOLOGIJE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B5FA8F7-897D-4EBC-A41F-1034FA99A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0882" y="1395835"/>
            <a:ext cx="3344399" cy="3231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1900" i="1" dirty="0"/>
              <a:t>Digitalnu tehnologiju treba koristiti u onom nastavnom procesu gdje će povećavati kvalitetu obrazovanja, odnosno gdje će njeno korištenje redefinirati načine učenja i poučavanja tako da se u nastavi radi ono što se prije nije moglo jer je nedostajala tehnologija </a:t>
            </a:r>
            <a:r>
              <a:rPr lang="hr-HR" sz="1900" dirty="0"/>
              <a:t>(</a:t>
            </a:r>
            <a:r>
              <a:rPr lang="hr-HR" sz="1900" dirty="0" err="1"/>
              <a:t>Puenteduri</a:t>
            </a:r>
            <a:r>
              <a:rPr lang="hr-HR" sz="1900" dirty="0"/>
              <a:t>, 2016). </a:t>
            </a: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5473C844-010F-4A4E-A420-A05C5C8E5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1080" y="1430958"/>
            <a:ext cx="3547634" cy="2924066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3600" b="1" dirty="0"/>
              <a:t>METODA 3IKT</a:t>
            </a:r>
            <a:endParaRPr lang="hr-HR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hr-HR" sz="2800" dirty="0"/>
              <a:t>IKT za motivaciju za učenje</a:t>
            </a:r>
          </a:p>
          <a:p>
            <a:pPr marL="457200" indent="-457200">
              <a:buAutoNum type="arabicPeriod"/>
            </a:pPr>
            <a:r>
              <a:rPr lang="hr-HR" sz="2800" dirty="0"/>
              <a:t>IKT unutar procesa učenja</a:t>
            </a:r>
          </a:p>
          <a:p>
            <a:pPr marL="457200" indent="-457200">
              <a:buAutoNum type="arabicPeriod"/>
            </a:pPr>
            <a:r>
              <a:rPr lang="hr-HR" sz="2800" dirty="0"/>
              <a:t>IKT za prezentaciju naučenog</a:t>
            </a: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E51C5D4-633C-4F92-946A-1E00EB05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10</a:t>
            </a:fld>
            <a:endParaRPr lang="en-US"/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352E6F35-27E0-4CBE-995E-1AE179D07773}"/>
              </a:ext>
            </a:extLst>
          </p:cNvPr>
          <p:cNvSpPr/>
          <p:nvPr/>
        </p:nvSpPr>
        <p:spPr>
          <a:xfrm>
            <a:off x="1079715" y="4900573"/>
            <a:ext cx="4344692" cy="144655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hr-HR" sz="2800" b="1" dirty="0"/>
              <a:t>PRIRUČNIK </a:t>
            </a:r>
            <a:r>
              <a:rPr lang="hr-HR" sz="2800" b="1" i="1" dirty="0"/>
              <a:t>METODA 3IKT</a:t>
            </a:r>
            <a:r>
              <a:rPr lang="hr-HR" sz="2800" dirty="0"/>
              <a:t>:</a:t>
            </a:r>
          </a:p>
          <a:p>
            <a:r>
              <a:rPr lang="hr-HR" sz="1400" dirty="0">
                <a:hlinkClick r:id="rId2"/>
              </a:rPr>
              <a:t>https://read.bookcreator.com/1dfDhk0TkVq2eHhurvNSwcEbMCsqbkMwfK_1v9FZ9ME/uh3FV7DxRuyEGBLfu_ENsg</a:t>
            </a:r>
            <a:endParaRPr lang="hr-HR" sz="1400" dirty="0"/>
          </a:p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FA6A7F9-069F-41FF-8E5B-DEA70F9E4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694" y="1381891"/>
            <a:ext cx="3344399" cy="473005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6803144-28B0-48E7-B446-DEFC7FD8D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40" y="4900573"/>
            <a:ext cx="1857687" cy="1393266"/>
          </a:xfrm>
          <a:prstGeom prst="rect">
            <a:avLst/>
          </a:prstGeom>
        </p:spPr>
      </p:pic>
      <p:sp>
        <p:nvSpPr>
          <p:cNvPr id="10" name="Rezervirano mjesto podnožja 2">
            <a:extLst>
              <a:ext uri="{FF2B5EF4-FFF2-40B4-BE49-F238E27FC236}">
                <a16:creationId xmlns:a16="http://schemas.microsoft.com/office/drawing/2014/main" id="{B360431B-2084-421E-BA17-CD9A70C21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1955" y="6486260"/>
            <a:ext cx="6280830" cy="404614"/>
          </a:xfrm>
        </p:spPr>
        <p:txBody>
          <a:bodyPr/>
          <a:lstStyle/>
          <a:p>
            <a:pPr rtl="0"/>
            <a:r>
              <a:rPr lang="en-US" dirty="0"/>
              <a:t>Irena Bando, Anamarija Buzgo/ </a:t>
            </a:r>
            <a:r>
              <a:rPr lang="en-US" dirty="0" err="1"/>
              <a:t>Kreativna</a:t>
            </a:r>
            <a:r>
              <a:rPr lang="en-US" dirty="0"/>
              <a:t> </a:t>
            </a:r>
            <a:r>
              <a:rPr lang="en-US" dirty="0" err="1"/>
              <a:t>integracija</a:t>
            </a:r>
            <a:r>
              <a:rPr lang="en-US" dirty="0"/>
              <a:t> IKT u </a:t>
            </a:r>
            <a:r>
              <a:rPr lang="en-US" dirty="0" err="1"/>
              <a:t>obrazovanju</a:t>
            </a:r>
            <a:r>
              <a:rPr lang="hr-HR" dirty="0"/>
              <a:t> (CUC 2021.)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291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5E2559-D99E-4175-8D7F-D48F2CC7F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779" y="279749"/>
            <a:ext cx="10058400" cy="812205"/>
          </a:xfrm>
        </p:spPr>
        <p:txBody>
          <a:bodyPr>
            <a:normAutofit/>
          </a:bodyPr>
          <a:lstStyle/>
          <a:p>
            <a:r>
              <a:rPr lang="hr-HR" sz="4000" b="1" dirty="0"/>
              <a:t>KREATIVNA UPORABA IKT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AF558DB-B16F-49C3-9D9E-FE4E0794C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990" y="1319135"/>
            <a:ext cx="10623035" cy="2817859"/>
          </a:xfrm>
        </p:spPr>
        <p:txBody>
          <a:bodyPr>
            <a:noAutofit/>
          </a:bodyPr>
          <a:lstStyle/>
          <a:p>
            <a:r>
              <a:rPr lang="hr-HR" sz="1800" dirty="0"/>
              <a:t>Obilježavanje </a:t>
            </a:r>
            <a:r>
              <a:rPr lang="hr-HR" sz="1800" b="1" i="1" dirty="0"/>
              <a:t>Virtualnih dana darovitih </a:t>
            </a:r>
            <a:r>
              <a:rPr lang="hr-HR" sz="1800" dirty="0"/>
              <a:t>u školi s ciljem naglašavanja važnosti kreativnog i efikasnog  korištenja IKT. </a:t>
            </a:r>
          </a:p>
          <a:p>
            <a:r>
              <a:rPr lang="hr-HR" sz="1800" dirty="0"/>
              <a:t>Prezentiraju se razni primjeri korištenja digitalnih alata u stvaranju kreativnih e-uradaka pri prezentaciji nekog školskog projekta ili aktivnosti, koji su proizišli iz uspješne kombinacije integracije nastavnih predmeta.</a:t>
            </a:r>
          </a:p>
          <a:p>
            <a:r>
              <a:rPr lang="hr-HR" sz="1800" dirty="0"/>
              <a:t>Natjecanjem se omogućava učenicima i njihovim mentorima prezentiranje vlastitih kreativnih digitalnih radova koji su rezultat novih znanja i vještina s edukacija u inozemstvu. 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F4BA939-5FF3-40C0-84C8-FD7E67A1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11</a:t>
            </a:fld>
            <a:endParaRPr lang="en-US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EE1AF65-3523-44E9-A2A4-85FAE42F0797}"/>
              </a:ext>
            </a:extLst>
          </p:cNvPr>
          <p:cNvSpPr txBox="1"/>
          <p:nvPr/>
        </p:nvSpPr>
        <p:spPr>
          <a:xfrm>
            <a:off x="1269218" y="3668022"/>
            <a:ext cx="9682578" cy="267765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FCF7F1"/>
                </a:solidFill>
              </a:rPr>
              <a:t>6.</a:t>
            </a:r>
            <a:r>
              <a:rPr lang="hr-HR" sz="2400" b="1" i="1" dirty="0">
                <a:solidFill>
                  <a:srgbClr val="FCF7F1"/>
                </a:solidFill>
              </a:rPr>
              <a:t>V</a:t>
            </a:r>
            <a:r>
              <a:rPr lang="it-IT" sz="2400" b="1" i="1" dirty="0" err="1">
                <a:solidFill>
                  <a:srgbClr val="FCF7F1"/>
                </a:solidFill>
              </a:rPr>
              <a:t>irtualni</a:t>
            </a:r>
            <a:r>
              <a:rPr lang="it-IT" sz="2400" b="1" i="1" dirty="0">
                <a:solidFill>
                  <a:srgbClr val="FCF7F1"/>
                </a:solidFill>
              </a:rPr>
              <a:t> </a:t>
            </a:r>
            <a:r>
              <a:rPr lang="it-IT" sz="2400" b="1" i="1" dirty="0" err="1">
                <a:solidFill>
                  <a:srgbClr val="FCF7F1"/>
                </a:solidFill>
              </a:rPr>
              <a:t>dan</a:t>
            </a:r>
            <a:r>
              <a:rPr lang="hr-HR" sz="2400" b="1" i="1" dirty="0">
                <a:solidFill>
                  <a:srgbClr val="FCF7F1"/>
                </a:solidFill>
              </a:rPr>
              <a:t>I </a:t>
            </a:r>
            <a:r>
              <a:rPr lang="it-IT" sz="2400" b="1" i="1" dirty="0" err="1">
                <a:solidFill>
                  <a:srgbClr val="FCF7F1"/>
                </a:solidFill>
              </a:rPr>
              <a:t>darovitih</a:t>
            </a:r>
            <a:r>
              <a:rPr lang="it-IT" sz="2400" b="1" i="1" dirty="0">
                <a:solidFill>
                  <a:srgbClr val="FCF7F1"/>
                </a:solidFill>
              </a:rPr>
              <a:t> </a:t>
            </a:r>
            <a:r>
              <a:rPr lang="it-IT" sz="2400" b="1" dirty="0">
                <a:solidFill>
                  <a:srgbClr val="FCF7F1"/>
                </a:solidFill>
              </a:rPr>
              <a:t>(2020./2021.)</a:t>
            </a:r>
            <a:endParaRPr lang="hr-HR" sz="2400" b="1" dirty="0">
              <a:solidFill>
                <a:srgbClr val="FCF7F1"/>
              </a:solidFill>
            </a:endParaRPr>
          </a:p>
          <a:p>
            <a:r>
              <a:rPr lang="hr-HR" sz="20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https://read.bookcreator.com/1dfDhk0TkVq2eHhurvNSwcEbMCsqbkMwfK_1v9FZ9ME/hMac56yKT3G5yjwi_MtYTg</a:t>
            </a:r>
            <a:endParaRPr lang="hr-HR" sz="2000" b="1" dirty="0"/>
          </a:p>
          <a:p>
            <a:endParaRPr lang="hr-HR" sz="2000" b="1" dirty="0"/>
          </a:p>
          <a:p>
            <a:r>
              <a:rPr lang="hr-HR" sz="2400" b="1" dirty="0">
                <a:solidFill>
                  <a:schemeClr val="bg1"/>
                </a:solidFill>
              </a:rPr>
              <a:t>5.</a:t>
            </a:r>
            <a:r>
              <a:rPr lang="it-IT" sz="2400" b="1" i="1" dirty="0" err="1">
                <a:solidFill>
                  <a:schemeClr val="bg1"/>
                </a:solidFill>
              </a:rPr>
              <a:t>Virtualn</a:t>
            </a:r>
            <a:r>
              <a:rPr lang="hr-HR" sz="2400" b="1" i="1" dirty="0">
                <a:solidFill>
                  <a:schemeClr val="bg1"/>
                </a:solidFill>
              </a:rPr>
              <a:t>i </a:t>
            </a:r>
            <a:r>
              <a:rPr lang="it-IT" sz="2400" b="1" i="1" dirty="0" err="1">
                <a:solidFill>
                  <a:schemeClr val="bg1"/>
                </a:solidFill>
              </a:rPr>
              <a:t>dan</a:t>
            </a:r>
            <a:r>
              <a:rPr lang="hr-HR" sz="2400" b="1" i="1" dirty="0">
                <a:solidFill>
                  <a:schemeClr val="bg1"/>
                </a:solidFill>
              </a:rPr>
              <a:t>i</a:t>
            </a:r>
            <a:r>
              <a:rPr lang="it-IT" sz="2400" b="1" i="1" dirty="0">
                <a:solidFill>
                  <a:schemeClr val="bg1"/>
                </a:solidFill>
              </a:rPr>
              <a:t> </a:t>
            </a:r>
            <a:r>
              <a:rPr lang="it-IT" sz="2400" b="1" i="1" dirty="0" err="1">
                <a:solidFill>
                  <a:schemeClr val="bg1"/>
                </a:solidFill>
              </a:rPr>
              <a:t>darovitih</a:t>
            </a:r>
            <a:r>
              <a:rPr lang="it-IT" sz="2400" b="1" i="1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</a:rPr>
              <a:t>(2019./2020.)</a:t>
            </a:r>
            <a:endParaRPr lang="hr-HR" sz="2400" b="1" dirty="0">
              <a:solidFill>
                <a:schemeClr val="bg1"/>
              </a:solidFill>
            </a:endParaRPr>
          </a:p>
          <a:p>
            <a:r>
              <a:rPr lang="hr-H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https://read.bookcreator.com/1dfDhk0TkVq2eHhurvNSwcEbMCsqbkMwfK_1v9FZ9ME/GE73sTITTwekgYBovyU33Q</a:t>
            </a:r>
            <a:endParaRPr lang="hr-HR" sz="2000" b="1" dirty="0"/>
          </a:p>
          <a:p>
            <a:endParaRPr lang="hr-HR" sz="2000" b="1" dirty="0">
              <a:solidFill>
                <a:schemeClr val="bg1"/>
              </a:solidFill>
            </a:endParaRPr>
          </a:p>
        </p:txBody>
      </p:sp>
      <p:sp>
        <p:nvSpPr>
          <p:cNvPr id="8" name="Rezervirano mjesto podnožja 2">
            <a:extLst>
              <a:ext uri="{FF2B5EF4-FFF2-40B4-BE49-F238E27FC236}">
                <a16:creationId xmlns:a16="http://schemas.microsoft.com/office/drawing/2014/main" id="{7101FE29-09D5-4B2E-8E44-ED6CCA950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7364" y="6485881"/>
            <a:ext cx="6280830" cy="404614"/>
          </a:xfrm>
        </p:spPr>
        <p:txBody>
          <a:bodyPr/>
          <a:lstStyle/>
          <a:p>
            <a:pPr rtl="0"/>
            <a:r>
              <a:rPr lang="en-US" dirty="0"/>
              <a:t>Irena Bando, Anamarija Buzgo/ </a:t>
            </a:r>
            <a:r>
              <a:rPr lang="en-US" dirty="0" err="1"/>
              <a:t>Kreativna</a:t>
            </a:r>
            <a:r>
              <a:rPr lang="en-US" dirty="0"/>
              <a:t> </a:t>
            </a:r>
            <a:r>
              <a:rPr lang="en-US" dirty="0" err="1"/>
              <a:t>integracija</a:t>
            </a:r>
            <a:r>
              <a:rPr lang="en-US" dirty="0"/>
              <a:t> IKT u </a:t>
            </a:r>
            <a:r>
              <a:rPr lang="en-US" dirty="0" err="1"/>
              <a:t>obrazovanju</a:t>
            </a:r>
            <a:r>
              <a:rPr lang="hr-HR" dirty="0"/>
              <a:t> (CUC 2021.)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4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ezervirano mjesto sadržaja 15">
            <a:hlinkClick r:id="rId2"/>
            <a:extLst>
              <a:ext uri="{FF2B5EF4-FFF2-40B4-BE49-F238E27FC236}">
                <a16:creationId xmlns:a16="http://schemas.microsoft.com/office/drawing/2014/main" id="{67D58DE4-60BB-4506-8D11-93A5CD8E63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81" y="322024"/>
            <a:ext cx="2050249" cy="1680505"/>
          </a:xfrm>
        </p:spPr>
      </p:pic>
      <p:sp>
        <p:nvSpPr>
          <p:cNvPr id="24" name="TekstniOkvir 23">
            <a:extLst>
              <a:ext uri="{FF2B5EF4-FFF2-40B4-BE49-F238E27FC236}">
                <a16:creationId xmlns:a16="http://schemas.microsoft.com/office/drawing/2014/main" id="{C98DB6F6-5FDB-4912-8E87-96C19BB75D4C}"/>
              </a:ext>
            </a:extLst>
          </p:cNvPr>
          <p:cNvSpPr txBox="1"/>
          <p:nvPr/>
        </p:nvSpPr>
        <p:spPr>
          <a:xfrm>
            <a:off x="819100" y="330054"/>
            <a:ext cx="3797781" cy="166199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hr-HR" sz="2000" b="1" dirty="0"/>
              <a:t>E-knjiga </a:t>
            </a:r>
            <a:r>
              <a:rPr lang="hr-HR" sz="2000" b="1" i="1" dirty="0"/>
              <a:t>Inspirirani Jagodom </a:t>
            </a:r>
            <a:r>
              <a:rPr lang="hr-HR" sz="2000" b="1" i="1" dirty="0" err="1"/>
              <a:t>Truhelkom</a:t>
            </a:r>
            <a:r>
              <a:rPr lang="hr-HR" sz="2000" b="1" i="1" dirty="0"/>
              <a:t> </a:t>
            </a:r>
          </a:p>
          <a:p>
            <a:endParaRPr lang="hr-HR" sz="2000" b="1" i="1" dirty="0"/>
          </a:p>
          <a:p>
            <a:r>
              <a:rPr lang="hr-HR" sz="1400" dirty="0">
                <a:hlinkClick r:id="rId2"/>
              </a:rPr>
              <a:t>https://read.bookcreator.com/1dfDhk0TkVq2eHhurvNSwcEbMCsqbkMwfK_1v9FZ9ME/v3HFquwnRamyih2PPIpLQw</a:t>
            </a:r>
            <a:endParaRPr lang="hr-HR" sz="1400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753A168D-2F1A-4D07-8123-CF45CE6D5BB1}"/>
              </a:ext>
            </a:extLst>
          </p:cNvPr>
          <p:cNvSpPr txBox="1"/>
          <p:nvPr/>
        </p:nvSpPr>
        <p:spPr>
          <a:xfrm>
            <a:off x="1662578" y="2653499"/>
            <a:ext cx="4084233" cy="113877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r-HR" sz="2000" b="1" dirty="0"/>
              <a:t>Interaktivna slikovnica </a:t>
            </a:r>
            <a:r>
              <a:rPr lang="hr-HR" sz="2000" b="1" i="1" dirty="0"/>
              <a:t>Heidi</a:t>
            </a:r>
          </a:p>
          <a:p>
            <a:endParaRPr lang="hr-HR" sz="2000" b="1" i="1" dirty="0"/>
          </a:p>
          <a:p>
            <a:r>
              <a:rPr lang="hr-HR" sz="1400" dirty="0">
                <a:hlinkClick r:id="rId4"/>
              </a:rPr>
              <a:t>https://create.piktochart.com/output/53205169-heidi-slikovnica</a:t>
            </a:r>
            <a:endParaRPr lang="hr-HR" sz="1400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C81E7D22-3231-4C90-B239-9A507F06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12</a:t>
            </a:fld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B6A173E-76A7-44B9-B488-051EB0B0E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811" y="2653498"/>
            <a:ext cx="904462" cy="113877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44EFEF6-CD10-4088-851A-A449450F2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9781" y="204640"/>
            <a:ext cx="1596293" cy="1471037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B8F4E9D0-12E2-41D8-AB0A-21BF2714D0EB}"/>
              </a:ext>
            </a:extLst>
          </p:cNvPr>
          <p:cNvSpPr txBox="1"/>
          <p:nvPr/>
        </p:nvSpPr>
        <p:spPr>
          <a:xfrm>
            <a:off x="7044972" y="259905"/>
            <a:ext cx="3225910" cy="14157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pl-PL" sz="2000" b="1" dirty="0"/>
              <a:t>Multimedijska prezentacija </a:t>
            </a:r>
            <a:r>
              <a:rPr lang="pl-PL" sz="2000" b="1" i="1" dirty="0"/>
              <a:t>Križarski ratovi</a:t>
            </a:r>
          </a:p>
          <a:p>
            <a:endParaRPr lang="pl-PL" b="1" i="1" dirty="0"/>
          </a:p>
          <a:p>
            <a:r>
              <a:rPr lang="pl-PL" sz="1400" dirty="0">
                <a:hlinkClick r:id="rId7"/>
              </a:rPr>
              <a:t>https://www.sutori.com/story/krizarski-ratovi--xjj7W29HcQnuVC6Jcew3g7b4</a:t>
            </a:r>
            <a:endParaRPr lang="pl-PL" sz="1400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E58ADF99-21EB-4484-B780-298902785926}"/>
              </a:ext>
            </a:extLst>
          </p:cNvPr>
          <p:cNvSpPr txBox="1"/>
          <p:nvPr/>
        </p:nvSpPr>
        <p:spPr>
          <a:xfrm>
            <a:off x="7279689" y="4105105"/>
            <a:ext cx="4199138" cy="206210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r-HR" sz="2000" dirty="0"/>
              <a:t>Multimedijska prezentacija </a:t>
            </a:r>
            <a:r>
              <a:rPr lang="hr-HR" sz="2000" b="1" i="1" dirty="0"/>
              <a:t>Let </a:t>
            </a:r>
            <a:r>
              <a:rPr lang="hr-HR" sz="2000" b="1" i="1" dirty="0" err="1"/>
              <a:t>us</a:t>
            </a:r>
            <a:r>
              <a:rPr lang="hr-HR" sz="2000" b="1" i="1" dirty="0"/>
              <a:t> </a:t>
            </a:r>
            <a:r>
              <a:rPr lang="hr-HR" sz="2000" b="1" i="1" dirty="0" err="1"/>
              <a:t>introduce</a:t>
            </a:r>
            <a:r>
              <a:rPr lang="hr-HR" sz="2000" b="1" i="1" dirty="0"/>
              <a:t> </a:t>
            </a:r>
            <a:r>
              <a:rPr lang="hr-HR" sz="2000" b="1" i="1" dirty="0" err="1"/>
              <a:t>our</a:t>
            </a:r>
            <a:r>
              <a:rPr lang="hr-HR" sz="2000" b="1" i="1" dirty="0"/>
              <a:t> </a:t>
            </a:r>
            <a:r>
              <a:rPr lang="hr-HR" sz="2000" b="1" i="1" dirty="0" err="1"/>
              <a:t>school</a:t>
            </a:r>
            <a:r>
              <a:rPr lang="hr-HR" sz="2000" b="1" i="1" dirty="0"/>
              <a:t> to </a:t>
            </a:r>
            <a:r>
              <a:rPr lang="hr-HR" sz="2000" b="1" i="1" dirty="0" err="1"/>
              <a:t>you</a:t>
            </a:r>
            <a:r>
              <a:rPr lang="hr-HR" sz="2000" b="1" i="1" dirty="0"/>
              <a:t>: Jagoda </a:t>
            </a:r>
            <a:r>
              <a:rPr lang="hr-HR" sz="2000" b="1" i="1" dirty="0" err="1"/>
              <a:t>Truhelka</a:t>
            </a:r>
            <a:r>
              <a:rPr lang="hr-HR" sz="2000" b="1" i="1" dirty="0"/>
              <a:t> </a:t>
            </a:r>
            <a:r>
              <a:rPr lang="hr-HR" sz="2000" b="1" i="1" dirty="0" err="1"/>
              <a:t>Elementary</a:t>
            </a:r>
            <a:r>
              <a:rPr lang="hr-HR" sz="2000" b="1" i="1" dirty="0"/>
              <a:t> </a:t>
            </a:r>
            <a:r>
              <a:rPr lang="hr-HR" sz="2000" b="1" i="1" dirty="0" err="1"/>
              <a:t>School</a:t>
            </a:r>
            <a:endParaRPr lang="hr-HR" sz="2000" b="1" i="1" dirty="0"/>
          </a:p>
          <a:p>
            <a:endParaRPr lang="hr-HR" sz="2000" b="1" i="1" dirty="0"/>
          </a:p>
          <a:p>
            <a:endParaRPr lang="hr-HR" sz="2000" b="1" i="1" dirty="0"/>
          </a:p>
          <a:p>
            <a:r>
              <a:rPr lang="hr-HR" sz="1400" dirty="0">
                <a:hlinkClick r:id="rId8"/>
              </a:rPr>
              <a:t>https://padlet.com/vedranacerina1/bgbccs0u9bysieqk</a:t>
            </a:r>
            <a:endParaRPr lang="hr-HR" sz="14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9853746-B367-4ACB-A39C-B68251B420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67" t="7897" r="825" b="6533"/>
          <a:stretch/>
        </p:blipFill>
        <p:spPr>
          <a:xfrm>
            <a:off x="2456156" y="4105105"/>
            <a:ext cx="4823533" cy="206210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C49EF93-6A74-46B5-8841-389DFFFBB5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7455" y="1993678"/>
            <a:ext cx="2352000" cy="1584540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27470C43-D666-475E-9CC7-CA741373B27A}"/>
              </a:ext>
            </a:extLst>
          </p:cNvPr>
          <p:cNvSpPr txBox="1"/>
          <p:nvPr/>
        </p:nvSpPr>
        <p:spPr>
          <a:xfrm>
            <a:off x="9649455" y="1992047"/>
            <a:ext cx="1807730" cy="15696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r-HR" sz="2000" b="1" i="1" dirty="0"/>
              <a:t>Digitalna brošura školske knjižnice</a:t>
            </a:r>
          </a:p>
          <a:p>
            <a:r>
              <a:rPr lang="hr-HR" sz="1600" dirty="0">
                <a:hlinkClick r:id="rId11"/>
              </a:rPr>
              <a:t> </a:t>
            </a:r>
            <a:r>
              <a:rPr lang="hr-HR" sz="1400" dirty="0">
                <a:hlinkClick r:id="rId11"/>
              </a:rPr>
              <a:t>http://skr.rs/znB0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2468103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9F9EDCB8-2E6D-4A09-AA57-FE6E401F92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59700" y="1092747"/>
            <a:ext cx="4165356" cy="4672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hr-HR" sz="2200" b="1" i="1" dirty="0">
                <a:latin typeface="+mn-lt"/>
              </a:rPr>
            </a:br>
            <a:br>
              <a:rPr lang="hr-HR" sz="1900" b="1" i="1" dirty="0">
                <a:latin typeface="+mn-lt"/>
              </a:rPr>
            </a:br>
            <a:r>
              <a:rPr lang="hr-HR" sz="1900" b="1" i="1" dirty="0">
                <a:latin typeface="+mn-lt"/>
              </a:rPr>
              <a:t>- </a:t>
            </a:r>
            <a:r>
              <a:rPr lang="en-US" sz="1900" dirty="0" err="1">
                <a:latin typeface="+mn-lt"/>
              </a:rPr>
              <a:t>realiziran</a:t>
            </a:r>
            <a:r>
              <a:rPr lang="en-US" sz="1900" dirty="0">
                <a:latin typeface="+mn-lt"/>
              </a:rPr>
              <a:t> je u 2. </a:t>
            </a:r>
            <a:r>
              <a:rPr lang="hr-HR" sz="1900" dirty="0">
                <a:latin typeface="+mn-lt"/>
              </a:rPr>
              <a:t>r.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integrirajući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hrvatski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jezik</a:t>
            </a:r>
            <a:r>
              <a:rPr lang="en-US" sz="1900" dirty="0">
                <a:latin typeface="+mn-lt"/>
              </a:rPr>
              <a:t>, </a:t>
            </a:r>
            <a:r>
              <a:rPr lang="en-US" sz="1900" dirty="0" err="1">
                <a:latin typeface="+mn-lt"/>
              </a:rPr>
              <a:t>likovnu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kulturu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i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informatiku</a:t>
            </a:r>
            <a:br>
              <a:rPr lang="hr-HR" sz="1900" dirty="0">
                <a:latin typeface="+mn-lt"/>
              </a:rPr>
            </a:br>
            <a:r>
              <a:rPr lang="en-US" sz="1900" dirty="0">
                <a:latin typeface="+mn-lt"/>
              </a:rPr>
              <a:t> </a:t>
            </a:r>
            <a:br>
              <a:rPr lang="en-US" sz="1900" dirty="0">
                <a:latin typeface="+mn-lt"/>
              </a:rPr>
            </a:br>
            <a:r>
              <a:rPr lang="hr-HR" sz="1900" dirty="0">
                <a:latin typeface="+mn-lt"/>
              </a:rPr>
              <a:t>- n</a:t>
            </a:r>
            <a:r>
              <a:rPr lang="en-US" sz="1900" dirty="0" err="1">
                <a:latin typeface="+mn-lt"/>
              </a:rPr>
              <a:t>akon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obrade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lektire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učenici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su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tehnikom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kolažnog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grataža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izrađivali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pojedinačne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dijelove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prirode</a:t>
            </a:r>
            <a:r>
              <a:rPr lang="en-US" sz="1900" dirty="0">
                <a:latin typeface="+mn-lt"/>
              </a:rPr>
              <a:t> (</a:t>
            </a:r>
            <a:r>
              <a:rPr lang="en-US" sz="1900" dirty="0" err="1">
                <a:latin typeface="+mn-lt"/>
              </a:rPr>
              <a:t>trava</a:t>
            </a:r>
            <a:r>
              <a:rPr lang="en-US" sz="1900" dirty="0">
                <a:latin typeface="+mn-lt"/>
              </a:rPr>
              <a:t>, </a:t>
            </a:r>
            <a:r>
              <a:rPr lang="en-US" sz="1900" dirty="0" err="1">
                <a:latin typeface="+mn-lt"/>
              </a:rPr>
              <a:t>latica</a:t>
            </a:r>
            <a:r>
              <a:rPr lang="en-US" sz="1900" dirty="0">
                <a:latin typeface="+mn-lt"/>
              </a:rPr>
              <a:t>, </a:t>
            </a:r>
            <a:r>
              <a:rPr lang="en-US" sz="1900" dirty="0" err="1">
                <a:latin typeface="+mn-lt"/>
              </a:rPr>
              <a:t>stabljika</a:t>
            </a:r>
            <a:r>
              <a:rPr lang="en-US" sz="1900" dirty="0">
                <a:latin typeface="+mn-lt"/>
              </a:rPr>
              <a:t>, </a:t>
            </a:r>
            <a:r>
              <a:rPr lang="en-US" sz="1900" dirty="0" err="1">
                <a:latin typeface="+mn-lt"/>
              </a:rPr>
              <a:t>krilo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leptira</a:t>
            </a:r>
            <a:r>
              <a:rPr lang="en-US" sz="1900" dirty="0">
                <a:latin typeface="+mn-lt"/>
              </a:rPr>
              <a:t>...) </a:t>
            </a:r>
            <a:br>
              <a:rPr lang="hr-HR" sz="1900" dirty="0">
                <a:latin typeface="+mn-lt"/>
              </a:rPr>
            </a:br>
            <a:br>
              <a:rPr lang="hr-HR" sz="1900" dirty="0">
                <a:latin typeface="+mn-lt"/>
              </a:rPr>
            </a:br>
            <a:r>
              <a:rPr lang="hr-HR" sz="1900" dirty="0">
                <a:latin typeface="+mn-lt"/>
              </a:rPr>
              <a:t>- </a:t>
            </a:r>
            <a:r>
              <a:rPr lang="en-US" sz="1900" dirty="0" err="1">
                <a:latin typeface="+mn-lt"/>
              </a:rPr>
              <a:t>uz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pomoć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računalne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tehnike</a:t>
            </a:r>
            <a:r>
              <a:rPr lang="en-US" sz="1900" dirty="0">
                <a:latin typeface="+mn-lt"/>
              </a:rPr>
              <a:t> </a:t>
            </a:r>
            <a:r>
              <a:rPr lang="en-US" sz="1900" b="1" i="1" dirty="0">
                <a:latin typeface="+mn-lt"/>
              </a:rPr>
              <a:t>stop </a:t>
            </a:r>
            <a:r>
              <a:rPr lang="en-US" sz="1900" b="1" i="1" dirty="0" err="1">
                <a:latin typeface="+mn-lt"/>
              </a:rPr>
              <a:t>animacije</a:t>
            </a:r>
            <a:r>
              <a:rPr lang="en-US" sz="1900" b="1" i="1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postepeno</a:t>
            </a:r>
            <a:r>
              <a:rPr lang="en-US" sz="1900" dirty="0">
                <a:latin typeface="+mn-lt"/>
              </a:rPr>
              <a:t> </a:t>
            </a:r>
            <a:r>
              <a:rPr lang="hr-HR" sz="1900" dirty="0">
                <a:latin typeface="+mn-lt"/>
              </a:rPr>
              <a:t>se </a:t>
            </a:r>
            <a:r>
              <a:rPr lang="en-US" sz="1900" dirty="0" err="1">
                <a:latin typeface="+mn-lt"/>
              </a:rPr>
              <a:t>stvaral</a:t>
            </a:r>
            <a:r>
              <a:rPr lang="hr-HR" sz="1900" dirty="0">
                <a:latin typeface="+mn-lt"/>
              </a:rPr>
              <a:t>a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slik</a:t>
            </a:r>
            <a:r>
              <a:rPr lang="hr-HR" sz="1900" dirty="0">
                <a:latin typeface="+mn-lt"/>
              </a:rPr>
              <a:t>a</a:t>
            </a:r>
            <a:br>
              <a:rPr lang="hr-HR" sz="1900" dirty="0">
                <a:latin typeface="+mn-lt"/>
              </a:rPr>
            </a:br>
            <a:br>
              <a:rPr lang="hr-HR" sz="1900" dirty="0">
                <a:latin typeface="+mn-lt"/>
              </a:rPr>
            </a:br>
            <a:r>
              <a:rPr lang="hr-HR" sz="1900" dirty="0">
                <a:latin typeface="+mn-lt"/>
              </a:rPr>
              <a:t>- </a:t>
            </a:r>
            <a:r>
              <a:rPr lang="en-US" sz="1900" dirty="0" err="1">
                <a:latin typeface="+mn-lt"/>
              </a:rPr>
              <a:t>realizira</a:t>
            </a:r>
            <a:r>
              <a:rPr lang="hr-HR" sz="1900" dirty="0">
                <a:latin typeface="+mn-lt"/>
              </a:rPr>
              <a:t> se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pojedinačnim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fotografiranjem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likovnih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dijelova</a:t>
            </a:r>
            <a:r>
              <a:rPr lang="en-US" sz="1900" dirty="0">
                <a:latin typeface="+mn-lt"/>
              </a:rPr>
              <a:t> koji se </a:t>
            </a:r>
            <a:r>
              <a:rPr lang="en-US" sz="1900" dirty="0" err="1">
                <a:latin typeface="+mn-lt"/>
              </a:rPr>
              <a:t>pomoću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programa</a:t>
            </a:r>
            <a:r>
              <a:rPr lang="en-US" sz="1900" dirty="0">
                <a:latin typeface="+mn-lt"/>
              </a:rPr>
              <a:t> </a:t>
            </a:r>
            <a:r>
              <a:rPr lang="hr-HR" sz="1900" b="1" i="1" dirty="0">
                <a:latin typeface="+mn-lt"/>
              </a:rPr>
              <a:t>M</a:t>
            </a:r>
            <a:r>
              <a:rPr lang="en-US" sz="1900" b="1" i="1" dirty="0" err="1">
                <a:latin typeface="+mn-lt"/>
              </a:rPr>
              <a:t>ovavi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oblikuj</a:t>
            </a:r>
            <a:r>
              <a:rPr lang="hr-HR" sz="1900" dirty="0">
                <a:latin typeface="+mn-lt"/>
              </a:rPr>
              <a:t>e</a:t>
            </a:r>
            <a:r>
              <a:rPr lang="en-US" sz="1900" dirty="0">
                <a:latin typeface="+mn-lt"/>
              </a:rPr>
              <a:t> u video </a:t>
            </a:r>
            <a:r>
              <a:rPr lang="en-US" sz="1900" dirty="0" err="1">
                <a:latin typeface="+mn-lt"/>
              </a:rPr>
              <a:t>prezentaciju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slike</a:t>
            </a:r>
            <a:r>
              <a:rPr lang="en-US" sz="1900" dirty="0">
                <a:latin typeface="+mn-lt"/>
              </a:rPr>
              <a:t> u</a:t>
            </a:r>
            <a:r>
              <a:rPr lang="hr-HR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nastajanju</a:t>
            </a:r>
            <a:endParaRPr lang="en-US" sz="1900" dirty="0">
              <a:latin typeface="+mn-lt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717C925-13DC-4314-8561-74A3DC86D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93" y="1819922"/>
            <a:ext cx="6290117" cy="3654417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FF59870A-D873-4C0D-B090-772D438962CF}"/>
              </a:ext>
            </a:extLst>
          </p:cNvPr>
          <p:cNvSpPr txBox="1"/>
          <p:nvPr/>
        </p:nvSpPr>
        <p:spPr>
          <a:xfrm>
            <a:off x="2211860" y="547013"/>
            <a:ext cx="8271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b="1" dirty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Stop </a:t>
            </a:r>
            <a:r>
              <a:rPr lang="en-US" sz="3200" b="1" dirty="0" err="1">
                <a:latin typeface="+mn-lt"/>
              </a:rPr>
              <a:t>animacija</a:t>
            </a:r>
            <a:r>
              <a:rPr lang="hr-HR" sz="3200" b="1" dirty="0"/>
              <a:t> </a:t>
            </a:r>
            <a:r>
              <a:rPr lang="hr-HR" sz="3200" b="1" i="1" dirty="0">
                <a:latin typeface="+mn-lt"/>
              </a:rPr>
              <a:t>K</a:t>
            </a:r>
            <a:r>
              <a:rPr lang="en-US" sz="3200" b="1" i="1" dirty="0" err="1">
                <a:latin typeface="+mn-lt"/>
              </a:rPr>
              <a:t>ako</a:t>
            </a:r>
            <a:r>
              <a:rPr lang="en-US" sz="3200" b="1" i="1" dirty="0">
                <a:latin typeface="+mn-lt"/>
              </a:rPr>
              <a:t> je </a:t>
            </a:r>
            <a:r>
              <a:rPr lang="en-US" sz="3200" b="1" i="1" dirty="0" err="1">
                <a:latin typeface="+mn-lt"/>
              </a:rPr>
              <a:t>slon</a:t>
            </a:r>
            <a:r>
              <a:rPr lang="en-US" sz="3200" b="1" i="1" dirty="0">
                <a:latin typeface="+mn-lt"/>
              </a:rPr>
              <a:t> </a:t>
            </a:r>
            <a:r>
              <a:rPr lang="en-US" sz="3200" b="1" i="1" dirty="0" err="1">
                <a:latin typeface="+mn-lt"/>
              </a:rPr>
              <a:t>pronašao</a:t>
            </a:r>
            <a:r>
              <a:rPr lang="en-US" sz="3200" b="1" i="1" dirty="0">
                <a:latin typeface="+mn-lt"/>
              </a:rPr>
              <a:t> </a:t>
            </a:r>
            <a:r>
              <a:rPr lang="en-US" sz="3200" b="1" i="1" dirty="0" err="1">
                <a:latin typeface="+mn-lt"/>
              </a:rPr>
              <a:t>sreću</a:t>
            </a:r>
            <a:endParaRPr lang="hr-HR" sz="3200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548DA55D-FFEA-4F2A-931E-7E0C8FE4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13</a:t>
            </a:fld>
            <a:endParaRPr lang="en-US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CCDBBDDB-2499-4003-BAEC-0C839D6A0F5E}"/>
              </a:ext>
            </a:extLst>
          </p:cNvPr>
          <p:cNvSpPr txBox="1"/>
          <p:nvPr/>
        </p:nvSpPr>
        <p:spPr>
          <a:xfrm>
            <a:off x="1268243" y="5696764"/>
            <a:ext cx="6236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3"/>
              </a:rPr>
              <a:t>https://www.youtube.com/watch?v=YfrzDzAfDLQ&amp;t=30s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57954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B77304-14AE-4311-AA27-01851B21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34" y="266330"/>
            <a:ext cx="10058400" cy="685800"/>
          </a:xfrm>
        </p:spPr>
        <p:txBody>
          <a:bodyPr>
            <a:normAutofit/>
          </a:bodyPr>
          <a:lstStyle/>
          <a:p>
            <a:r>
              <a:rPr lang="hr-HR" sz="4000" b="1" dirty="0"/>
              <a:t>ANALIZA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994CE67-F694-4C5C-86DC-F5C909ED9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609" y="1368840"/>
            <a:ext cx="3828166" cy="409851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hr-HR" dirty="0"/>
              <a:t>pokazatelji razvoja digitalnih kompetencija</a:t>
            </a:r>
          </a:p>
          <a:p>
            <a:pPr marL="0" indent="0">
              <a:buNone/>
            </a:pPr>
            <a:r>
              <a:rPr lang="hr-HR" dirty="0"/>
              <a:t> </a:t>
            </a:r>
          </a:p>
          <a:p>
            <a:pPr marL="0" indent="0">
              <a:buNone/>
            </a:pPr>
            <a:r>
              <a:rPr lang="hr-HR" b="1" dirty="0"/>
              <a:t>1. Broj uključivanja sudionika (učenika i nastavnika) na </a:t>
            </a:r>
            <a:r>
              <a:rPr lang="hr-HR" b="1" i="1" dirty="0"/>
              <a:t>Virtualni dan darovitih</a:t>
            </a:r>
          </a:p>
          <a:p>
            <a:pPr marL="0" indent="0">
              <a:buNone/>
            </a:pPr>
            <a:r>
              <a:rPr lang="hr-HR" b="1" dirty="0"/>
              <a:t>2. Usporedba količine i kvalitete digitalnih radova </a:t>
            </a:r>
          </a:p>
          <a:p>
            <a:pPr marL="0" indent="0">
              <a:buNone/>
            </a:pPr>
            <a:r>
              <a:rPr lang="hr-HR" b="1" dirty="0"/>
              <a:t>3. Korišteni alati i programi za realizaciju tih radova.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F209548-B623-45A9-9CAC-C7C557B8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8115DC-F980-4265-BDCD-70064EAF7AC7}" type="datetime1">
              <a:rPr lang="sr-Latn-RS" smtClean="0"/>
              <a:t>29.10.2021.</a:t>
            </a:fld>
            <a:endParaRPr lang="en-US"/>
          </a:p>
        </p:txBody>
      </p:sp>
      <p:sp>
        <p:nvSpPr>
          <p:cNvPr id="7" name="Rezervirano mjesto podnožja 2">
            <a:extLst>
              <a:ext uri="{FF2B5EF4-FFF2-40B4-BE49-F238E27FC236}">
                <a16:creationId xmlns:a16="http://schemas.microsoft.com/office/drawing/2014/main" id="{DC846D21-4015-41FC-A817-3AED79D44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9407" y="6453386"/>
            <a:ext cx="6280830" cy="404614"/>
          </a:xfrm>
        </p:spPr>
        <p:txBody>
          <a:bodyPr/>
          <a:lstStyle/>
          <a:p>
            <a:pPr rtl="0"/>
            <a:r>
              <a:rPr lang="en-US" dirty="0"/>
              <a:t>Irena Bando, Anamarija Buzgo/ </a:t>
            </a:r>
            <a:r>
              <a:rPr lang="en-US" dirty="0" err="1"/>
              <a:t>Kreativna</a:t>
            </a:r>
            <a:r>
              <a:rPr lang="en-US" dirty="0"/>
              <a:t> </a:t>
            </a:r>
            <a:r>
              <a:rPr lang="en-US" dirty="0" err="1"/>
              <a:t>integracija</a:t>
            </a:r>
            <a:r>
              <a:rPr lang="en-US" dirty="0"/>
              <a:t> IKT u </a:t>
            </a:r>
            <a:r>
              <a:rPr lang="en-US" dirty="0" err="1"/>
              <a:t>obrazovanju</a:t>
            </a:r>
            <a:r>
              <a:rPr lang="hr-HR" dirty="0"/>
              <a:t> (CUC 2021.)</a:t>
            </a:r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E1E69434-7C99-4164-8C3F-5815D82497F3}"/>
              </a:ext>
            </a:extLst>
          </p:cNvPr>
          <p:cNvSpPr txBox="1">
            <a:spLocks/>
          </p:cNvSpPr>
          <p:nvPr/>
        </p:nvSpPr>
        <p:spPr>
          <a:xfrm>
            <a:off x="4972882" y="1466787"/>
            <a:ext cx="7219118" cy="4286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hr-HR" dirty="0"/>
              <a:t>Programi koji su se koristili za pojedine digitalne radove su za:</a:t>
            </a:r>
          </a:p>
          <a:p>
            <a:r>
              <a:rPr lang="hr-HR" sz="1900" b="1" dirty="0"/>
              <a:t>MULTIMEDIJSKE PREZENTACIJE</a:t>
            </a:r>
            <a:r>
              <a:rPr lang="hr-HR" sz="1900" dirty="0"/>
              <a:t>: </a:t>
            </a:r>
            <a:r>
              <a:rPr lang="hr-HR" sz="1900" i="1" dirty="0" err="1"/>
              <a:t>Prezi</a:t>
            </a:r>
            <a:r>
              <a:rPr lang="hr-HR" sz="1900" i="1" dirty="0"/>
              <a:t>, Windows </a:t>
            </a:r>
            <a:r>
              <a:rPr lang="hr-HR" sz="1900" i="1" dirty="0" err="1"/>
              <a:t>Movie</a:t>
            </a:r>
            <a:r>
              <a:rPr lang="hr-HR" sz="1900" i="1" dirty="0"/>
              <a:t> </a:t>
            </a:r>
            <a:r>
              <a:rPr lang="hr-HR" sz="1900" i="1" dirty="0" err="1"/>
              <a:t>Maker</a:t>
            </a:r>
            <a:r>
              <a:rPr lang="hr-HR" sz="1900" i="1" dirty="0"/>
              <a:t>, </a:t>
            </a:r>
            <a:r>
              <a:rPr lang="hr-HR" sz="1900" i="1" dirty="0" err="1"/>
              <a:t>Spark</a:t>
            </a:r>
            <a:r>
              <a:rPr lang="hr-HR" sz="1900" i="1" dirty="0"/>
              <a:t> Adobe i </a:t>
            </a:r>
            <a:r>
              <a:rPr lang="hr-HR" sz="1900" i="1" dirty="0" err="1"/>
              <a:t>Genially</a:t>
            </a:r>
            <a:endParaRPr lang="hr-HR" sz="1900" i="1" dirty="0"/>
          </a:p>
          <a:p>
            <a:r>
              <a:rPr lang="hr-HR" sz="1900" b="1" dirty="0"/>
              <a:t>VIDEO I RADIJSKI SNIMCI</a:t>
            </a:r>
            <a:r>
              <a:rPr lang="hr-HR" sz="1900" dirty="0"/>
              <a:t>: </a:t>
            </a:r>
            <a:r>
              <a:rPr lang="hr-HR" sz="1900" i="1" dirty="0" err="1"/>
              <a:t>Imovie</a:t>
            </a:r>
            <a:r>
              <a:rPr lang="hr-HR" sz="1900" i="1" dirty="0"/>
              <a:t>, Tik-Tok, </a:t>
            </a:r>
            <a:r>
              <a:rPr lang="hr-HR" sz="1900" i="1" dirty="0" err="1"/>
              <a:t>Filmora</a:t>
            </a:r>
            <a:r>
              <a:rPr lang="hr-HR" sz="1900" i="1" dirty="0"/>
              <a:t>, </a:t>
            </a:r>
            <a:r>
              <a:rPr lang="hr-HR" sz="1900" i="1" dirty="0" err="1"/>
              <a:t>Movavi</a:t>
            </a:r>
            <a:r>
              <a:rPr lang="hr-HR" sz="1900" i="1" dirty="0"/>
              <a:t> i </a:t>
            </a:r>
            <a:r>
              <a:rPr lang="hr-HR" sz="1900" i="1" dirty="0" err="1"/>
              <a:t>MoShow</a:t>
            </a:r>
            <a:r>
              <a:rPr lang="hr-HR" sz="1900" i="1" dirty="0"/>
              <a:t> </a:t>
            </a:r>
          </a:p>
          <a:p>
            <a:r>
              <a:rPr lang="hr-HR" sz="1900" b="1" dirty="0"/>
              <a:t>VIRTUALNE IZLOŽBE</a:t>
            </a:r>
            <a:r>
              <a:rPr lang="hr-HR" sz="1900" dirty="0"/>
              <a:t>: </a:t>
            </a:r>
            <a:r>
              <a:rPr lang="hr-HR" sz="1900" dirty="0" err="1"/>
              <a:t>Emaze</a:t>
            </a:r>
            <a:r>
              <a:rPr lang="hr-HR" sz="1900" dirty="0"/>
              <a:t> i </a:t>
            </a:r>
            <a:r>
              <a:rPr lang="hr-HR" sz="1900" dirty="0" err="1"/>
              <a:t>Inshot</a:t>
            </a:r>
            <a:endParaRPr lang="hr-HR" sz="1900" dirty="0"/>
          </a:p>
          <a:p>
            <a:r>
              <a:rPr lang="hr-HR" sz="1900" b="1" dirty="0"/>
              <a:t>DIGITALNI PLAKATI</a:t>
            </a:r>
            <a:r>
              <a:rPr lang="hr-HR" sz="1900" dirty="0"/>
              <a:t>: </a:t>
            </a:r>
            <a:r>
              <a:rPr lang="hr-HR" sz="1900" dirty="0" err="1"/>
              <a:t>Postmaker</a:t>
            </a:r>
            <a:r>
              <a:rPr lang="hr-HR" sz="1900" dirty="0"/>
              <a:t> </a:t>
            </a:r>
          </a:p>
          <a:p>
            <a:r>
              <a:rPr lang="hr-HR" sz="1900" b="1" dirty="0"/>
              <a:t>INTERAKTIVI DIGITALNI PLAKATI I POZIVNICE</a:t>
            </a:r>
            <a:r>
              <a:rPr lang="hr-HR" sz="1900" dirty="0"/>
              <a:t>: </a:t>
            </a:r>
            <a:r>
              <a:rPr lang="hr-HR" sz="1900" dirty="0" err="1"/>
              <a:t>Piktochart</a:t>
            </a:r>
            <a:r>
              <a:rPr lang="hr-HR" sz="1900" dirty="0"/>
              <a:t> i </a:t>
            </a:r>
            <a:r>
              <a:rPr lang="hr-HR" sz="1900" dirty="0" err="1"/>
              <a:t>Canva</a:t>
            </a:r>
            <a:endParaRPr lang="hr-HR" sz="1900" dirty="0"/>
          </a:p>
          <a:p>
            <a:r>
              <a:rPr lang="hr-HR" sz="1900" b="1" dirty="0"/>
              <a:t>INTERAKTIVNE IGRE</a:t>
            </a:r>
            <a:r>
              <a:rPr lang="hr-HR" sz="1900" dirty="0"/>
              <a:t>: </a:t>
            </a:r>
            <a:r>
              <a:rPr lang="hr-HR" sz="1900" dirty="0" err="1"/>
              <a:t>Staedtler</a:t>
            </a:r>
            <a:r>
              <a:rPr lang="hr-HR" sz="1900" dirty="0"/>
              <a:t>, World Wall, Photo </a:t>
            </a:r>
            <a:r>
              <a:rPr lang="hr-HR" sz="1900" dirty="0" err="1"/>
              <a:t>Maker</a:t>
            </a:r>
            <a:r>
              <a:rPr lang="hr-HR" sz="1900" dirty="0"/>
              <a:t> i </a:t>
            </a:r>
            <a:r>
              <a:rPr lang="hr-HR" sz="1900" dirty="0" err="1"/>
              <a:t>Sutori</a:t>
            </a:r>
            <a:endParaRPr lang="hr-HR" sz="1900" dirty="0"/>
          </a:p>
          <a:p>
            <a:r>
              <a:rPr lang="hr-HR" sz="1900" b="1" dirty="0"/>
              <a:t>E-SLIKOVNICE I E KNJIGE</a:t>
            </a:r>
            <a:r>
              <a:rPr lang="hr-HR" sz="1900" dirty="0"/>
              <a:t>: </a:t>
            </a:r>
            <a:r>
              <a:rPr lang="hr-HR" sz="1900" dirty="0" err="1"/>
              <a:t>Bookcreator</a:t>
            </a:r>
            <a:r>
              <a:rPr lang="hr-HR" sz="1900" dirty="0"/>
              <a:t> i </a:t>
            </a:r>
            <a:r>
              <a:rPr lang="hr-HR" sz="1900" dirty="0" err="1"/>
              <a:t>Learnigapps</a:t>
            </a:r>
            <a:r>
              <a:rPr lang="hr-HR" sz="1900" dirty="0"/>
              <a:t>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60982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B063AC7-0C3A-4F8E-AC90-6A57E0908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BA1E4DE-5B8F-4306-9E22-9FCD048D4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9314C8-ED56-4756-B0CD-6D712BE27B48}" type="datetime1">
              <a:rPr lang="sr-Latn-RS" smtClean="0"/>
              <a:t>29.10.2021.</a:t>
            </a:fld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55194FF-629F-4596-A775-126D78DDC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136" y="2286000"/>
            <a:ext cx="4312920" cy="431292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758D6292-58D0-48E4-8DFA-9545EECE5648}"/>
              </a:ext>
            </a:extLst>
          </p:cNvPr>
          <p:cNvSpPr txBox="1"/>
          <p:nvPr/>
        </p:nvSpPr>
        <p:spPr>
          <a:xfrm>
            <a:off x="1371600" y="1251529"/>
            <a:ext cx="4056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/>
              <a:t>Evaluacija izlaganja</a:t>
            </a:r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id="{B60C4531-801D-4576-9E43-8701A0836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5205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801BA70-8592-449A-BA83-F792E3194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200" cap="all" dirty="0"/>
              <a:t>DOMAĆA ZADAĆA</a:t>
            </a:r>
            <a:br>
              <a:rPr lang="hr-HR" sz="4200" cap="all" dirty="0"/>
            </a:br>
            <a:br>
              <a:rPr lang="en-US" sz="4200" cap="all" dirty="0"/>
            </a:br>
            <a:r>
              <a:rPr lang="en-US" sz="4200" cap="all" dirty="0" err="1"/>
              <a:t>Evaluacija</a:t>
            </a:r>
            <a:r>
              <a:rPr lang="en-US" sz="4200" cap="all" dirty="0"/>
              <a:t> </a:t>
            </a:r>
            <a:r>
              <a:rPr lang="en-US" sz="4200" cap="all" dirty="0" err="1"/>
              <a:t>Virtualnih</a:t>
            </a:r>
            <a:r>
              <a:rPr lang="en-US" sz="4200" cap="all" dirty="0"/>
              <a:t> dana </a:t>
            </a:r>
            <a:r>
              <a:rPr lang="en-US" sz="4200" cap="all" dirty="0" err="1"/>
              <a:t>darovitih</a:t>
            </a:r>
            <a:endParaRPr lang="en-US" sz="4200" cap="all" dirty="0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D6EAF62-2172-46A0-9CC6-F066F48D2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782" y="1340841"/>
            <a:ext cx="4551704" cy="4375510"/>
          </a:xfrm>
          <a:prstGeom prst="rect">
            <a:avLst/>
          </a:prstGeom>
        </p:spPr>
      </p:pic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72DA743-2E43-4554-B84F-980CB8F6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F9314C8-ED56-4756-B0CD-6D712BE27B48}" type="datetime1">
              <a:rPr lang="en-US" smtClean="0"/>
              <a:pPr defTabSz="914400">
                <a:spcAft>
                  <a:spcPts val="600"/>
                </a:spcAft>
              </a:pPr>
              <a:t>10/29/2021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06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73B453-E17B-4220-B1DB-221A9D43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 za kraj..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CB7A1C8-D895-434C-AA6D-0460FC8EF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8115DC-F980-4265-BDCD-70064EAF7AC7}" type="datetime1">
              <a:rPr lang="sr-Latn-RS" smtClean="0"/>
              <a:t>29.10.2021.</a:t>
            </a:fld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29CA800-16F3-4C53-A11E-B71DA1CDC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494" y="685800"/>
            <a:ext cx="5051764" cy="382905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53DFEF2D-BF66-4DF0-AAE7-1268C2D17AEE}"/>
              </a:ext>
            </a:extLst>
          </p:cNvPr>
          <p:cNvSpPr txBox="1"/>
          <p:nvPr/>
        </p:nvSpPr>
        <p:spPr>
          <a:xfrm>
            <a:off x="1371600" y="5288340"/>
            <a:ext cx="116595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hlinkClick r:id="rId3"/>
              </a:rPr>
              <a:t>irena.bando10@gmail.com</a:t>
            </a:r>
            <a:r>
              <a:rPr lang="hr-HR" sz="3200" dirty="0"/>
              <a:t>      </a:t>
            </a:r>
            <a:r>
              <a:rPr lang="hr-HR" sz="3200" dirty="0">
                <a:hlinkClick r:id="rId4"/>
              </a:rPr>
              <a:t>anamarija.buzgo@gmail.com</a:t>
            </a:r>
            <a:endParaRPr lang="hr-HR" sz="3200" dirty="0"/>
          </a:p>
          <a:p>
            <a:endParaRPr lang="hr-HR" sz="3200" dirty="0"/>
          </a:p>
          <a:p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282460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235FBD05-89AA-40BB-A59F-7F9BDEA81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2038075"/>
            <a:ext cx="5372100" cy="164172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zervirano mjesto teksta 9">
            <a:extLst>
              <a:ext uri="{FF2B5EF4-FFF2-40B4-BE49-F238E27FC236}">
                <a16:creationId xmlns:a16="http://schemas.microsoft.com/office/drawing/2014/main" id="{42B986B1-1DE1-4157-BE0C-E24C69D8B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2277" y="787072"/>
            <a:ext cx="5133974" cy="496547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Projekt je financiran iz programa EU </a:t>
            </a:r>
            <a:r>
              <a:rPr lang="hr-HR" sz="2400" b="1" dirty="0"/>
              <a:t>Erasmus+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Financiranje projekata odgojno-obrazovnih ustanova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Kategorija projekta-</a:t>
            </a:r>
            <a:r>
              <a:rPr lang="hr-HR" sz="2400" b="1" dirty="0"/>
              <a:t>KA1 </a:t>
            </a:r>
            <a:r>
              <a:rPr lang="hr-HR" sz="2400" dirty="0"/>
              <a:t>(stručna usavršavanja u inozemstvu)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Trajanje projekta 2 i pol godine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Sudionici u projektu: učitelji i stručni suradnici </a:t>
            </a:r>
            <a:r>
              <a:rPr lang="hr-HR" sz="2400" b="1" dirty="0"/>
              <a:t>OŠ Jagode </a:t>
            </a:r>
            <a:r>
              <a:rPr lang="hr-HR" sz="2400" b="1" dirty="0" err="1"/>
              <a:t>Truhelke</a:t>
            </a:r>
            <a:endParaRPr lang="hr-HR" sz="2400" b="1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0415E22-72F7-415D-B72F-C7838455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6F9314C8-ED56-4756-B0CD-6D712BE27B48}" type="datetime1">
              <a:rPr lang="sr-Latn-RS" smtClean="0"/>
              <a:pPr rtl="0">
                <a:spcAft>
                  <a:spcPts val="600"/>
                </a:spcAft>
              </a:pPr>
              <a:t>29.10.2021.</a:t>
            </a:fld>
            <a:endParaRPr lang="en-US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AB4A7A40-47BA-4161-AA0D-F8F335234CC1}"/>
              </a:ext>
            </a:extLst>
          </p:cNvPr>
          <p:cNvSpPr txBox="1"/>
          <p:nvPr/>
        </p:nvSpPr>
        <p:spPr>
          <a:xfrm>
            <a:off x="1023151" y="3983399"/>
            <a:ext cx="47044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https://www.mobilnost.hr/</a:t>
            </a:r>
            <a:endParaRPr lang="hr-HR" sz="2800" dirty="0">
              <a:solidFill>
                <a:srgbClr val="FF0000"/>
              </a:solidFill>
            </a:endParaRPr>
          </a:p>
          <a:p>
            <a:endParaRPr lang="hr-HR" sz="2800" dirty="0">
              <a:solidFill>
                <a:srgbClr val="FF0000"/>
              </a:solidFill>
            </a:endParaRPr>
          </a:p>
        </p:txBody>
      </p:sp>
      <p:sp>
        <p:nvSpPr>
          <p:cNvPr id="6" name="Rezervirano mjesto podnožja 2">
            <a:extLst>
              <a:ext uri="{FF2B5EF4-FFF2-40B4-BE49-F238E27FC236}">
                <a16:creationId xmlns:a16="http://schemas.microsoft.com/office/drawing/2014/main" id="{616AE43F-BB49-4A77-A9CF-CE864D40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11170" y="6453386"/>
            <a:ext cx="6280830" cy="404614"/>
          </a:xfrm>
        </p:spPr>
        <p:txBody>
          <a:bodyPr/>
          <a:lstStyle/>
          <a:p>
            <a:pPr rtl="0"/>
            <a:r>
              <a:rPr lang="en-US" dirty="0"/>
              <a:t>Irena Bando, Anamarija Buzgo/ </a:t>
            </a:r>
            <a:r>
              <a:rPr lang="en-US" dirty="0" err="1"/>
              <a:t>Kreativna</a:t>
            </a:r>
            <a:r>
              <a:rPr lang="en-US" dirty="0"/>
              <a:t> </a:t>
            </a:r>
            <a:r>
              <a:rPr lang="en-US" dirty="0" err="1"/>
              <a:t>integracija</a:t>
            </a:r>
            <a:r>
              <a:rPr lang="en-US" dirty="0"/>
              <a:t> IKT u </a:t>
            </a:r>
            <a:r>
              <a:rPr lang="en-US" dirty="0" err="1"/>
              <a:t>obrazovanju</a:t>
            </a:r>
            <a:r>
              <a:rPr lang="hr-HR" dirty="0"/>
              <a:t> (CUC 2021.)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40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8D321B77-E996-4E4B-ACC5-B0CEB1B84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3107" r="1462" b="3506"/>
          <a:stretch/>
        </p:blipFill>
        <p:spPr>
          <a:xfrm>
            <a:off x="962025" y="895350"/>
            <a:ext cx="8092688" cy="585787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B4E6220-B593-45F4-86E3-B7B944D7763B}"/>
              </a:ext>
            </a:extLst>
          </p:cNvPr>
          <p:cNvSpPr txBox="1"/>
          <p:nvPr/>
        </p:nvSpPr>
        <p:spPr>
          <a:xfrm>
            <a:off x="9298638" y="5822531"/>
            <a:ext cx="2690938" cy="64633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accent3">
                    <a:lumMod val="75000"/>
                  </a:schemeClr>
                </a:solidFill>
              </a:rPr>
              <a:t>FB Kreativna Jagoda </a:t>
            </a:r>
          </a:p>
          <a:p>
            <a:r>
              <a:rPr lang="hr-HR" sz="1000" dirty="0">
                <a:solidFill>
                  <a:schemeClr val="accent3">
                    <a:lumMod val="75000"/>
                  </a:schemeClr>
                </a:solidFill>
                <a:hlinkClick r:id="rId3"/>
              </a:rPr>
              <a:t>https://www.facebook.com/profile.php?id=100010393562036</a:t>
            </a:r>
            <a:endParaRPr lang="hr-HR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6557757-B2EA-4A79-8CF4-C56ABEA3D7FE}"/>
              </a:ext>
            </a:extLst>
          </p:cNvPr>
          <p:cNvSpPr txBox="1"/>
          <p:nvPr/>
        </p:nvSpPr>
        <p:spPr>
          <a:xfrm>
            <a:off x="9298638" y="3930548"/>
            <a:ext cx="2763413" cy="64633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accent3">
                    <a:lumMod val="75000"/>
                  </a:schemeClr>
                </a:solidFill>
              </a:rPr>
              <a:t>YT Kreativna Jagoda </a:t>
            </a:r>
          </a:p>
          <a:p>
            <a:r>
              <a:rPr lang="hr-HR" sz="1000" dirty="0">
                <a:solidFill>
                  <a:schemeClr val="accent3">
                    <a:lumMod val="75000"/>
                  </a:schemeClr>
                </a:solidFill>
                <a:hlinkClick r:id="rId4"/>
              </a:rPr>
              <a:t>https://www.youtube.com/channel/UCfLHR3y7VYDbqBBOFwKyG-w/videos</a:t>
            </a:r>
            <a:endParaRPr lang="hr-HR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25D93A4-465F-41AD-B747-F4303ED1E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758" y="5021399"/>
            <a:ext cx="692857" cy="69285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82F2A56-60E1-4236-AAC4-2D57F836C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9758" y="3202072"/>
            <a:ext cx="809577" cy="56791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3DB593A-FE36-4388-AEF2-A9098CDA2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3419" y="197372"/>
            <a:ext cx="2493781" cy="2560180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C15ACCAB-E78A-435F-A540-6E164078B9C9}"/>
              </a:ext>
            </a:extLst>
          </p:cNvPr>
          <p:cNvSpPr txBox="1"/>
          <p:nvPr/>
        </p:nvSpPr>
        <p:spPr>
          <a:xfrm>
            <a:off x="1276349" y="171450"/>
            <a:ext cx="6334125" cy="52322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accent3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https://metoda3ikt.wixsite.com/3ikt</a:t>
            </a:r>
            <a:endParaRPr lang="hr-HR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31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0E887DE2-4569-4E26-AFBE-252E440C9E61}"/>
              </a:ext>
            </a:extLst>
          </p:cNvPr>
          <p:cNvSpPr/>
          <p:nvPr/>
        </p:nvSpPr>
        <p:spPr>
          <a:xfrm>
            <a:off x="209550" y="361248"/>
            <a:ext cx="5038725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/>
              <a:t>PROJEKT </a:t>
            </a:r>
            <a:r>
              <a:rPr lang="hr-HR" sz="2400" b="1" i="1" dirty="0"/>
              <a:t>KREATIVNA INTEGRACIJA IKT U OBRAZOVANJU: METODA 3IKT</a:t>
            </a:r>
          </a:p>
          <a:p>
            <a:endParaRPr lang="hr-HR" sz="2400" b="1" i="1" dirty="0"/>
          </a:p>
          <a:p>
            <a:r>
              <a:rPr lang="hr-HR" sz="2400" b="1" i="1" dirty="0">
                <a:solidFill>
                  <a:srgbClr val="FF0000"/>
                </a:solidFill>
              </a:rPr>
              <a:t>Problem</a:t>
            </a:r>
            <a:r>
              <a:rPr lang="hr-HR" sz="2400" b="1" i="1" dirty="0">
                <a:solidFill>
                  <a:schemeClr val="bg1"/>
                </a:solidFill>
              </a:rPr>
              <a:t>: </a:t>
            </a:r>
            <a:r>
              <a:rPr lang="hr-HR" sz="2400" b="1" dirty="0">
                <a:solidFill>
                  <a:schemeClr val="bg1"/>
                </a:solidFill>
              </a:rPr>
              <a:t>nedovoljne kompetencija didaktičko - metodičke uporabe IKT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bg1"/>
                </a:solidFill>
              </a:rPr>
              <a:t>razvoj digitalnih kompetencija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bg1"/>
                </a:solidFill>
              </a:rPr>
              <a:t>potreba integriranja više predmeta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bg1"/>
                </a:solidFill>
              </a:rPr>
              <a:t>kreativno korištenje IKT (kreativna uporaba novih znanja)</a:t>
            </a:r>
          </a:p>
          <a:p>
            <a:pPr marL="342900" indent="-342900">
              <a:buFontTx/>
              <a:buChar char="-"/>
            </a:pPr>
            <a:endParaRPr lang="hr-HR" sz="2400" b="1" dirty="0">
              <a:solidFill>
                <a:schemeClr val="bg1"/>
              </a:solidFill>
            </a:endParaRPr>
          </a:p>
          <a:p>
            <a:endParaRPr lang="hr-HR" sz="2400" b="1" dirty="0">
              <a:solidFill>
                <a:schemeClr val="bg1"/>
              </a:solidFill>
            </a:endParaRPr>
          </a:p>
          <a:p>
            <a:r>
              <a:rPr lang="hr-HR" sz="2400" b="1" dirty="0">
                <a:solidFill>
                  <a:srgbClr val="FF0000"/>
                </a:solidFill>
              </a:rPr>
              <a:t>Rješavanje problema:</a:t>
            </a:r>
          </a:p>
          <a:p>
            <a:pPr marL="457200" indent="-457200">
              <a:buAutoNum type="arabicPeriod"/>
            </a:pPr>
            <a:r>
              <a:rPr lang="hr-HR" sz="2400" b="1" dirty="0">
                <a:solidFill>
                  <a:schemeClr val="bg1"/>
                </a:solidFill>
              </a:rPr>
              <a:t>odlazak na seminare u inozemstvo</a:t>
            </a:r>
          </a:p>
          <a:p>
            <a:pPr marL="457200" indent="-457200">
              <a:buAutoNum type="arabicPeriod"/>
            </a:pPr>
            <a:r>
              <a:rPr lang="hr-HR" sz="2400" b="1" dirty="0">
                <a:solidFill>
                  <a:schemeClr val="bg1"/>
                </a:solidFill>
              </a:rPr>
              <a:t>primjena novih znanja</a:t>
            </a:r>
          </a:p>
          <a:p>
            <a:pPr marL="457200" indent="-457200">
              <a:buAutoNum type="arabicPeriod"/>
            </a:pPr>
            <a:r>
              <a:rPr lang="hr-HR" sz="2400" b="1" dirty="0">
                <a:solidFill>
                  <a:schemeClr val="bg1"/>
                </a:solidFill>
              </a:rPr>
              <a:t>prenošenje novih znanja</a:t>
            </a:r>
            <a:endParaRPr lang="hr-HR" sz="2400" dirty="0"/>
          </a:p>
          <a:p>
            <a:endParaRPr lang="hr-HR" dirty="0"/>
          </a:p>
          <a:p>
            <a:r>
              <a:rPr lang="hr-HR" dirty="0"/>
              <a:t>         </a:t>
            </a:r>
            <a:endParaRPr lang="hr-H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E21DF8B-6FFD-4872-8DC9-1E7D5AEF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4</a:t>
            </a:fld>
            <a:endParaRPr lang="en-US"/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id="{7A7709B6-A40E-4727-B226-1436AE507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1" y="246948"/>
            <a:ext cx="6153150" cy="404614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hr-HR" sz="2000" b="1" dirty="0"/>
              <a:t>MOBILNOSTI U INOZEMSTVU - STRUČNI SEMINARI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ED24E85C-A0F8-46F2-93AA-89124A6D877B}"/>
              </a:ext>
            </a:extLst>
          </p:cNvPr>
          <p:cNvSpPr txBox="1"/>
          <p:nvPr/>
        </p:nvSpPr>
        <p:spPr>
          <a:xfrm>
            <a:off x="5907006" y="887586"/>
            <a:ext cx="615315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Super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teachers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21st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century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hr-HR" sz="1600" b="1" dirty="0"/>
              <a:t>- </a:t>
            </a:r>
            <a:r>
              <a:rPr lang="hr-HR" sz="1600" dirty="0"/>
              <a:t>motivacija, integracija umjetničkog i znanstvenog područja, pedagoški aspekti IKT…</a:t>
            </a:r>
            <a:r>
              <a:rPr lang="hr-HR" sz="1800" dirty="0"/>
              <a:t>                                     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D4BAFED-BC5C-4F3E-8016-7382315DA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081" y="916049"/>
            <a:ext cx="377985" cy="342132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FDC5C048-4734-4A92-888F-52C66182A4E1}"/>
              </a:ext>
            </a:extLst>
          </p:cNvPr>
          <p:cNvSpPr txBox="1"/>
          <p:nvPr/>
        </p:nvSpPr>
        <p:spPr>
          <a:xfrm>
            <a:off x="5907006" y="1864801"/>
            <a:ext cx="6075444" cy="107721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Best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Social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Media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Web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Solutions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for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your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Classroom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hr-HR" sz="1600" dirty="0"/>
              <a:t>- nastava na daljinu, društvene mreže, dijeljenje nastavnih materijala, mjerenje ishoda…</a:t>
            </a:r>
          </a:p>
          <a:p>
            <a:r>
              <a:rPr lang="hr-HR" sz="1600" dirty="0"/>
              <a:t>                                  </a:t>
            </a:r>
          </a:p>
        </p:txBody>
      </p:sp>
      <p:pic>
        <p:nvPicPr>
          <p:cNvPr id="18" name="Grafika 17" descr="Badge with solid fill">
            <a:extLst>
              <a:ext uri="{FF2B5EF4-FFF2-40B4-BE49-F238E27FC236}">
                <a16:creationId xmlns:a16="http://schemas.microsoft.com/office/drawing/2014/main" id="{A85EB9DB-84FF-4EDA-8A43-0EE2E9DD7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0081" y="1864801"/>
            <a:ext cx="375822" cy="375822"/>
          </a:xfrm>
          <a:prstGeom prst="rect">
            <a:avLst/>
          </a:prstGeom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id="{6DAE9A45-C8CB-4D84-8570-B4ED97FB9D4F}"/>
              </a:ext>
            </a:extLst>
          </p:cNvPr>
          <p:cNvSpPr txBox="1"/>
          <p:nvPr/>
        </p:nvSpPr>
        <p:spPr>
          <a:xfrm>
            <a:off x="5865734" y="3013501"/>
            <a:ext cx="5984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Digtal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media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classroom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future </a:t>
            </a:r>
            <a:r>
              <a:rPr lang="hr-HR" sz="1600" dirty="0"/>
              <a:t>- video lekcije, kvizovi i edukativne igre, </a:t>
            </a:r>
            <a:r>
              <a:rPr lang="hr-HR" sz="1600" dirty="0" err="1"/>
              <a:t>cyberubllying</a:t>
            </a:r>
            <a:r>
              <a:rPr lang="hr-HR" sz="1600" dirty="0"/>
              <a:t>…</a:t>
            </a:r>
          </a:p>
          <a:p>
            <a:r>
              <a:rPr lang="hr-HR" sz="1600" dirty="0"/>
              <a:t>                                                             </a:t>
            </a:r>
          </a:p>
        </p:txBody>
      </p:sp>
      <p:pic>
        <p:nvPicPr>
          <p:cNvPr id="20" name="Grafika 19" descr="Badge 3 with solid fill">
            <a:extLst>
              <a:ext uri="{FF2B5EF4-FFF2-40B4-BE49-F238E27FC236}">
                <a16:creationId xmlns:a16="http://schemas.microsoft.com/office/drawing/2014/main" id="{BC30285B-B466-486F-A0AA-99D9516E3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31990" y="3053983"/>
            <a:ext cx="375016" cy="375016"/>
          </a:xfrm>
          <a:prstGeom prst="rect">
            <a:avLst/>
          </a:prstGeom>
        </p:spPr>
      </p:pic>
      <p:pic>
        <p:nvPicPr>
          <p:cNvPr id="21" name="Grafika 20" descr="Badge 4 with solid fill">
            <a:extLst>
              <a:ext uri="{FF2B5EF4-FFF2-40B4-BE49-F238E27FC236}">
                <a16:creationId xmlns:a16="http://schemas.microsoft.com/office/drawing/2014/main" id="{3FB13E6C-8E87-4098-8483-AF2B6F67F3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81428" y="4064225"/>
            <a:ext cx="364475" cy="364475"/>
          </a:xfrm>
          <a:prstGeom prst="rect">
            <a:avLst/>
          </a:prstGeom>
        </p:spPr>
      </p:pic>
      <p:sp>
        <p:nvSpPr>
          <p:cNvPr id="22" name="TekstniOkvir 21">
            <a:extLst>
              <a:ext uri="{FF2B5EF4-FFF2-40B4-BE49-F238E27FC236}">
                <a16:creationId xmlns:a16="http://schemas.microsoft.com/office/drawing/2014/main" id="{4543C6E9-8D60-41AA-ABC0-111E90B04A2A}"/>
              </a:ext>
            </a:extLst>
          </p:cNvPr>
          <p:cNvSpPr txBox="1"/>
          <p:nvPr/>
        </p:nvSpPr>
        <p:spPr>
          <a:xfrm>
            <a:off x="5907006" y="4064225"/>
            <a:ext cx="5984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Teach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with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a Twist!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Motivate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your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Students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with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Creative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Teaching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Strategies</a:t>
            </a:r>
            <a:r>
              <a:rPr lang="hr-HR" sz="1600" b="1" dirty="0"/>
              <a:t> </a:t>
            </a:r>
            <a:r>
              <a:rPr lang="hr-HR" sz="1600" dirty="0"/>
              <a:t>- metode kreativnog razmišljanja i rješavanja problema, usmjerenost na učenike, mjerenje ishoda…</a:t>
            </a:r>
          </a:p>
        </p:txBody>
      </p:sp>
      <p:pic>
        <p:nvPicPr>
          <p:cNvPr id="23" name="Grafika 22" descr="Badge 5 with solid fill">
            <a:extLst>
              <a:ext uri="{FF2B5EF4-FFF2-40B4-BE49-F238E27FC236}">
                <a16:creationId xmlns:a16="http://schemas.microsoft.com/office/drawing/2014/main" id="{152CFCB3-B53F-42D9-BCBB-11D6BEEE05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74052" y="5224801"/>
            <a:ext cx="367880" cy="367880"/>
          </a:xfrm>
          <a:prstGeom prst="rect">
            <a:avLst/>
          </a:prstGeom>
        </p:spPr>
      </p:pic>
      <p:sp>
        <p:nvSpPr>
          <p:cNvPr id="24" name="TekstniOkvir 23">
            <a:extLst>
              <a:ext uri="{FF2B5EF4-FFF2-40B4-BE49-F238E27FC236}">
                <a16:creationId xmlns:a16="http://schemas.microsoft.com/office/drawing/2014/main" id="{2A6E5254-B492-442D-8B52-94D61D613AF6}"/>
              </a:ext>
            </a:extLst>
          </p:cNvPr>
          <p:cNvSpPr txBox="1"/>
          <p:nvPr/>
        </p:nvSpPr>
        <p:spPr>
          <a:xfrm>
            <a:off x="5865734" y="5224801"/>
            <a:ext cx="61167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There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an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App for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That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!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Exploring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Best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Apps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for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Teaching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Student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Learning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dirty="0"/>
              <a:t>- najpopularnije i najpraktičnije aplikacije za učenje, izrađivanje interaktivnih sadržaja, sortiranje mrežnih izvora…</a:t>
            </a:r>
          </a:p>
        </p:txBody>
      </p:sp>
      <p:pic>
        <p:nvPicPr>
          <p:cNvPr id="25" name="Grafika 24" descr="Badge 6 with solid fill">
            <a:extLst>
              <a:ext uri="{FF2B5EF4-FFF2-40B4-BE49-F238E27FC236}">
                <a16:creationId xmlns:a16="http://schemas.microsoft.com/office/drawing/2014/main" id="{2334D346-9BFD-46A6-BE91-2110927954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81428" y="6314456"/>
            <a:ext cx="341237" cy="341237"/>
          </a:xfrm>
          <a:prstGeom prst="rect">
            <a:avLst/>
          </a:prstGeom>
        </p:spPr>
      </p:pic>
      <p:sp>
        <p:nvSpPr>
          <p:cNvPr id="26" name="TekstniOkvir 25">
            <a:extLst>
              <a:ext uri="{FF2B5EF4-FFF2-40B4-BE49-F238E27FC236}">
                <a16:creationId xmlns:a16="http://schemas.microsoft.com/office/drawing/2014/main" id="{B7E807EC-D986-416F-B979-D8D87B615348}"/>
              </a:ext>
            </a:extLst>
          </p:cNvPr>
          <p:cNvSpPr txBox="1"/>
          <p:nvPr/>
        </p:nvSpPr>
        <p:spPr>
          <a:xfrm>
            <a:off x="5907006" y="6263620"/>
            <a:ext cx="5942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Flipped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Classroom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sz="1600" b="1" dirty="0" err="1">
                <a:solidFill>
                  <a:schemeClr val="accent6">
                    <a:lumMod val="50000"/>
                  </a:schemeClr>
                </a:solidFill>
              </a:rPr>
              <a:t>Approach</a:t>
            </a:r>
            <a:r>
              <a:rPr lang="hr-HR" sz="1600" b="1" dirty="0">
                <a:solidFill>
                  <a:schemeClr val="accent6">
                    <a:lumMod val="50000"/>
                  </a:schemeClr>
                </a:solidFill>
              </a:rPr>
              <a:t> -</a:t>
            </a:r>
            <a:r>
              <a:rPr lang="hr-HR" sz="1600" dirty="0"/>
              <a:t> tehnika učenja i poučavanja tzv. Obrnuta učionica </a:t>
            </a:r>
          </a:p>
        </p:txBody>
      </p:sp>
    </p:spTree>
    <p:extLst>
      <p:ext uri="{BB962C8B-B14F-4D97-AF65-F5344CB8AC3E}">
        <p14:creationId xmlns:p14="http://schemas.microsoft.com/office/powerpoint/2010/main" val="2591404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251AE80-D102-4EE0-A6F4-FEA56A40D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7736" y="-25456"/>
            <a:ext cx="4443984" cy="823912"/>
          </a:xfrm>
        </p:spPr>
        <p:txBody>
          <a:bodyPr/>
          <a:lstStyle/>
          <a:p>
            <a:r>
              <a:rPr lang="hr-HR" sz="3200" dirty="0"/>
              <a:t>MOTIVACIJA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BE974AF4-F1F8-46DE-AA86-3013FD14B2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5672" y="1003178"/>
            <a:ext cx="4876048" cy="4299747"/>
          </a:xfrm>
          <a:prstGeom prst="rect">
            <a:avLst/>
          </a:prstGeom>
        </p:spPr>
      </p:pic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DD4E37D-EA08-4E1F-ABEC-B7BCC5439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7F118D5-4299-4A2F-9F76-D0606DF9DF42}" type="datetime1">
              <a:rPr lang="sr-Latn-RS" smtClean="0"/>
              <a:t>29.10.2021.</a:t>
            </a:fld>
            <a:endParaRPr lang="en-US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FCC2A97-8D2E-4034-B024-AC32635693C7}"/>
              </a:ext>
            </a:extLst>
          </p:cNvPr>
          <p:cNvSpPr txBox="1"/>
          <p:nvPr/>
        </p:nvSpPr>
        <p:spPr>
          <a:xfrm>
            <a:off x="933702" y="5485490"/>
            <a:ext cx="49880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dirty="0">
                <a:hlinkClick r:id="rId3"/>
              </a:rPr>
              <a:t>https://www.invistaperforms.org/wp-content/uploads/2018/12/motivation-e1544660339828.png</a:t>
            </a:r>
            <a:endParaRPr lang="hr-HR" sz="1400" dirty="0"/>
          </a:p>
          <a:p>
            <a:endParaRPr lang="hr-HR" sz="1400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981454E-367F-4FE5-AC7C-94C784BE5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767" y="1003178"/>
            <a:ext cx="4750751" cy="2929630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5198E634-B968-4089-90DF-6805DAE65EEB}"/>
              </a:ext>
            </a:extLst>
          </p:cNvPr>
          <p:cNvSpPr txBox="1"/>
          <p:nvPr/>
        </p:nvSpPr>
        <p:spPr>
          <a:xfrm>
            <a:off x="6687105" y="4053526"/>
            <a:ext cx="48704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dirty="0">
                <a:hlinkClick r:id="rId5"/>
              </a:rPr>
              <a:t>https://www.icscareers.com.au/wp-content/uploads/2015/01/creating-grit-2-1024x508.jpg</a:t>
            </a:r>
            <a:endParaRPr lang="hr-HR" sz="1400" dirty="0"/>
          </a:p>
          <a:p>
            <a:endParaRPr lang="hr-HR" sz="1400" dirty="0"/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549D8F9E-C96F-474E-885F-2E2288A98AB1}"/>
              </a:ext>
            </a:extLst>
          </p:cNvPr>
          <p:cNvSpPr txBox="1"/>
          <p:nvPr/>
        </p:nvSpPr>
        <p:spPr>
          <a:xfrm>
            <a:off x="6806767" y="386500"/>
            <a:ext cx="609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/>
              <a:t>KREATIVNOST</a:t>
            </a:r>
          </a:p>
        </p:txBody>
      </p:sp>
    </p:spTree>
    <p:extLst>
      <p:ext uri="{BB962C8B-B14F-4D97-AF65-F5344CB8AC3E}">
        <p14:creationId xmlns:p14="http://schemas.microsoft.com/office/powerpoint/2010/main" val="2836641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teksta 8">
            <a:extLst>
              <a:ext uri="{FF2B5EF4-FFF2-40B4-BE49-F238E27FC236}">
                <a16:creationId xmlns:a16="http://schemas.microsoft.com/office/drawing/2014/main" id="{7CAC2A06-F51B-4A50-9470-52599523D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01186" y="460161"/>
            <a:ext cx="6205136" cy="1034041"/>
          </a:xfrm>
          <a:ln>
            <a:solidFill>
              <a:srgbClr val="2E3722"/>
            </a:solidFill>
          </a:ln>
        </p:spPr>
        <p:txBody>
          <a:bodyPr/>
          <a:lstStyle/>
          <a:p>
            <a:r>
              <a:rPr lang="hr-HR" sz="3600" b="1" dirty="0"/>
              <a:t>WGITP tehnika </a:t>
            </a:r>
          </a:p>
          <a:p>
            <a:r>
              <a:rPr lang="hr-HR" sz="3600" b="1" dirty="0"/>
              <a:t>(</a:t>
            </a:r>
            <a:r>
              <a:rPr lang="hr-HR" sz="3600" b="1" dirty="0" err="1"/>
              <a:t>What's</a:t>
            </a:r>
            <a:r>
              <a:rPr lang="hr-HR" sz="3600" b="1" dirty="0"/>
              <a:t> </a:t>
            </a:r>
            <a:r>
              <a:rPr lang="hr-HR" sz="3600" b="1" dirty="0" err="1"/>
              <a:t>going</a:t>
            </a:r>
            <a:r>
              <a:rPr lang="hr-HR" sz="3600" b="1" dirty="0"/>
              <a:t> </a:t>
            </a:r>
            <a:r>
              <a:rPr lang="hr-HR" sz="3600" b="1" dirty="0" err="1"/>
              <a:t>in</a:t>
            </a:r>
            <a:r>
              <a:rPr lang="hr-HR" sz="3600" b="1" dirty="0"/>
              <a:t> </a:t>
            </a:r>
            <a:r>
              <a:rPr lang="hr-HR" sz="3600" b="1" dirty="0" err="1"/>
              <a:t>this</a:t>
            </a:r>
            <a:r>
              <a:rPr lang="hr-HR" sz="3600" b="1" dirty="0"/>
              <a:t> </a:t>
            </a:r>
            <a:r>
              <a:rPr lang="hr-HR" sz="3600" b="1" dirty="0" err="1"/>
              <a:t>pictures</a:t>
            </a:r>
            <a:r>
              <a:rPr lang="hr-HR" sz="3600" b="1" dirty="0"/>
              <a:t>?)</a:t>
            </a: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063A90F2-24B1-4E2B-A68D-1DA1C18699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34222" y="2275513"/>
            <a:ext cx="5399792" cy="253618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hr-HR" sz="5100" dirty="0"/>
              <a:t>- vježbanje vizualnog razmišljanja </a:t>
            </a:r>
          </a:p>
          <a:p>
            <a:pPr marL="0" indent="0">
              <a:buNone/>
            </a:pPr>
            <a:endParaRPr lang="hr-HR" sz="5100" dirty="0"/>
          </a:p>
          <a:p>
            <a:pPr marL="0" indent="0">
              <a:buNone/>
            </a:pPr>
            <a:r>
              <a:rPr lang="hr-HR" sz="5100" dirty="0"/>
              <a:t>1. Što je na slici?</a:t>
            </a:r>
          </a:p>
          <a:p>
            <a:pPr marL="0" indent="0">
              <a:buNone/>
            </a:pPr>
            <a:r>
              <a:rPr lang="hr-HR" sz="5100" dirty="0"/>
              <a:t>2. Što te navodi na takvo razmišljanje?</a:t>
            </a:r>
          </a:p>
          <a:p>
            <a:pPr marL="0" indent="0">
              <a:buNone/>
            </a:pPr>
            <a:r>
              <a:rPr lang="hr-HR" sz="5100" dirty="0"/>
              <a:t>3. Što možeš otkriti u vezi te slike?</a:t>
            </a:r>
          </a:p>
          <a:p>
            <a:endParaRPr lang="hr-HR" sz="5000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F31106F9-B854-4C7F-84DD-68B00D9C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6</a:t>
            </a:fld>
            <a:endParaRPr lang="en-US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868F93E2-27FF-4D37-84B8-B9AF60CC6750}"/>
              </a:ext>
            </a:extLst>
          </p:cNvPr>
          <p:cNvSpPr/>
          <p:nvPr/>
        </p:nvSpPr>
        <p:spPr>
          <a:xfrm>
            <a:off x="1491093" y="5063191"/>
            <a:ext cx="404311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r-HR" b="1" dirty="0"/>
              <a:t>Google Arts &amp;</a:t>
            </a:r>
            <a:r>
              <a:rPr lang="hr-HR" b="1" dirty="0" err="1"/>
              <a:t>Culture</a:t>
            </a:r>
            <a:endParaRPr lang="hr-HR" b="1" dirty="0"/>
          </a:p>
          <a:p>
            <a:r>
              <a:rPr lang="hr-HR" dirty="0">
                <a:hlinkClick r:id="rId2"/>
              </a:rPr>
              <a:t>https://artsandculture.google.com/</a:t>
            </a:r>
            <a:endParaRPr lang="hr-HR" dirty="0"/>
          </a:p>
          <a:p>
            <a:r>
              <a:rPr lang="hr-HR" dirty="0"/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00BF9D4-38EE-471F-A29D-D8250B5608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58241" t="25200" r="27907" b="42504"/>
          <a:stretch/>
        </p:blipFill>
        <p:spPr>
          <a:xfrm>
            <a:off x="7482178" y="460161"/>
            <a:ext cx="4360634" cy="6091559"/>
          </a:xfrm>
          <a:prstGeom prst="rect">
            <a:avLst/>
          </a:prstGeom>
        </p:spPr>
      </p:pic>
      <p:sp>
        <p:nvSpPr>
          <p:cNvPr id="7" name="Rezervirano mjesto podnožja 2">
            <a:extLst>
              <a:ext uri="{FF2B5EF4-FFF2-40B4-BE49-F238E27FC236}">
                <a16:creationId xmlns:a16="http://schemas.microsoft.com/office/drawing/2014/main" id="{E54837B9-3B26-4164-8C57-52DE4122E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3788" y="6502553"/>
            <a:ext cx="6280830" cy="404614"/>
          </a:xfrm>
        </p:spPr>
        <p:txBody>
          <a:bodyPr/>
          <a:lstStyle/>
          <a:p>
            <a:pPr rtl="0"/>
            <a:r>
              <a:rPr lang="en-US" dirty="0"/>
              <a:t>Irena Bando, Anamarija Buzgo/ </a:t>
            </a:r>
            <a:r>
              <a:rPr lang="en-US" dirty="0" err="1"/>
              <a:t>Kreativna</a:t>
            </a:r>
            <a:r>
              <a:rPr lang="en-US" dirty="0"/>
              <a:t> </a:t>
            </a:r>
            <a:r>
              <a:rPr lang="en-US" dirty="0" err="1"/>
              <a:t>integracija</a:t>
            </a:r>
            <a:r>
              <a:rPr lang="en-US" dirty="0"/>
              <a:t> IKT u </a:t>
            </a:r>
            <a:r>
              <a:rPr lang="en-US" dirty="0" err="1"/>
              <a:t>obrazovanju</a:t>
            </a:r>
            <a:r>
              <a:rPr lang="hr-HR" dirty="0"/>
              <a:t> (CUC 2021.)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813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>
            <a:extLst>
              <a:ext uri="{FF2B5EF4-FFF2-40B4-BE49-F238E27FC236}">
                <a16:creationId xmlns:a16="http://schemas.microsoft.com/office/drawing/2014/main" id="{080D2A22-ED2C-426C-AECA-7FC8513C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57962"/>
            <a:ext cx="8041547" cy="652087"/>
          </a:xfrm>
        </p:spPr>
        <p:txBody>
          <a:bodyPr>
            <a:normAutofit fontScale="90000"/>
          </a:bodyPr>
          <a:lstStyle/>
          <a:p>
            <a:r>
              <a:rPr lang="hr-HR" sz="2000" dirty="0">
                <a:hlinkClick r:id="rId2"/>
              </a:rPr>
              <a:t>https://artsandculture.google.com/exhibit/the-journey/ZgLSRWBwxUB9Ig</a:t>
            </a:r>
            <a:br>
              <a:rPr lang="hr-HR" dirty="0"/>
            </a:br>
            <a:endParaRPr lang="hr-HR" dirty="0"/>
          </a:p>
        </p:txBody>
      </p:sp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AFB0C9B8-DCFC-4EBC-8191-3D95F1321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5576" r="1352" b="4783"/>
          <a:stretch/>
        </p:blipFill>
        <p:spPr>
          <a:xfrm>
            <a:off x="1158743" y="980949"/>
            <a:ext cx="10690194" cy="5366764"/>
          </a:xfrm>
          <a:prstGeom prst="rect">
            <a:avLst/>
          </a:prstGeom>
        </p:spPr>
      </p:pic>
      <p:sp>
        <p:nvSpPr>
          <p:cNvPr id="8" name="Rezervirano mjesto broja slajda 7">
            <a:extLst>
              <a:ext uri="{FF2B5EF4-FFF2-40B4-BE49-F238E27FC236}">
                <a16:creationId xmlns:a16="http://schemas.microsoft.com/office/drawing/2014/main" id="{E8FF002B-DB86-48E4-80D1-22639482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15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broja slajda 7">
            <a:extLst>
              <a:ext uri="{FF2B5EF4-FFF2-40B4-BE49-F238E27FC236}">
                <a16:creationId xmlns:a16="http://schemas.microsoft.com/office/drawing/2014/main" id="{76118D2A-6158-4A6B-B3D5-8DDF23B4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8</a:t>
            </a:fld>
            <a:endParaRPr lang="en-US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608BA0D-F9CC-46B4-9C3B-2468F6C4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614" y="231496"/>
            <a:ext cx="5392343" cy="6172970"/>
          </a:xfrm>
          <a:prstGeom prst="rect">
            <a:avLst/>
          </a:prstGeom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id="{F137C28A-DD5A-4A17-B8DD-3E4E8F7BDD1E}"/>
              </a:ext>
            </a:extLst>
          </p:cNvPr>
          <p:cNvSpPr/>
          <p:nvPr/>
        </p:nvSpPr>
        <p:spPr>
          <a:xfrm>
            <a:off x="1156578" y="279567"/>
            <a:ext cx="3227165" cy="1292662"/>
          </a:xfrm>
          <a:prstGeom prst="rect">
            <a:avLst/>
          </a:prstGeom>
          <a:ln>
            <a:solidFill>
              <a:srgbClr val="344529"/>
            </a:solidFill>
          </a:ln>
        </p:spPr>
        <p:txBody>
          <a:bodyPr wrap="none">
            <a:spAutoFit/>
          </a:bodyPr>
          <a:lstStyle/>
          <a:p>
            <a:r>
              <a:rPr lang="hr-HR" sz="3600" b="1" dirty="0"/>
              <a:t>ZOOM TEHNIKA</a:t>
            </a:r>
          </a:p>
          <a:p>
            <a:r>
              <a:rPr lang="hr-HR" sz="2400" dirty="0"/>
              <a:t>(</a:t>
            </a:r>
            <a:r>
              <a:rPr lang="hr-HR" sz="2400" dirty="0" err="1"/>
              <a:t>Istvan</a:t>
            </a:r>
            <a:r>
              <a:rPr lang="hr-HR" sz="2400" dirty="0"/>
              <a:t> </a:t>
            </a:r>
            <a:r>
              <a:rPr lang="hr-HR" sz="2400" dirty="0" err="1"/>
              <a:t>Banyai</a:t>
            </a:r>
            <a:r>
              <a:rPr lang="hr-HR" sz="2400" dirty="0"/>
              <a:t>, 2017.)</a:t>
            </a:r>
          </a:p>
          <a:p>
            <a:endParaRPr lang="hr-HR" dirty="0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742C1C04-C58D-4DBB-9F8F-BD540E915788}"/>
              </a:ext>
            </a:extLst>
          </p:cNvPr>
          <p:cNvSpPr/>
          <p:nvPr/>
        </p:nvSpPr>
        <p:spPr>
          <a:xfrm>
            <a:off x="1537982" y="1683200"/>
            <a:ext cx="305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 dirty="0"/>
              <a:t>Što je na slici?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005EB5-9615-4218-89A1-58D83BCAE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416" y="2777932"/>
            <a:ext cx="2882362" cy="2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C7EEF7EF-C9C3-48E3-AC18-47E64AD25B48}"/>
              </a:ext>
            </a:extLst>
          </p:cNvPr>
          <p:cNvSpPr/>
          <p:nvPr/>
        </p:nvSpPr>
        <p:spPr>
          <a:xfrm>
            <a:off x="1185494" y="5880750"/>
            <a:ext cx="3755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hlinkClick r:id="rId4"/>
              </a:rPr>
              <a:t>https://www.menti.com/nxcyjbm96c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63305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26177D2C-FB20-40AA-9DAD-FB33492DB250}"/>
              </a:ext>
            </a:extLst>
          </p:cNvPr>
          <p:cNvSpPr txBox="1"/>
          <p:nvPr/>
        </p:nvSpPr>
        <p:spPr>
          <a:xfrm>
            <a:off x="834501" y="674660"/>
            <a:ext cx="3636221" cy="49626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hr-HR" sz="2800" b="1" dirty="0">
                <a:solidFill>
                  <a:schemeClr val="tx2"/>
                </a:solidFill>
              </a:rPr>
              <a:t>  </a:t>
            </a:r>
            <a:r>
              <a:rPr lang="en-US" sz="3600" b="1" dirty="0">
                <a:solidFill>
                  <a:schemeClr val="tx2"/>
                </a:solidFill>
              </a:rPr>
              <a:t>Zoom by Istvan </a:t>
            </a:r>
            <a:r>
              <a:rPr lang="en-US" sz="3600" b="1" dirty="0" err="1">
                <a:solidFill>
                  <a:schemeClr val="tx2"/>
                </a:solidFill>
              </a:rPr>
              <a:t>Banyai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endParaRPr lang="hr-HR" sz="3600" b="1" dirty="0">
              <a:solidFill>
                <a:schemeClr val="tx2"/>
              </a:solidFill>
            </a:endParaRP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endParaRPr lang="en-US" sz="2800" b="1" dirty="0">
              <a:solidFill>
                <a:schemeClr val="tx2"/>
              </a:solidFill>
            </a:endParaRP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endParaRPr lang="en-US" sz="2800" dirty="0">
              <a:solidFill>
                <a:schemeClr val="tx2"/>
              </a:solidFill>
            </a:endParaRP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hlinkClick r:id="rId2"/>
              </a:rPr>
              <a:t>https://www.youtube.com/watch?v=Kgi-RCEjOLw</a:t>
            </a:r>
            <a:endParaRPr lang="hr-HR" sz="2800" dirty="0">
              <a:solidFill>
                <a:schemeClr val="tx2"/>
              </a:solidFill>
            </a:endParaRPr>
          </a:p>
          <a:p>
            <a:pPr defTabSz="914400">
              <a:lnSpc>
                <a:spcPct val="94000"/>
              </a:lnSpc>
              <a:spcAft>
                <a:spcPts val="200"/>
              </a:spcAft>
            </a:pPr>
            <a:endParaRPr lang="en-US" sz="2800" dirty="0">
              <a:solidFill>
                <a:schemeClr val="tx2"/>
              </a:solidFill>
            </a:endParaRP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hlinkClick r:id="rId3"/>
              </a:rPr>
              <a:t>https://www.scribd.com/doc/281569341/Zoom-activity-Istvan-Banyai</a:t>
            </a:r>
            <a:endParaRPr lang="en-US" sz="2800" dirty="0">
              <a:solidFill>
                <a:schemeClr val="tx2"/>
              </a:solidFill>
            </a:endParaRP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07F59798-BEFD-4848-9445-06A23A68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9</a:t>
            </a:fld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0C3C360-F849-472E-9031-557264C71A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5" t="17499" r="36094" b="5901"/>
          <a:stretch/>
        </p:blipFill>
        <p:spPr>
          <a:xfrm>
            <a:off x="4708658" y="148843"/>
            <a:ext cx="6768967" cy="65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73639"/>
      </p:ext>
    </p:extLst>
  </p:cSld>
  <p:clrMapOvr>
    <a:masterClrMapping/>
  </p:clrMapOvr>
</p:sld>
</file>

<file path=ppt/theme/theme1.xml><?xml version="1.0" encoding="utf-8"?>
<a:theme xmlns:a="http://schemas.openxmlformats.org/drawingml/2006/main" name="Žetva">
  <a:themeElements>
    <a:clrScheme name="Žetva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Žetva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Žetv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TM10001105[[fn=Žetva]]</Template>
  <TotalTime>600</TotalTime>
  <Words>1100</Words>
  <Application>Microsoft Office PowerPoint</Application>
  <PresentationFormat>Široki zaslon</PresentationFormat>
  <Paragraphs>138</Paragraphs>
  <Slides>17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2" baseType="lpstr">
      <vt:lpstr>Abadi</vt:lpstr>
      <vt:lpstr>Arial</vt:lpstr>
      <vt:lpstr>Calibri</vt:lpstr>
      <vt:lpstr>Franklin Gothic Book</vt:lpstr>
      <vt:lpstr>Žetva</vt:lpstr>
      <vt:lpstr>Kreativna integracija IKT u obrazovanju: Metoda 3IKT  Cuc 2021 (Šibenik, 27.-29. X. 2021.) </vt:lpstr>
      <vt:lpstr>PowerPoint prezentacija</vt:lpstr>
      <vt:lpstr>PowerPoint prezentacija</vt:lpstr>
      <vt:lpstr>MOBILNOSTI U INOZEMSTVU - STRUČNI SEMINARI</vt:lpstr>
      <vt:lpstr>PowerPoint prezentacija</vt:lpstr>
      <vt:lpstr>PowerPoint prezentacija</vt:lpstr>
      <vt:lpstr>https://artsandculture.google.com/exhibit/the-journey/ZgLSRWBwxUB9Ig </vt:lpstr>
      <vt:lpstr>PowerPoint prezentacija</vt:lpstr>
      <vt:lpstr>PowerPoint prezentacija</vt:lpstr>
      <vt:lpstr>PRIMJENA NOVE METODOLOGIJE</vt:lpstr>
      <vt:lpstr>KREATIVNA UPORABA IKT</vt:lpstr>
      <vt:lpstr>PowerPoint prezentacija</vt:lpstr>
      <vt:lpstr>  - realiziran je u 2. r. integrirajući hrvatski jezik, likovnu kulturu i informatiku   - nakon obrade lektire učenici su tehnikom kolažnog grataža izrađivali pojedinačne dijelove prirode (trava, latica, stabljika, krilo leptira...)   - uz pomoć računalne tehnike stop animacije postepeno se stvarala slika  - realizira se pojedinačnim fotografiranjem likovnih dijelova koji se pomoću programa Movavi oblikuje u video prezentaciju slike u nastajanju</vt:lpstr>
      <vt:lpstr>ANALIZA PROJEKTA</vt:lpstr>
      <vt:lpstr>PowerPoint prezentacija</vt:lpstr>
      <vt:lpstr>DOMAĆA ZADAĆA  Evaluacija Virtualnih dana darovitih</vt:lpstr>
      <vt:lpstr>I za kraj..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Kreativna integracija IKT u obrazovanju: Metoda 3IKT </dc:title>
  <dc:creator>Irena</dc:creator>
  <cp:lastModifiedBy>Irena Bando</cp:lastModifiedBy>
  <cp:revision>20</cp:revision>
  <dcterms:created xsi:type="dcterms:W3CDTF">2021-08-31T19:11:32Z</dcterms:created>
  <dcterms:modified xsi:type="dcterms:W3CDTF">2021-10-29T07:09:04Z</dcterms:modified>
</cp:coreProperties>
</file>