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3" r:id="rId14"/>
    <p:sldId id="278" r:id="rId15"/>
    <p:sldId id="279" r:id="rId16"/>
    <p:sldId id="267" r:id="rId17"/>
    <p:sldId id="281" r:id="rId18"/>
    <p:sldId id="275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7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CB865A-2261-BB08-23E0-C04A7E6D84AC}" v="102" dt="2021-10-08T15:25:18.746"/>
    <p1510:client id="{EDA4682B-54D8-497F-8183-9D4C5AAD2EC5}" v="421" dt="2021-10-07T16:47:32.344"/>
    <p1510:client id="{F83F227F-ABD7-4E07-A334-77DBE3EF0600}" v="161" dt="2021-10-08T15:35:34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EAC1A5-54A6-4412-B10B-175639B4539F}" type="doc">
      <dgm:prSet loTypeId="urn:microsoft.com/office/officeart/2005/8/layout/hierarchy1" loCatId="hierarchy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07119E55-F79D-4B74-94A5-5845668DA46C}">
      <dgm:prSet/>
      <dgm:spPr/>
      <dgm:t>
        <a:bodyPr/>
        <a:lstStyle/>
        <a:p>
          <a:r>
            <a:rPr lang="hr-HR"/>
            <a:t>Polazišno pitanje: Što čini stvarnost u fizičkom smislu, što u virtualnom, a što u književnosti? Koja je od tih triju stvarnosti najpoticajnija za razvoj učeničke sposobnosti zamišljanja i kreativnosti?</a:t>
          </a:r>
          <a:endParaRPr lang="en-US"/>
        </a:p>
      </dgm:t>
    </dgm:pt>
    <dgm:pt modelId="{DC2427A5-68D6-42B0-9988-50726133AF35}" type="parTrans" cxnId="{BE16FB90-D8FB-4048-8D03-77D51F25D6CB}">
      <dgm:prSet/>
      <dgm:spPr/>
      <dgm:t>
        <a:bodyPr/>
        <a:lstStyle/>
        <a:p>
          <a:endParaRPr lang="en-US"/>
        </a:p>
      </dgm:t>
    </dgm:pt>
    <dgm:pt modelId="{62FD9465-DA8A-4FB3-B502-2AB9E7F3C481}" type="sibTrans" cxnId="{BE16FB90-D8FB-4048-8D03-77D51F25D6CB}">
      <dgm:prSet/>
      <dgm:spPr/>
      <dgm:t>
        <a:bodyPr/>
        <a:lstStyle/>
        <a:p>
          <a:endParaRPr lang="en-US"/>
        </a:p>
      </dgm:t>
    </dgm:pt>
    <dgm:pt modelId="{558D4CB0-1D47-4DCE-A0A4-E3DEF9B8649E}">
      <dgm:prSet/>
      <dgm:spPr/>
      <dgm:t>
        <a:bodyPr/>
        <a:lstStyle/>
        <a:p>
          <a:r>
            <a:rPr lang="hr-HR"/>
            <a:t>Odgovor na to pitanje pokušale smo dati analizom književnih tekstova na nastavi izbornog predmeta Kreativno čitanje i pisanje.</a:t>
          </a:r>
          <a:endParaRPr lang="en-US"/>
        </a:p>
      </dgm:t>
    </dgm:pt>
    <dgm:pt modelId="{6A884E65-B4E2-4D1E-BF53-4CDC256A9875}" type="parTrans" cxnId="{FDAAFE6D-AD3F-43C1-87AB-3FFD7D77BBCB}">
      <dgm:prSet/>
      <dgm:spPr/>
      <dgm:t>
        <a:bodyPr/>
        <a:lstStyle/>
        <a:p>
          <a:endParaRPr lang="en-US"/>
        </a:p>
      </dgm:t>
    </dgm:pt>
    <dgm:pt modelId="{BC5C6522-4038-40D8-8E12-D241089F7AE8}" type="sibTrans" cxnId="{FDAAFE6D-AD3F-43C1-87AB-3FFD7D77BBCB}">
      <dgm:prSet/>
      <dgm:spPr/>
      <dgm:t>
        <a:bodyPr/>
        <a:lstStyle/>
        <a:p>
          <a:endParaRPr lang="en-US"/>
        </a:p>
      </dgm:t>
    </dgm:pt>
    <dgm:pt modelId="{94F89A71-E2A2-4CD6-9946-76DBC69D13B5}" type="pres">
      <dgm:prSet presAssocID="{76EAC1A5-54A6-4412-B10B-175639B4539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1D1D256-D1F9-4B21-AE80-0BF02FF3CD88}" type="pres">
      <dgm:prSet presAssocID="{07119E55-F79D-4B74-94A5-5845668DA46C}" presName="hierRoot1" presStyleCnt="0"/>
      <dgm:spPr/>
    </dgm:pt>
    <dgm:pt modelId="{AACC8FE0-6B0A-4530-B176-149B6FA553C8}" type="pres">
      <dgm:prSet presAssocID="{07119E55-F79D-4B74-94A5-5845668DA46C}" presName="composite" presStyleCnt="0"/>
      <dgm:spPr/>
    </dgm:pt>
    <dgm:pt modelId="{1C7F3F93-4ACA-4FEA-98C8-A98786600F26}" type="pres">
      <dgm:prSet presAssocID="{07119E55-F79D-4B74-94A5-5845668DA46C}" presName="background" presStyleLbl="node0" presStyleIdx="0" presStyleCnt="2"/>
      <dgm:spPr/>
    </dgm:pt>
    <dgm:pt modelId="{ABC17CB1-C81A-4123-A4C5-08C56D411E31}" type="pres">
      <dgm:prSet presAssocID="{07119E55-F79D-4B74-94A5-5845668DA46C}" presName="text" presStyleLbl="fgAcc0" presStyleIdx="0" presStyleCnt="2">
        <dgm:presLayoutVars>
          <dgm:chPref val="3"/>
        </dgm:presLayoutVars>
      </dgm:prSet>
      <dgm:spPr/>
    </dgm:pt>
    <dgm:pt modelId="{1CA3CF6D-46FA-4964-841B-E55035200F35}" type="pres">
      <dgm:prSet presAssocID="{07119E55-F79D-4B74-94A5-5845668DA46C}" presName="hierChild2" presStyleCnt="0"/>
      <dgm:spPr/>
    </dgm:pt>
    <dgm:pt modelId="{7E35B236-7211-4946-80A3-21DEEFD0C92B}" type="pres">
      <dgm:prSet presAssocID="{558D4CB0-1D47-4DCE-A0A4-E3DEF9B8649E}" presName="hierRoot1" presStyleCnt="0"/>
      <dgm:spPr/>
    </dgm:pt>
    <dgm:pt modelId="{F92D5F3A-6D37-48C6-B1DF-EE1CC7CE5C29}" type="pres">
      <dgm:prSet presAssocID="{558D4CB0-1D47-4DCE-A0A4-E3DEF9B8649E}" presName="composite" presStyleCnt="0"/>
      <dgm:spPr/>
    </dgm:pt>
    <dgm:pt modelId="{A05B5C56-9B9D-47ED-89E4-8D71D47B3F41}" type="pres">
      <dgm:prSet presAssocID="{558D4CB0-1D47-4DCE-A0A4-E3DEF9B8649E}" presName="background" presStyleLbl="node0" presStyleIdx="1" presStyleCnt="2"/>
      <dgm:spPr/>
    </dgm:pt>
    <dgm:pt modelId="{61AE8B3E-3128-460D-9CEF-EE441BC0B8C4}" type="pres">
      <dgm:prSet presAssocID="{558D4CB0-1D47-4DCE-A0A4-E3DEF9B8649E}" presName="text" presStyleLbl="fgAcc0" presStyleIdx="1" presStyleCnt="2">
        <dgm:presLayoutVars>
          <dgm:chPref val="3"/>
        </dgm:presLayoutVars>
      </dgm:prSet>
      <dgm:spPr/>
    </dgm:pt>
    <dgm:pt modelId="{A995DBB7-9680-4AE7-A98D-1DC0ECF13A46}" type="pres">
      <dgm:prSet presAssocID="{558D4CB0-1D47-4DCE-A0A4-E3DEF9B8649E}" presName="hierChild2" presStyleCnt="0"/>
      <dgm:spPr/>
    </dgm:pt>
  </dgm:ptLst>
  <dgm:cxnLst>
    <dgm:cxn modelId="{D52DCD03-83C5-4B12-854F-8D392D6DC94E}" type="presOf" srcId="{76EAC1A5-54A6-4412-B10B-175639B4539F}" destId="{94F89A71-E2A2-4CD6-9946-76DBC69D13B5}" srcOrd="0" destOrd="0" presId="urn:microsoft.com/office/officeart/2005/8/layout/hierarchy1"/>
    <dgm:cxn modelId="{FDAAFE6D-AD3F-43C1-87AB-3FFD7D77BBCB}" srcId="{76EAC1A5-54A6-4412-B10B-175639B4539F}" destId="{558D4CB0-1D47-4DCE-A0A4-E3DEF9B8649E}" srcOrd="1" destOrd="0" parTransId="{6A884E65-B4E2-4D1E-BF53-4CDC256A9875}" sibTransId="{BC5C6522-4038-40D8-8E12-D241089F7AE8}"/>
    <dgm:cxn modelId="{BE16FB90-D8FB-4048-8D03-77D51F25D6CB}" srcId="{76EAC1A5-54A6-4412-B10B-175639B4539F}" destId="{07119E55-F79D-4B74-94A5-5845668DA46C}" srcOrd="0" destOrd="0" parTransId="{DC2427A5-68D6-42B0-9988-50726133AF35}" sibTransId="{62FD9465-DA8A-4FB3-B502-2AB9E7F3C481}"/>
    <dgm:cxn modelId="{303A93C0-F452-422E-A294-EDABC5CDB781}" type="presOf" srcId="{558D4CB0-1D47-4DCE-A0A4-E3DEF9B8649E}" destId="{61AE8B3E-3128-460D-9CEF-EE441BC0B8C4}" srcOrd="0" destOrd="0" presId="urn:microsoft.com/office/officeart/2005/8/layout/hierarchy1"/>
    <dgm:cxn modelId="{770D38D2-14C8-44B6-9C80-E889E7823EE3}" type="presOf" srcId="{07119E55-F79D-4B74-94A5-5845668DA46C}" destId="{ABC17CB1-C81A-4123-A4C5-08C56D411E31}" srcOrd="0" destOrd="0" presId="urn:microsoft.com/office/officeart/2005/8/layout/hierarchy1"/>
    <dgm:cxn modelId="{C4F33668-E574-42C5-B005-74F67972C185}" type="presParOf" srcId="{94F89A71-E2A2-4CD6-9946-76DBC69D13B5}" destId="{91D1D256-D1F9-4B21-AE80-0BF02FF3CD88}" srcOrd="0" destOrd="0" presId="urn:microsoft.com/office/officeart/2005/8/layout/hierarchy1"/>
    <dgm:cxn modelId="{23E37A11-960C-4515-BD95-9479764F3F5C}" type="presParOf" srcId="{91D1D256-D1F9-4B21-AE80-0BF02FF3CD88}" destId="{AACC8FE0-6B0A-4530-B176-149B6FA553C8}" srcOrd="0" destOrd="0" presId="urn:microsoft.com/office/officeart/2005/8/layout/hierarchy1"/>
    <dgm:cxn modelId="{AB9E7CD8-7239-43DF-B378-45313BFC8E3D}" type="presParOf" srcId="{AACC8FE0-6B0A-4530-B176-149B6FA553C8}" destId="{1C7F3F93-4ACA-4FEA-98C8-A98786600F26}" srcOrd="0" destOrd="0" presId="urn:microsoft.com/office/officeart/2005/8/layout/hierarchy1"/>
    <dgm:cxn modelId="{C3D748C5-7EF8-45B7-A856-0CCFB5966CF0}" type="presParOf" srcId="{AACC8FE0-6B0A-4530-B176-149B6FA553C8}" destId="{ABC17CB1-C81A-4123-A4C5-08C56D411E31}" srcOrd="1" destOrd="0" presId="urn:microsoft.com/office/officeart/2005/8/layout/hierarchy1"/>
    <dgm:cxn modelId="{94F676C1-18C1-4EC5-816A-CBC2807E5C97}" type="presParOf" srcId="{91D1D256-D1F9-4B21-AE80-0BF02FF3CD88}" destId="{1CA3CF6D-46FA-4964-841B-E55035200F35}" srcOrd="1" destOrd="0" presId="urn:microsoft.com/office/officeart/2005/8/layout/hierarchy1"/>
    <dgm:cxn modelId="{807BEA1D-EFBE-425D-89C4-027D84919D34}" type="presParOf" srcId="{94F89A71-E2A2-4CD6-9946-76DBC69D13B5}" destId="{7E35B236-7211-4946-80A3-21DEEFD0C92B}" srcOrd="1" destOrd="0" presId="urn:microsoft.com/office/officeart/2005/8/layout/hierarchy1"/>
    <dgm:cxn modelId="{F7081E0A-0537-4FC8-833D-B3371E73CC0B}" type="presParOf" srcId="{7E35B236-7211-4946-80A3-21DEEFD0C92B}" destId="{F92D5F3A-6D37-48C6-B1DF-EE1CC7CE5C29}" srcOrd="0" destOrd="0" presId="urn:microsoft.com/office/officeart/2005/8/layout/hierarchy1"/>
    <dgm:cxn modelId="{22EDCD16-1A1D-4451-AAFD-59EB225F98B4}" type="presParOf" srcId="{F92D5F3A-6D37-48C6-B1DF-EE1CC7CE5C29}" destId="{A05B5C56-9B9D-47ED-89E4-8D71D47B3F41}" srcOrd="0" destOrd="0" presId="urn:microsoft.com/office/officeart/2005/8/layout/hierarchy1"/>
    <dgm:cxn modelId="{85CF70E1-8DD1-4A90-A8F4-10D750AA98F7}" type="presParOf" srcId="{F92D5F3A-6D37-48C6-B1DF-EE1CC7CE5C29}" destId="{61AE8B3E-3128-460D-9CEF-EE441BC0B8C4}" srcOrd="1" destOrd="0" presId="urn:microsoft.com/office/officeart/2005/8/layout/hierarchy1"/>
    <dgm:cxn modelId="{899DAE9D-6862-4EEC-930D-377D6D7E582B}" type="presParOf" srcId="{7E35B236-7211-4946-80A3-21DEEFD0C92B}" destId="{A995DBB7-9680-4AE7-A98D-1DC0ECF13A4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BFC2F8-98C0-4F44-84EA-651B012889F5}" type="doc">
      <dgm:prSet loTypeId="urn:microsoft.com/office/officeart/2005/8/layout/hierarchy3" loCatId="hierarchy" qsTypeId="urn:microsoft.com/office/officeart/2005/8/quickstyle/simple2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6CA3025C-2F97-4BA1-880E-095B23B6A0DC}">
      <dgm:prSet/>
      <dgm:spPr/>
      <dgm:t>
        <a:bodyPr/>
        <a:lstStyle/>
        <a:p>
          <a:r>
            <a:rPr lang="hr-HR"/>
            <a:t>Bekim Sejranović, Nigdje niotkuda</a:t>
          </a:r>
          <a:endParaRPr lang="en-US"/>
        </a:p>
      </dgm:t>
    </dgm:pt>
    <dgm:pt modelId="{52E0037F-EEC5-4F72-81D2-58C4A974601A}" type="parTrans" cxnId="{8CA60E72-6EDA-4885-987D-1F3E7B64D1BD}">
      <dgm:prSet/>
      <dgm:spPr/>
      <dgm:t>
        <a:bodyPr/>
        <a:lstStyle/>
        <a:p>
          <a:endParaRPr lang="en-US"/>
        </a:p>
      </dgm:t>
    </dgm:pt>
    <dgm:pt modelId="{14B3047E-E691-47AB-9A9A-6E4816BA544E}" type="sibTrans" cxnId="{8CA60E72-6EDA-4885-987D-1F3E7B64D1BD}">
      <dgm:prSet/>
      <dgm:spPr/>
      <dgm:t>
        <a:bodyPr/>
        <a:lstStyle/>
        <a:p>
          <a:endParaRPr lang="en-US"/>
        </a:p>
      </dgm:t>
    </dgm:pt>
    <dgm:pt modelId="{F14CD1CC-C480-410A-A6CD-634A15C9F078}">
      <dgm:prSet/>
      <dgm:spPr/>
      <dgm:t>
        <a:bodyPr/>
        <a:lstStyle/>
        <a:p>
          <a:r>
            <a:rPr lang="hr-HR"/>
            <a:t>Daša Drndić, Leica Format</a:t>
          </a:r>
          <a:endParaRPr lang="en-US"/>
        </a:p>
      </dgm:t>
    </dgm:pt>
    <dgm:pt modelId="{72AB5AF4-556C-4E53-8A1F-6DC219EF6748}" type="parTrans" cxnId="{55E3FA0E-03E3-41E0-A482-DFCFF6A602F3}">
      <dgm:prSet/>
      <dgm:spPr/>
      <dgm:t>
        <a:bodyPr/>
        <a:lstStyle/>
        <a:p>
          <a:endParaRPr lang="en-US"/>
        </a:p>
      </dgm:t>
    </dgm:pt>
    <dgm:pt modelId="{D7BA2725-641A-4730-8C19-F0A4798B6340}" type="sibTrans" cxnId="{55E3FA0E-03E3-41E0-A482-DFCFF6A602F3}">
      <dgm:prSet/>
      <dgm:spPr/>
      <dgm:t>
        <a:bodyPr/>
        <a:lstStyle/>
        <a:p>
          <a:endParaRPr lang="en-US"/>
        </a:p>
      </dgm:t>
    </dgm:pt>
    <dgm:pt modelId="{20039D4D-7CB9-4483-9435-C89A9C027492}">
      <dgm:prSet/>
      <dgm:spPr/>
      <dgm:t>
        <a:bodyPr/>
        <a:lstStyle/>
        <a:p>
          <a:r>
            <a:rPr lang="hr-HR"/>
            <a:t>Zoran Žmirić, Pacijent iz sobe 19</a:t>
          </a:r>
          <a:endParaRPr lang="en-US"/>
        </a:p>
      </dgm:t>
    </dgm:pt>
    <dgm:pt modelId="{2E8B55FA-060A-4C8A-86D9-0242316FBE83}" type="parTrans" cxnId="{A1C52D4D-047F-42AC-8C0D-DA86366561AF}">
      <dgm:prSet/>
      <dgm:spPr/>
      <dgm:t>
        <a:bodyPr/>
        <a:lstStyle/>
        <a:p>
          <a:endParaRPr lang="en-US"/>
        </a:p>
      </dgm:t>
    </dgm:pt>
    <dgm:pt modelId="{5412326D-7BA7-4718-8EF7-EF6C374FD77B}" type="sibTrans" cxnId="{A1C52D4D-047F-42AC-8C0D-DA86366561AF}">
      <dgm:prSet/>
      <dgm:spPr/>
      <dgm:t>
        <a:bodyPr/>
        <a:lstStyle/>
        <a:p>
          <a:endParaRPr lang="en-US"/>
        </a:p>
      </dgm:t>
    </dgm:pt>
    <dgm:pt modelId="{F49384A2-AA47-42FA-8206-60FE32C41D07}" type="pres">
      <dgm:prSet presAssocID="{F2BFC2F8-98C0-4F44-84EA-651B012889F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A4E80D-2713-4C1B-8295-F01301452E10}" type="pres">
      <dgm:prSet presAssocID="{6CA3025C-2F97-4BA1-880E-095B23B6A0DC}" presName="root" presStyleCnt="0"/>
      <dgm:spPr/>
    </dgm:pt>
    <dgm:pt modelId="{6A5ADA4F-2354-4E1D-A523-BA24D19F947E}" type="pres">
      <dgm:prSet presAssocID="{6CA3025C-2F97-4BA1-880E-095B23B6A0DC}" presName="rootComposite" presStyleCnt="0"/>
      <dgm:spPr/>
    </dgm:pt>
    <dgm:pt modelId="{E04C16C2-46DF-4E17-8C3A-CFBCBB17E95A}" type="pres">
      <dgm:prSet presAssocID="{6CA3025C-2F97-4BA1-880E-095B23B6A0DC}" presName="rootText" presStyleLbl="node1" presStyleIdx="0" presStyleCnt="3"/>
      <dgm:spPr/>
    </dgm:pt>
    <dgm:pt modelId="{ECECDF5A-FABE-4388-A99B-CFAE146F229E}" type="pres">
      <dgm:prSet presAssocID="{6CA3025C-2F97-4BA1-880E-095B23B6A0DC}" presName="rootConnector" presStyleLbl="node1" presStyleIdx="0" presStyleCnt="3"/>
      <dgm:spPr/>
    </dgm:pt>
    <dgm:pt modelId="{D8F3DFFC-5281-4B58-A167-35F6A96DF4B3}" type="pres">
      <dgm:prSet presAssocID="{6CA3025C-2F97-4BA1-880E-095B23B6A0DC}" presName="childShape" presStyleCnt="0"/>
      <dgm:spPr/>
    </dgm:pt>
    <dgm:pt modelId="{078EFF91-44C2-44DA-8512-7CAEF278B0C2}" type="pres">
      <dgm:prSet presAssocID="{F14CD1CC-C480-410A-A6CD-634A15C9F078}" presName="root" presStyleCnt="0"/>
      <dgm:spPr/>
    </dgm:pt>
    <dgm:pt modelId="{4A92E496-2A19-4FF3-9C1B-5F067A618A50}" type="pres">
      <dgm:prSet presAssocID="{F14CD1CC-C480-410A-A6CD-634A15C9F078}" presName="rootComposite" presStyleCnt="0"/>
      <dgm:spPr/>
    </dgm:pt>
    <dgm:pt modelId="{E7FFD545-BDD6-44FC-A271-882657C4E2CD}" type="pres">
      <dgm:prSet presAssocID="{F14CD1CC-C480-410A-A6CD-634A15C9F078}" presName="rootText" presStyleLbl="node1" presStyleIdx="1" presStyleCnt="3"/>
      <dgm:spPr/>
    </dgm:pt>
    <dgm:pt modelId="{7D6D65A7-584A-4605-BC18-CBB7D0C65FB9}" type="pres">
      <dgm:prSet presAssocID="{F14CD1CC-C480-410A-A6CD-634A15C9F078}" presName="rootConnector" presStyleLbl="node1" presStyleIdx="1" presStyleCnt="3"/>
      <dgm:spPr/>
    </dgm:pt>
    <dgm:pt modelId="{4CC97452-A7BC-4A95-AA39-2FA733C2CA6E}" type="pres">
      <dgm:prSet presAssocID="{F14CD1CC-C480-410A-A6CD-634A15C9F078}" presName="childShape" presStyleCnt="0"/>
      <dgm:spPr/>
    </dgm:pt>
    <dgm:pt modelId="{E4E91E8B-7372-4BD4-A6A2-77C8CD3A745B}" type="pres">
      <dgm:prSet presAssocID="{20039D4D-7CB9-4483-9435-C89A9C027492}" presName="root" presStyleCnt="0"/>
      <dgm:spPr/>
    </dgm:pt>
    <dgm:pt modelId="{6FA9E007-26FC-4728-A9C3-95CA3E835BCD}" type="pres">
      <dgm:prSet presAssocID="{20039D4D-7CB9-4483-9435-C89A9C027492}" presName="rootComposite" presStyleCnt="0"/>
      <dgm:spPr/>
    </dgm:pt>
    <dgm:pt modelId="{C5486C4F-1A61-4129-A310-893A2967C0B9}" type="pres">
      <dgm:prSet presAssocID="{20039D4D-7CB9-4483-9435-C89A9C027492}" presName="rootText" presStyleLbl="node1" presStyleIdx="2" presStyleCnt="3"/>
      <dgm:spPr/>
    </dgm:pt>
    <dgm:pt modelId="{2BE83CEA-21EC-4BC3-9924-7493977833A3}" type="pres">
      <dgm:prSet presAssocID="{20039D4D-7CB9-4483-9435-C89A9C027492}" presName="rootConnector" presStyleLbl="node1" presStyleIdx="2" presStyleCnt="3"/>
      <dgm:spPr/>
    </dgm:pt>
    <dgm:pt modelId="{563123CA-5C83-4840-9AE0-7B6A3112108B}" type="pres">
      <dgm:prSet presAssocID="{20039D4D-7CB9-4483-9435-C89A9C027492}" presName="childShape" presStyleCnt="0"/>
      <dgm:spPr/>
    </dgm:pt>
  </dgm:ptLst>
  <dgm:cxnLst>
    <dgm:cxn modelId="{55E3FA0E-03E3-41E0-A482-DFCFF6A602F3}" srcId="{F2BFC2F8-98C0-4F44-84EA-651B012889F5}" destId="{F14CD1CC-C480-410A-A6CD-634A15C9F078}" srcOrd="1" destOrd="0" parTransId="{72AB5AF4-556C-4E53-8A1F-6DC219EF6748}" sibTransId="{D7BA2725-641A-4730-8C19-F0A4798B6340}"/>
    <dgm:cxn modelId="{B8A13829-0758-40E1-8FD4-64F551817EA6}" type="presOf" srcId="{6CA3025C-2F97-4BA1-880E-095B23B6A0DC}" destId="{E04C16C2-46DF-4E17-8C3A-CFBCBB17E95A}" srcOrd="0" destOrd="0" presId="urn:microsoft.com/office/officeart/2005/8/layout/hierarchy3"/>
    <dgm:cxn modelId="{89EE4C40-6269-4AC3-95E9-E834472CF622}" type="presOf" srcId="{F14CD1CC-C480-410A-A6CD-634A15C9F078}" destId="{E7FFD545-BDD6-44FC-A271-882657C4E2CD}" srcOrd="0" destOrd="0" presId="urn:microsoft.com/office/officeart/2005/8/layout/hierarchy3"/>
    <dgm:cxn modelId="{A1C52D4D-047F-42AC-8C0D-DA86366561AF}" srcId="{F2BFC2F8-98C0-4F44-84EA-651B012889F5}" destId="{20039D4D-7CB9-4483-9435-C89A9C027492}" srcOrd="2" destOrd="0" parTransId="{2E8B55FA-060A-4C8A-86D9-0242316FBE83}" sibTransId="{5412326D-7BA7-4718-8EF7-EF6C374FD77B}"/>
    <dgm:cxn modelId="{8CA60E72-6EDA-4885-987D-1F3E7B64D1BD}" srcId="{F2BFC2F8-98C0-4F44-84EA-651B012889F5}" destId="{6CA3025C-2F97-4BA1-880E-095B23B6A0DC}" srcOrd="0" destOrd="0" parTransId="{52E0037F-EEC5-4F72-81D2-58C4A974601A}" sibTransId="{14B3047E-E691-47AB-9A9A-6E4816BA544E}"/>
    <dgm:cxn modelId="{767C7B80-CB42-4DEA-ADB4-9C249B9AC8CD}" type="presOf" srcId="{20039D4D-7CB9-4483-9435-C89A9C027492}" destId="{C5486C4F-1A61-4129-A310-893A2967C0B9}" srcOrd="0" destOrd="0" presId="urn:microsoft.com/office/officeart/2005/8/layout/hierarchy3"/>
    <dgm:cxn modelId="{40118098-8BE4-407B-9A9C-A3EC1C4DB494}" type="presOf" srcId="{F14CD1CC-C480-410A-A6CD-634A15C9F078}" destId="{7D6D65A7-584A-4605-BC18-CBB7D0C65FB9}" srcOrd="1" destOrd="0" presId="urn:microsoft.com/office/officeart/2005/8/layout/hierarchy3"/>
    <dgm:cxn modelId="{35562AC6-6737-4C7A-9721-2137159B2F3C}" type="presOf" srcId="{F2BFC2F8-98C0-4F44-84EA-651B012889F5}" destId="{F49384A2-AA47-42FA-8206-60FE32C41D07}" srcOrd="0" destOrd="0" presId="urn:microsoft.com/office/officeart/2005/8/layout/hierarchy3"/>
    <dgm:cxn modelId="{A72AD2C8-1898-4D8A-9284-D35175CBB374}" type="presOf" srcId="{20039D4D-7CB9-4483-9435-C89A9C027492}" destId="{2BE83CEA-21EC-4BC3-9924-7493977833A3}" srcOrd="1" destOrd="0" presId="urn:microsoft.com/office/officeart/2005/8/layout/hierarchy3"/>
    <dgm:cxn modelId="{59DD93EB-62F9-436C-895E-ADFA7B261165}" type="presOf" srcId="{6CA3025C-2F97-4BA1-880E-095B23B6A0DC}" destId="{ECECDF5A-FABE-4388-A99B-CFAE146F229E}" srcOrd="1" destOrd="0" presId="urn:microsoft.com/office/officeart/2005/8/layout/hierarchy3"/>
    <dgm:cxn modelId="{BDCB0A39-5AFC-4FDF-9714-887BFE459C7E}" type="presParOf" srcId="{F49384A2-AA47-42FA-8206-60FE32C41D07}" destId="{18A4E80D-2713-4C1B-8295-F01301452E10}" srcOrd="0" destOrd="0" presId="urn:microsoft.com/office/officeart/2005/8/layout/hierarchy3"/>
    <dgm:cxn modelId="{ECBB61BD-6CD2-4BCE-AC8C-92E878A7D6B7}" type="presParOf" srcId="{18A4E80D-2713-4C1B-8295-F01301452E10}" destId="{6A5ADA4F-2354-4E1D-A523-BA24D19F947E}" srcOrd="0" destOrd="0" presId="urn:microsoft.com/office/officeart/2005/8/layout/hierarchy3"/>
    <dgm:cxn modelId="{595B841C-8A24-486D-8EE3-55DA9332D697}" type="presParOf" srcId="{6A5ADA4F-2354-4E1D-A523-BA24D19F947E}" destId="{E04C16C2-46DF-4E17-8C3A-CFBCBB17E95A}" srcOrd="0" destOrd="0" presId="urn:microsoft.com/office/officeart/2005/8/layout/hierarchy3"/>
    <dgm:cxn modelId="{DFF83FB0-B970-410A-95F0-33586237720C}" type="presParOf" srcId="{6A5ADA4F-2354-4E1D-A523-BA24D19F947E}" destId="{ECECDF5A-FABE-4388-A99B-CFAE146F229E}" srcOrd="1" destOrd="0" presId="urn:microsoft.com/office/officeart/2005/8/layout/hierarchy3"/>
    <dgm:cxn modelId="{8475D8ED-AB3F-4016-8E49-2BB47CCB4BE7}" type="presParOf" srcId="{18A4E80D-2713-4C1B-8295-F01301452E10}" destId="{D8F3DFFC-5281-4B58-A167-35F6A96DF4B3}" srcOrd="1" destOrd="0" presId="urn:microsoft.com/office/officeart/2005/8/layout/hierarchy3"/>
    <dgm:cxn modelId="{5224CB29-48CA-461B-A4C3-6362606F6840}" type="presParOf" srcId="{F49384A2-AA47-42FA-8206-60FE32C41D07}" destId="{078EFF91-44C2-44DA-8512-7CAEF278B0C2}" srcOrd="1" destOrd="0" presId="urn:microsoft.com/office/officeart/2005/8/layout/hierarchy3"/>
    <dgm:cxn modelId="{BDAA4DEA-0AF7-4095-B196-91E3E1FC858B}" type="presParOf" srcId="{078EFF91-44C2-44DA-8512-7CAEF278B0C2}" destId="{4A92E496-2A19-4FF3-9C1B-5F067A618A50}" srcOrd="0" destOrd="0" presId="urn:microsoft.com/office/officeart/2005/8/layout/hierarchy3"/>
    <dgm:cxn modelId="{A0A52A2D-9FB0-49CD-BD7D-D801C3422E8A}" type="presParOf" srcId="{4A92E496-2A19-4FF3-9C1B-5F067A618A50}" destId="{E7FFD545-BDD6-44FC-A271-882657C4E2CD}" srcOrd="0" destOrd="0" presId="urn:microsoft.com/office/officeart/2005/8/layout/hierarchy3"/>
    <dgm:cxn modelId="{FCCD1DB8-ED8B-4689-B9C2-47AC68056FFD}" type="presParOf" srcId="{4A92E496-2A19-4FF3-9C1B-5F067A618A50}" destId="{7D6D65A7-584A-4605-BC18-CBB7D0C65FB9}" srcOrd="1" destOrd="0" presId="urn:microsoft.com/office/officeart/2005/8/layout/hierarchy3"/>
    <dgm:cxn modelId="{503DC777-1994-4738-8932-B23581378F99}" type="presParOf" srcId="{078EFF91-44C2-44DA-8512-7CAEF278B0C2}" destId="{4CC97452-A7BC-4A95-AA39-2FA733C2CA6E}" srcOrd="1" destOrd="0" presId="urn:microsoft.com/office/officeart/2005/8/layout/hierarchy3"/>
    <dgm:cxn modelId="{68F4F2C1-E2E4-4785-B9D7-6F2F86BC7708}" type="presParOf" srcId="{F49384A2-AA47-42FA-8206-60FE32C41D07}" destId="{E4E91E8B-7372-4BD4-A6A2-77C8CD3A745B}" srcOrd="2" destOrd="0" presId="urn:microsoft.com/office/officeart/2005/8/layout/hierarchy3"/>
    <dgm:cxn modelId="{B31E2BB7-F70C-4660-A336-5F77145F6BA0}" type="presParOf" srcId="{E4E91E8B-7372-4BD4-A6A2-77C8CD3A745B}" destId="{6FA9E007-26FC-4728-A9C3-95CA3E835BCD}" srcOrd="0" destOrd="0" presId="urn:microsoft.com/office/officeart/2005/8/layout/hierarchy3"/>
    <dgm:cxn modelId="{470EC10E-124F-4443-8C8D-35305ADEAF67}" type="presParOf" srcId="{6FA9E007-26FC-4728-A9C3-95CA3E835BCD}" destId="{C5486C4F-1A61-4129-A310-893A2967C0B9}" srcOrd="0" destOrd="0" presId="urn:microsoft.com/office/officeart/2005/8/layout/hierarchy3"/>
    <dgm:cxn modelId="{62D39D7A-5A4B-409D-92C0-B2B1FF1175B4}" type="presParOf" srcId="{6FA9E007-26FC-4728-A9C3-95CA3E835BCD}" destId="{2BE83CEA-21EC-4BC3-9924-7493977833A3}" srcOrd="1" destOrd="0" presId="urn:microsoft.com/office/officeart/2005/8/layout/hierarchy3"/>
    <dgm:cxn modelId="{95BA9312-1B8B-4CDF-9E1A-337431FBB244}" type="presParOf" srcId="{E4E91E8B-7372-4BD4-A6A2-77C8CD3A745B}" destId="{563123CA-5C83-4840-9AE0-7B6A3112108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F3F93-4ACA-4FEA-98C8-A98786600F26}">
      <dsp:nvSpPr>
        <dsp:cNvPr id="0" name=""/>
        <dsp:cNvSpPr/>
      </dsp:nvSpPr>
      <dsp:spPr>
        <a:xfrm>
          <a:off x="971" y="420814"/>
          <a:ext cx="3409880" cy="216527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C17CB1-C81A-4123-A4C5-08C56D411E31}">
      <dsp:nvSpPr>
        <dsp:cNvPr id="0" name=""/>
        <dsp:cNvSpPr/>
      </dsp:nvSpPr>
      <dsp:spPr>
        <a:xfrm>
          <a:off x="379847" y="780745"/>
          <a:ext cx="3409880" cy="216527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/>
            <a:t>Polazišno pitanje: Što čini stvarnost u fizičkom smislu, što u virtualnom, a što u književnosti? Koja je od tih triju stvarnosti najpoticajnija za razvoj učeničke sposobnosti zamišljanja i kreativnosti?</a:t>
          </a:r>
          <a:endParaRPr lang="en-US" sz="1800" kern="1200"/>
        </a:p>
      </dsp:txBody>
      <dsp:txXfrm>
        <a:off x="443266" y="844164"/>
        <a:ext cx="3283042" cy="2038435"/>
      </dsp:txXfrm>
    </dsp:sp>
    <dsp:sp modelId="{A05B5C56-9B9D-47ED-89E4-8D71D47B3F41}">
      <dsp:nvSpPr>
        <dsp:cNvPr id="0" name=""/>
        <dsp:cNvSpPr/>
      </dsp:nvSpPr>
      <dsp:spPr>
        <a:xfrm>
          <a:off x="4168602" y="420814"/>
          <a:ext cx="3409880" cy="216527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AE8B3E-3128-460D-9CEF-EE441BC0B8C4}">
      <dsp:nvSpPr>
        <dsp:cNvPr id="0" name=""/>
        <dsp:cNvSpPr/>
      </dsp:nvSpPr>
      <dsp:spPr>
        <a:xfrm>
          <a:off x="4547478" y="780745"/>
          <a:ext cx="3409880" cy="216527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/>
            <a:t>Odgovor na to pitanje pokušale smo dati analizom književnih tekstova na nastavi izbornog predmeta Kreativno čitanje i pisanje.</a:t>
          </a:r>
          <a:endParaRPr lang="en-US" sz="1800" kern="1200"/>
        </a:p>
      </dsp:txBody>
      <dsp:txXfrm>
        <a:off x="4610897" y="844164"/>
        <a:ext cx="3283042" cy="20384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C16C2-46DF-4E17-8C3A-CFBCBB17E95A}">
      <dsp:nvSpPr>
        <dsp:cNvPr id="0" name=""/>
        <dsp:cNvSpPr/>
      </dsp:nvSpPr>
      <dsp:spPr>
        <a:xfrm>
          <a:off x="971" y="1115103"/>
          <a:ext cx="2273253" cy="11366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Bekim Sejranović, Nigdje niotkuda</a:t>
          </a:r>
          <a:endParaRPr lang="en-US" sz="2400" kern="1200"/>
        </a:p>
      </dsp:txBody>
      <dsp:txXfrm>
        <a:off x="34262" y="1148394"/>
        <a:ext cx="2206671" cy="1070044"/>
      </dsp:txXfrm>
    </dsp:sp>
    <dsp:sp modelId="{E7FFD545-BDD6-44FC-A271-882657C4E2CD}">
      <dsp:nvSpPr>
        <dsp:cNvPr id="0" name=""/>
        <dsp:cNvSpPr/>
      </dsp:nvSpPr>
      <dsp:spPr>
        <a:xfrm>
          <a:off x="2842538" y="1115103"/>
          <a:ext cx="2273253" cy="11366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Daša Drndić, Leica Format</a:t>
          </a:r>
          <a:endParaRPr lang="en-US" sz="2400" kern="1200"/>
        </a:p>
      </dsp:txBody>
      <dsp:txXfrm>
        <a:off x="2875829" y="1148394"/>
        <a:ext cx="2206671" cy="1070044"/>
      </dsp:txXfrm>
    </dsp:sp>
    <dsp:sp modelId="{C5486C4F-1A61-4129-A310-893A2967C0B9}">
      <dsp:nvSpPr>
        <dsp:cNvPr id="0" name=""/>
        <dsp:cNvSpPr/>
      </dsp:nvSpPr>
      <dsp:spPr>
        <a:xfrm>
          <a:off x="5684105" y="1115103"/>
          <a:ext cx="2273253" cy="11366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Zoran Žmirić, Pacijent iz sobe 19</a:t>
          </a:r>
          <a:endParaRPr lang="en-US" sz="2400" kern="1200"/>
        </a:p>
      </dsp:txBody>
      <dsp:txXfrm>
        <a:off x="5717396" y="1148394"/>
        <a:ext cx="2206671" cy="1070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hyperlink" Target="https://en.actionbound.com/dashboard/izdrugogugl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forms.gle/co11kr8ffTVWLP7N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314D708-A392-4016-96C7-224DCB556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167" y="2590984"/>
            <a:ext cx="7369642" cy="3608480"/>
          </a:xfrm>
        </p:spPr>
        <p:txBody>
          <a:bodyPr>
            <a:normAutofit/>
          </a:bodyPr>
          <a:lstStyle/>
          <a:p>
            <a:pPr algn="l"/>
            <a:r>
              <a:rPr lang="hr-HR" sz="8000"/>
              <a:t>Trijada stvarnosti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2A3AFA7-CD48-4A05-A26D-4786D5105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3168" y="1079212"/>
            <a:ext cx="8240410" cy="1335503"/>
          </a:xfrm>
        </p:spPr>
        <p:txBody>
          <a:bodyPr>
            <a:normAutofit/>
          </a:bodyPr>
          <a:lstStyle/>
          <a:p>
            <a:pPr algn="l"/>
            <a:r>
              <a:rPr lang="hr-HR" sz="2800"/>
              <a:t>Google Earth i Actionbound u nastavi književnosti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12C2DF-467E-456A-9428-29B4AC66AF0F}"/>
              </a:ext>
            </a:extLst>
          </p:cNvPr>
          <p:cNvSpPr txBox="1"/>
          <p:nvPr/>
        </p:nvSpPr>
        <p:spPr>
          <a:xfrm>
            <a:off x="1192229" y="5925539"/>
            <a:ext cx="74188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cs typeface="Arial"/>
              </a:rPr>
              <a:t>Helena de Karina, Sandra Vidović, Prva </a:t>
            </a:r>
            <a:r>
              <a:rPr lang="en-US" sz="1600" i="1" dirty="0" err="1">
                <a:cs typeface="Arial"/>
              </a:rPr>
              <a:t>riječka</a:t>
            </a:r>
            <a:r>
              <a:rPr lang="en-US" sz="1600" i="1" dirty="0">
                <a:cs typeface="Arial"/>
              </a:rPr>
              <a:t> </a:t>
            </a:r>
            <a:r>
              <a:rPr lang="en-US" sz="1600" i="1" dirty="0" err="1">
                <a:cs typeface="Arial"/>
              </a:rPr>
              <a:t>hrvatska</a:t>
            </a:r>
            <a:r>
              <a:rPr lang="en-US" sz="1600" i="1" dirty="0">
                <a:cs typeface="Arial"/>
              </a:rPr>
              <a:t> </a:t>
            </a:r>
            <a:r>
              <a:rPr lang="en-US" sz="1600" i="1" dirty="0" err="1">
                <a:cs typeface="Arial"/>
              </a:rPr>
              <a:t>gimnazija</a:t>
            </a:r>
            <a:endParaRPr lang="en-US" sz="1600" i="1" dirty="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5D095-603C-4887-B195-CC352662FFAC}"/>
              </a:ext>
            </a:extLst>
          </p:cNvPr>
          <p:cNvSpPr txBox="1"/>
          <p:nvPr/>
        </p:nvSpPr>
        <p:spPr>
          <a:xfrm>
            <a:off x="1207477" y="5457092"/>
            <a:ext cx="4648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CUC 2021., </a:t>
            </a:r>
            <a:r>
              <a:rPr lang="en-US" dirty="0" err="1"/>
              <a:t>Šibenik</a:t>
            </a:r>
            <a:r>
              <a:rPr lang="en-US" dirty="0"/>
              <a:t>, 26.- 29.10.2021.</a:t>
            </a:r>
          </a:p>
        </p:txBody>
      </p:sp>
    </p:spTree>
    <p:extLst>
      <p:ext uri="{BB962C8B-B14F-4D97-AF65-F5344CB8AC3E}">
        <p14:creationId xmlns:p14="http://schemas.microsoft.com/office/powerpoint/2010/main" val="94714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8515BB-59EE-453D-82CE-EE72BF30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F492A7-5C9A-44D0-BA44-21328109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8CB1921-2103-4962-BC2D-CB488DD95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309053-D520-473F-B065-0965E5C88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F2982-9D29-4C8C-B653-C0BCE1B1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325BAC-AB46-48CC-9F6B-79864ABE5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F1CE20-1BF6-42BB-AF36-D72F27ED1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35EB685-C9A8-440D-93F8-BAF551B67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A5E4A20-7CF6-49CE-AEA2-59F15E329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E0D102-DC2D-414F-AB27-A928AE95F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B1A5C6F-5BF9-4E8E-8D26-452E56412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41440D-7086-4FCE-9626-73F57C216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37AF49-DE9E-4FDB-ABAC-260C3269B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36F71DA-127F-4724-80F1-9CFE6FD9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398" y="5166420"/>
            <a:ext cx="8440564" cy="104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Organizacija materijala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D2A468-9A0C-4849-81A6-4A2D6A2B6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0531" y="647188"/>
            <a:ext cx="9091538" cy="3297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2DD1B43-9573-4624-9A8A-5A2ACC2E2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59116" y="936356"/>
            <a:ext cx="4833608" cy="2718905"/>
          </a:xfrm>
          <a:prstGeom prst="rect">
            <a:avLst/>
          </a:prstGeom>
          <a:ln>
            <a:noFill/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C498C6C-1621-4843-9CED-2BBB7AB03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966" y="888935"/>
            <a:ext cx="8613076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0A4409-F809-4830-90D5-5345D17A3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77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3">
            <a:extLst>
              <a:ext uri="{FF2B5EF4-FFF2-40B4-BE49-F238E27FC236}">
                <a16:creationId xmlns:a16="http://schemas.microsoft.com/office/drawing/2014/main" id="{BEB7091A-7E9C-45E8-B4B8-831F07A25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A7EE626-B530-46D6-8DFA-F7CCBAB93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E16B9833-CCDE-4DEF-8D9C-0374880A5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C2CC7F6-4DA9-40BE-9788-4ED6B0A85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AD098DBD-F19D-467D-BA4D-814BD652E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EF6C70E-8448-40F4-8AFA-2E982338C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3386509-1B7D-4395-A14B-D112E4D927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45" b="284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EBC13146-63E0-4D14-B79C-7E9945087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41A68530-F475-4B42-A8ED-EEC89EC09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CC5EBED-FAFA-4BE2-A161-6413A3D68E8A}"/>
              </a:ext>
            </a:extLst>
          </p:cNvPr>
          <p:cNvSpPr txBox="1"/>
          <p:nvPr/>
        </p:nvSpPr>
        <p:spPr>
          <a:xfrm>
            <a:off x="4129668" y="2624254"/>
            <a:ext cx="4109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cs typeface="Arial"/>
              </a:rPr>
              <a:t>Aplikacija</a:t>
            </a:r>
            <a:r>
              <a:rPr lang="en-US" dirty="0">
                <a:cs typeface="Arial"/>
              </a:rPr>
              <a:t> za </a:t>
            </a:r>
            <a:r>
              <a:rPr lang="en-US" dirty="0" err="1">
                <a:cs typeface="Arial"/>
              </a:rPr>
              <a:t>interaktivno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učenje</a:t>
            </a:r>
          </a:p>
        </p:txBody>
      </p:sp>
    </p:spTree>
    <p:extLst>
      <p:ext uri="{BB962C8B-B14F-4D97-AF65-F5344CB8AC3E}">
        <p14:creationId xmlns:p14="http://schemas.microsoft.com/office/powerpoint/2010/main" val="568506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83B0443E-4B7D-4900-94F4-58D302E88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2222981-862A-4BD4-855D-B659EECE4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28E33F96-A7C2-4A00-BB25-FC4275645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0E432DC-4C9C-4F88-8C19-1DABB7E61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C903125-9B8A-4EB5-8F69-F23AF62D1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BD4A79A-71C1-4643-98F8-8F62F64EA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2B5232E-9FCE-4A47-9D2E-B03F3C215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A89A0A99-0ECE-455B-AB4B-E748F268C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12ED9E0-2E6E-409E-B8F0-389D8876B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3C3566A-A3CC-4C87-88B4-352A3CB9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062B26DC-D52F-4245-B5B2-AF7ACE5AB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29A844E-0012-4511-B3D1-8BB46C47E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7CC3A05-5E63-4AE6-86D1-1333A1D01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B0F0C8F-23D2-4FA0-B7D6-4F45FCFE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535" y="4600297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>
                <a:cs typeface="Arial"/>
              </a:rPr>
              <a:t>Primjer</a:t>
            </a:r>
            <a:r>
              <a:rPr lang="en-US" sz="4800" dirty="0">
                <a:cs typeface="Arial"/>
              </a:rPr>
              <a:t> </a:t>
            </a:r>
            <a:r>
              <a:rPr lang="en-US" sz="4800" dirty="0" err="1">
                <a:cs typeface="Arial"/>
              </a:rPr>
              <a:t>zadataka</a:t>
            </a:r>
            <a:r>
              <a:rPr lang="en-US" sz="4800" dirty="0">
                <a:cs typeface="Arial"/>
              </a:rPr>
              <a:t> </a:t>
            </a:r>
          </a:p>
        </p:txBody>
      </p:sp>
      <p:pic>
        <p:nvPicPr>
          <p:cNvPr id="4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D902F77-119E-424F-B071-0403C00079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42" r="-2" b="25358"/>
          <a:stretch/>
        </p:blipFill>
        <p:spPr>
          <a:xfrm>
            <a:off x="1648589" y="647633"/>
            <a:ext cx="2148840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5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2E26A5FC-AD0E-4E38-926E-6C38014EAD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90" r="-2" b="25910"/>
          <a:stretch/>
        </p:blipFill>
        <p:spPr>
          <a:xfrm>
            <a:off x="3984014" y="647633"/>
            <a:ext cx="2148840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7769033-054B-4DE9-8AD8-82D13B99A2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3" b="29184"/>
          <a:stretch/>
        </p:blipFill>
        <p:spPr>
          <a:xfrm>
            <a:off x="6287386" y="647633"/>
            <a:ext cx="2148840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F1F369B4-68DE-42B8-985F-D3C2ED8D39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846" r="-3" b="11338"/>
          <a:stretch/>
        </p:blipFill>
        <p:spPr>
          <a:xfrm>
            <a:off x="8597545" y="647633"/>
            <a:ext cx="2148840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AA95FD95-F911-4E72-99D6-070DEDBFC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6EBB4D-5AAF-4EA4-9305-9B8A564AC70D}"/>
              </a:ext>
            </a:extLst>
          </p:cNvPr>
          <p:cNvSpPr txBox="1"/>
          <p:nvPr/>
        </p:nvSpPr>
        <p:spPr>
          <a:xfrm>
            <a:off x="1510323" y="5759938"/>
            <a:ext cx="71002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9"/>
              </a:rPr>
              <a:t>https://en.actionbound.com/dashboard/izdrugogugla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88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EA10E91C-8634-4FAA-9B50-FF755027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A557ED76-2A05-45E8-AB79-76B84574F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DFDC974D-8682-4EC3-86E7-741696617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501FC45B-CEC8-4A45-A392-0EBA86D86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AD2C27B4-6B1C-436E-BED2-91D58C165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B5CDA6A8-5B3D-4245-9DCA-AF2DEC731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538555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4B81BF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person, outdoor, people&#10;&#10;Description automatically generated">
            <a:extLst>
              <a:ext uri="{FF2B5EF4-FFF2-40B4-BE49-F238E27FC236}">
                <a16:creationId xmlns:a16="http://schemas.microsoft.com/office/drawing/2014/main" id="{F1FE696A-E87A-4CAD-A695-32AB7F604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473" y="797906"/>
            <a:ext cx="3939913" cy="52532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8C3F280-4F7A-4FCF-9DC8-DDA3B6A05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2435" y="480060"/>
            <a:ext cx="5538554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4B81BF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7F8AAB4-1BE2-4140-A059-B16C2BE96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026709" y="797906"/>
            <a:ext cx="3939913" cy="525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2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0">
            <a:extLst>
              <a:ext uri="{FF2B5EF4-FFF2-40B4-BE49-F238E27FC236}">
                <a16:creationId xmlns:a16="http://schemas.microsoft.com/office/drawing/2014/main" id="{124AFB45-8651-49A1-9293-471A58451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793F1A6B-6E7C-48A3-A3B6-49D2252EC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8" name="Rectangle 14">
            <a:extLst>
              <a:ext uri="{FF2B5EF4-FFF2-40B4-BE49-F238E27FC236}">
                <a16:creationId xmlns:a16="http://schemas.microsoft.com/office/drawing/2014/main" id="{6CB0B6B8-D447-4E07-9D93-9A49D6135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383A9053-4D82-42A1-B7FC-30445315A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18">
            <a:extLst>
              <a:ext uri="{FF2B5EF4-FFF2-40B4-BE49-F238E27FC236}">
                <a16:creationId xmlns:a16="http://schemas.microsoft.com/office/drawing/2014/main" id="{03F95095-7A31-4E3A-A5EA-62A11FC1B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20">
            <a:extLst>
              <a:ext uri="{FF2B5EF4-FFF2-40B4-BE49-F238E27FC236}">
                <a16:creationId xmlns:a16="http://schemas.microsoft.com/office/drawing/2014/main" id="{BD27EC0E-17E8-44C6-8D9F-CBFF3BE81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id="{4F8503A3-C4D8-439D-B6FB-7CF05D9AF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46" name="Rectangle 24">
            <a:extLst>
              <a:ext uri="{FF2B5EF4-FFF2-40B4-BE49-F238E27FC236}">
                <a16:creationId xmlns:a16="http://schemas.microsoft.com/office/drawing/2014/main" id="{01BC10AE-0978-44A8-90BB-035C7E237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26">
            <a:extLst>
              <a:ext uri="{FF2B5EF4-FFF2-40B4-BE49-F238E27FC236}">
                <a16:creationId xmlns:a16="http://schemas.microsoft.com/office/drawing/2014/main" id="{E17FCA0A-2061-455A-B63A-DE1C010F1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8" name="Picture 28">
            <a:extLst>
              <a:ext uri="{FF2B5EF4-FFF2-40B4-BE49-F238E27FC236}">
                <a16:creationId xmlns:a16="http://schemas.microsoft.com/office/drawing/2014/main" id="{E2B0BDB6-01E9-4AD8-A995-25C1E186B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9" name="Rectangle 30">
            <a:extLst>
              <a:ext uri="{FF2B5EF4-FFF2-40B4-BE49-F238E27FC236}">
                <a16:creationId xmlns:a16="http://schemas.microsoft.com/office/drawing/2014/main" id="{F0596BC0-68F5-429F-A6D0-3A97A62C2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32">
            <a:extLst>
              <a:ext uri="{FF2B5EF4-FFF2-40B4-BE49-F238E27FC236}">
                <a16:creationId xmlns:a16="http://schemas.microsoft.com/office/drawing/2014/main" id="{2508CE1A-C7C9-4E92-AA5C-A0374093A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34">
            <a:extLst>
              <a:ext uri="{FF2B5EF4-FFF2-40B4-BE49-F238E27FC236}">
                <a16:creationId xmlns:a16="http://schemas.microsoft.com/office/drawing/2014/main" id="{A7BF794F-D2F1-409F-85B1-0C92933FD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60CF7-53BF-4FBC-87D4-A8CB5E4B35B4}"/>
              </a:ext>
            </a:extLst>
          </p:cNvPr>
          <p:cNvSpPr txBox="1"/>
          <p:nvPr/>
        </p:nvSpPr>
        <p:spPr>
          <a:xfrm>
            <a:off x="1969803" y="2052116"/>
            <a:ext cx="3969505" cy="399782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338328" defTabSz="914400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https://bit.ly/3lo3NIz</a:t>
            </a:r>
          </a:p>
        </p:txBody>
      </p:sp>
      <p:pic>
        <p:nvPicPr>
          <p:cNvPr id="6" name="Picture 6" descr="Qr code&#10;&#10;Description automatically generated">
            <a:extLst>
              <a:ext uri="{FF2B5EF4-FFF2-40B4-BE49-F238E27FC236}">
                <a16:creationId xmlns:a16="http://schemas.microsoft.com/office/drawing/2014/main" id="{25B2B966-599A-49C2-81AC-A1DD54161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439" y="641207"/>
            <a:ext cx="2621275" cy="2621275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6A9A2E8A-F71E-4F15-9CE5-B0CC35BF1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768" y="3782343"/>
            <a:ext cx="3994617" cy="2236985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52" name="Rectangle 36">
            <a:extLst>
              <a:ext uri="{FF2B5EF4-FFF2-40B4-BE49-F238E27FC236}">
                <a16:creationId xmlns:a16="http://schemas.microsoft.com/office/drawing/2014/main" id="{82C5B126-6A26-42C3-ABC3-3C9196952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65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1EFFECF9-D772-402C-8EDD-4A42AB1F6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468" y="1723787"/>
            <a:ext cx="7621064" cy="3410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EC1CCB-17DB-438B-B40D-12C54393F96C}"/>
              </a:ext>
            </a:extLst>
          </p:cNvPr>
          <p:cNvSpPr txBox="1"/>
          <p:nvPr/>
        </p:nvSpPr>
        <p:spPr>
          <a:xfrm>
            <a:off x="2334016" y="653441"/>
            <a:ext cx="46116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cs typeface="Arial"/>
              </a:rPr>
              <a:t>Koraci</a:t>
            </a:r>
            <a:r>
              <a:rPr lang="en-US" dirty="0">
                <a:cs typeface="Arial"/>
              </a:rPr>
              <a:t> u </a:t>
            </a:r>
            <a:r>
              <a:rPr lang="en-US" dirty="0" err="1">
                <a:cs typeface="Arial"/>
              </a:rPr>
              <a:t>izradi</a:t>
            </a:r>
            <a:r>
              <a:rPr lang="en-US" dirty="0">
                <a:cs typeface="Arial"/>
              </a:rPr>
              <a:t> Google Earth </a:t>
            </a:r>
            <a:r>
              <a:rPr lang="en-US" dirty="0" err="1">
                <a:cs typeface="Arial"/>
              </a:rPr>
              <a:t>projekta</a:t>
            </a:r>
          </a:p>
        </p:txBody>
      </p:sp>
    </p:spTree>
    <p:extLst>
      <p:ext uri="{BB962C8B-B14F-4D97-AF65-F5344CB8AC3E}">
        <p14:creationId xmlns:p14="http://schemas.microsoft.com/office/powerpoint/2010/main" val="2991156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55264C-6048-4EBA-AA39-18E0C4A09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Google </a:t>
            </a:r>
            <a:r>
              <a:rPr lang="hr-HR" dirty="0" err="1"/>
              <a:t>Earth</a:t>
            </a: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ADB98EA-E766-4D17-B2B6-7FD02E1EB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499" y="103518"/>
            <a:ext cx="4236054" cy="1670449"/>
          </a:xfrm>
          <a:prstGeom prst="rect">
            <a:avLst/>
          </a:prstGeom>
        </p:spPr>
      </p:pic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DF26490-B8B8-4FFD-83FC-343CD678B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3877" y="2052638"/>
            <a:ext cx="7195184" cy="3997325"/>
          </a:xfrm>
        </p:spPr>
      </p:pic>
    </p:spTree>
    <p:extLst>
      <p:ext uri="{BB962C8B-B14F-4D97-AF65-F5344CB8AC3E}">
        <p14:creationId xmlns:p14="http://schemas.microsoft.com/office/powerpoint/2010/main" val="1442914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54F381B-F585-4D68-ADD4-75932783783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37414" y="999460"/>
            <a:ext cx="9074751" cy="4915084"/>
          </a:xfrm>
        </p:spPr>
      </p:pic>
    </p:spTree>
    <p:extLst>
      <p:ext uri="{BB962C8B-B14F-4D97-AF65-F5344CB8AC3E}">
        <p14:creationId xmlns:p14="http://schemas.microsoft.com/office/powerpoint/2010/main" val="1589114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C796A8D0-DFCA-4A05-8C70-302A8899E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025"/>
            <a:ext cx="12192000" cy="62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88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98E0D02-2B4C-44A7-B381-C3B6F5F14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322"/>
            <a:ext cx="12192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93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E9F96B3-3C75-4FB0-91FE-319EA2F8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hr-HR" sz="4800"/>
              <a:t>Metodičko obrazloženje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96E4C36-0561-4A62-BEBE-A0A712B15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pPr marL="344170" indent="-337820"/>
            <a:r>
              <a:rPr lang="hr-HR" sz="1600" dirty="0"/>
              <a:t>Iskustvo </a:t>
            </a:r>
            <a:r>
              <a:rPr lang="hr-HR" sz="1600" dirty="0" err="1"/>
              <a:t>lockdowna</a:t>
            </a:r>
            <a:r>
              <a:rPr lang="hr-HR" sz="1600" dirty="0"/>
              <a:t> je značajno utjecalo na raspon naših svjetova i fizičke stvarnosti, ograničilo je vizure i iskustva. Ovim projektom se želi ukazati na proširenu stvarnost koja nam se nudi čitanjem književnosti i uporabom digitalnih alata, odnosno sinergijom triju stvarnosti: imaginarne/književne, digitalne i fizičke.</a:t>
            </a:r>
            <a:endParaRPr lang="en-US" dirty="0"/>
          </a:p>
          <a:p>
            <a:pPr marL="344170" indent="-337820"/>
            <a:r>
              <a:rPr lang="hr-HR" sz="1600" dirty="0"/>
              <a:t>Cilj: Učenici istražuju mjesto radnje u književnim djelima, sagledavaju ga na nove načine te se poigravaju stvarnostima u različitim medijima pridajući im nova značenja, a istovremeno su aktivno afektivno i kognitivno angažirani tijekom čitanja razvijajući osobne potencijale.</a:t>
            </a:r>
            <a:endParaRPr lang="hr-HR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8122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3E07F14-0697-45F3-B8F3-7D2CB520A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121920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51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24151CA-E0FD-40DD-937F-CEE89C77B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82" y="0"/>
            <a:ext cx="11955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80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7CA9E8D-341F-45D9-9B18-DF92E5F2E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66"/>
            <a:ext cx="12192000" cy="66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63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98C68D9-B240-4379-AB89-50A8F5C9A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33"/>
            <a:ext cx="12192000" cy="667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23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6576FC5-C9D8-4EC1-B792-4AE763ACE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82" y="0"/>
            <a:ext cx="11955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09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E5DA1B9-C308-4CBD-BE6E-7922D69A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91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3FD8A58-6B22-46BC-B243-B3789C9CE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3" r="14307" b="-3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FACC1EC-7D33-49D8-9081-BC90EDD724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69" r="36283" b="-3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95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A4CA16-2977-4FF6-B66F-058E7DD4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CUC 2021: Trijada stvarnosti</a:t>
            </a:r>
            <a:br>
              <a:rPr lang="hr-HR" dirty="0"/>
            </a:br>
            <a:r>
              <a:rPr lang="hr-HR" dirty="0"/>
              <a:t>Evaluacija predavanja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82A190-47A3-4904-8FB5-E343F71C1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https://forms.gle/co11kr8ffTVWLP7N7</a:t>
            </a:r>
            <a:endParaRPr lang="hr-HR" dirty="0"/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7A6589F-E518-4B50-BF6B-D96DDD3B4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644" y="2711393"/>
            <a:ext cx="2365513" cy="236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8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2459E7-7036-42C8-B668-A7C98809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hr-HR" dirty="0"/>
              <a:t>Trijada stvarnosti – izbor planiranje</a:t>
            </a:r>
            <a:endParaRPr lang="hr-HR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48FE668D-75A7-4D80-8AB2-3976ED8A54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956652"/>
              </p:ext>
            </p:extLst>
          </p:nvPr>
        </p:nvGraphicFramePr>
        <p:xfrm>
          <a:off x="2611808" y="2367883"/>
          <a:ext cx="7958330" cy="336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8850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4D8F4B8D-CB62-49AA-BBC9-BFBF0FA43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B11A20E-F906-44AF-9B8C-5C7607ED2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89F2FE7-0776-45FC-BA50-B33FD5272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E28EA0B-064B-42ED-AEB7-E2B518F58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81116F9-B2D8-434E-93A2-825F539EC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D5904A-E774-4246-92D2-BE5B19785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BE1A2A-A7C6-43CB-8083-8FAEC2AF8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EE8D38CD-0EDB-4F76-8057-4B5DB929A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4B11B29-EF6F-42C7-93A1-48318D1CA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670A8C6-618B-4CF2-8FA0-D74E83FC1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6C78763A-FBBD-431D-8924-F2EEB5ABD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FC8600E-A90D-4391-BD5F-72E3E293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B99BCDF-90F6-4D41-9BF4-0FB1811D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475" y="808056"/>
            <a:ext cx="4203364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/>
              <a:t>Rijeka - mjesto radnje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802429B-1EA3-4287-BFE6-3BF2D6D58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402" r="-1" b="-1"/>
          <a:stretch/>
        </p:blipFill>
        <p:spPr>
          <a:xfrm>
            <a:off x="1005401" y="227"/>
            <a:ext cx="4424045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7BBAF736-8EC6-4E9E-8598-7E85BB625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B876F3C-8ACE-4732-87A2-2335E0B89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69474" y="2052116"/>
            <a:ext cx="4203365" cy="39978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338328">
              <a:buFont typeface="Wingdings" panose="05000000000000000000" pitchFamily="2" charset="2"/>
              <a:buChar char="§"/>
            </a:pPr>
            <a:r>
              <a:rPr lang="en-US" sz="1800"/>
              <a:t>Izabrale smo romane u kojima je Rijeka mjesto radnje s ciljem da učenici dožive Rijeku u svakoj od triju stvarnosti o kojima je riječ: virtualnu, imaginarnu/književnu i fizičku.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104E956-6F55-42E8-A02D-E4BF8D4B5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73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>
            <a:extLst>
              <a:ext uri="{FF2B5EF4-FFF2-40B4-BE49-F238E27FC236}">
                <a16:creationId xmlns:a16="http://schemas.microsoft.com/office/drawing/2014/main" id="{56496640-F25B-44EC-86B5-93A5FE578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8C45ACD8-7C50-4A66-BE95-3D047AA36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1" name="Rectangle 15">
            <a:extLst>
              <a:ext uri="{FF2B5EF4-FFF2-40B4-BE49-F238E27FC236}">
                <a16:creationId xmlns:a16="http://schemas.microsoft.com/office/drawing/2014/main" id="{768BF61B-9271-4D1A-B5AE-3C3D81A4E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9396CF4B-D9CC-4061-B98D-21834E5F9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DA69CD36-CE1E-4D24-A42C-FF61E2309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6C80EA93-359A-4B7A-9AD2-0207F0FE4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421CDC62-D454-45CF-A494-3C28B63E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B1A5EEFD-44BB-47B1-BA4B-1BC35F389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/>
              <a:t>Izabrani romani</a:t>
            </a:r>
          </a:p>
        </p:txBody>
      </p:sp>
      <p:graphicFrame>
        <p:nvGraphicFramePr>
          <p:cNvPr id="21" name="Rezervirano mjesto sadržaja 5">
            <a:extLst>
              <a:ext uri="{FF2B5EF4-FFF2-40B4-BE49-F238E27FC236}">
                <a16:creationId xmlns:a16="http://schemas.microsoft.com/office/drawing/2014/main" id="{B24122DE-D4DB-4F67-BE17-504A9609ED0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60720481"/>
              </p:ext>
            </p:extLst>
          </p:nvPr>
        </p:nvGraphicFramePr>
        <p:xfrm>
          <a:off x="2611808" y="2367883"/>
          <a:ext cx="7958330" cy="336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16099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D8F4B8D-CB62-49AA-BBC9-BFBF0FA43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11A20E-F906-44AF-9B8C-5C7607ED2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89F2FE7-0776-45FC-BA50-B33FD5272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28EA0B-064B-42ED-AEB7-E2B518F58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81116F9-B2D8-434E-93A2-825F539EC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0D5904A-E774-4246-92D2-BE5B19785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BE1A2A-A7C6-43CB-8083-8FAEC2AF8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E8D38CD-0EDB-4F76-8057-4B5DB929A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4B11B29-EF6F-42C7-93A1-48318D1CA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670A8C6-618B-4CF2-8FA0-D74E83FC1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C78763A-FBBD-431D-8924-F2EEB5ABD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C8600E-A90D-4391-BD5F-72E3E293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6D2F9189-1F3C-4F26-B9A6-F59DBC78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475" y="808056"/>
            <a:ext cx="4203364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Faze </a:t>
            </a:r>
            <a:r>
              <a:rPr lang="en-US" dirty="0" err="1"/>
              <a:t>rada</a:t>
            </a:r>
            <a:r>
              <a:rPr lang="en-US" dirty="0"/>
              <a:t> </a:t>
            </a:r>
          </a:p>
        </p:txBody>
      </p:sp>
      <p:pic>
        <p:nvPicPr>
          <p:cNvPr id="13" name="Rezervirano mjesto sadržaja 12">
            <a:extLst>
              <a:ext uri="{FF2B5EF4-FFF2-40B4-BE49-F238E27FC236}">
                <a16:creationId xmlns:a16="http://schemas.microsoft.com/office/drawing/2014/main" id="{382DB6ED-41F0-48A3-ABE1-EDA6DB6585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33584" r="34162"/>
          <a:stretch/>
        </p:blipFill>
        <p:spPr>
          <a:xfrm>
            <a:off x="1005401" y="227"/>
            <a:ext cx="4424045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BBAF736-8EC6-4E9E-8598-7E85BB625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8BD240E-5475-4D62-8E87-268A61E45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9474" y="2052116"/>
            <a:ext cx="4203365" cy="39978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/>
              <a:t>UČIONICA</a:t>
            </a:r>
          </a:p>
          <a:p>
            <a:pPr marL="6160">
              <a:lnSpc>
                <a:spcPct val="110000"/>
              </a:lnSpc>
            </a:pPr>
            <a:endParaRPr lang="en-US" sz="1400" dirty="0"/>
          </a:p>
          <a:p>
            <a:pPr marL="463360">
              <a:lnSpc>
                <a:spcPct val="110000"/>
              </a:lnSpc>
            </a:pPr>
            <a:r>
              <a:rPr lang="en-US" sz="1400" dirty="0" err="1"/>
              <a:t>Čitanje</a:t>
            </a:r>
            <a:r>
              <a:rPr lang="en-US" sz="1400" dirty="0"/>
              <a:t> </a:t>
            </a:r>
            <a:r>
              <a:rPr lang="en-US" sz="1400" dirty="0" err="1"/>
              <a:t>izabranih</a:t>
            </a:r>
            <a:r>
              <a:rPr lang="en-US" sz="1400" dirty="0"/>
              <a:t> </a:t>
            </a:r>
            <a:r>
              <a:rPr lang="en-US" sz="1400" dirty="0" err="1"/>
              <a:t>ulomaka</a:t>
            </a:r>
            <a:r>
              <a:rPr lang="en-US" sz="1400" dirty="0"/>
              <a:t>.</a:t>
            </a:r>
          </a:p>
          <a:p>
            <a:pPr marL="463360">
              <a:lnSpc>
                <a:spcPct val="110000"/>
              </a:lnSpc>
            </a:pPr>
            <a:r>
              <a:rPr lang="en-US" sz="1400" dirty="0" err="1"/>
              <a:t>Analiza</a:t>
            </a:r>
            <a:r>
              <a:rPr lang="en-US" sz="1400" dirty="0"/>
              <a:t> </a:t>
            </a:r>
            <a:r>
              <a:rPr lang="en-US" sz="1400" dirty="0" err="1"/>
              <a:t>pročitanoga</a:t>
            </a:r>
            <a:r>
              <a:rPr lang="en-US" sz="1400" dirty="0"/>
              <a:t>.</a:t>
            </a:r>
          </a:p>
          <a:p>
            <a:pPr marL="463360">
              <a:lnSpc>
                <a:spcPct val="110000"/>
              </a:lnSpc>
            </a:pPr>
            <a:r>
              <a:rPr lang="en-US" sz="1400" dirty="0" err="1"/>
              <a:t>Izdvajanje</a:t>
            </a:r>
            <a:r>
              <a:rPr lang="en-US" sz="1400" dirty="0"/>
              <a:t> </a:t>
            </a:r>
            <a:r>
              <a:rPr lang="en-US" sz="1400" dirty="0" err="1"/>
              <a:t>ključnih</a:t>
            </a:r>
            <a:r>
              <a:rPr lang="en-US" sz="1400" dirty="0"/>
              <a:t> </a:t>
            </a:r>
            <a:r>
              <a:rPr lang="en-US" sz="1400" dirty="0" err="1"/>
              <a:t>podataka</a:t>
            </a:r>
            <a:r>
              <a:rPr lang="en-US" sz="1400" dirty="0"/>
              <a:t> </a:t>
            </a:r>
            <a:r>
              <a:rPr lang="en-US" sz="1400" dirty="0" err="1"/>
              <a:t>vezanih</a:t>
            </a:r>
            <a:r>
              <a:rPr lang="en-US" sz="1400" dirty="0"/>
              <a:t> </a:t>
            </a:r>
            <a:r>
              <a:rPr lang="en-US" sz="1400" dirty="0" err="1"/>
              <a:t>uz</a:t>
            </a:r>
            <a:r>
              <a:rPr lang="en-US" sz="1400" dirty="0"/>
              <a:t> </a:t>
            </a:r>
            <a:r>
              <a:rPr lang="en-US" sz="1400" dirty="0" err="1"/>
              <a:t>mjesto</a:t>
            </a:r>
            <a:r>
              <a:rPr lang="en-US" sz="1400" dirty="0"/>
              <a:t> </a:t>
            </a:r>
            <a:r>
              <a:rPr lang="en-US" sz="1400" dirty="0" err="1"/>
              <a:t>radnje</a:t>
            </a:r>
            <a:r>
              <a:rPr lang="en-US" sz="1400" dirty="0"/>
              <a:t>.</a:t>
            </a:r>
          </a:p>
          <a:p>
            <a:pPr marL="463360">
              <a:lnSpc>
                <a:spcPct val="110000"/>
              </a:lnSpc>
            </a:pPr>
            <a:r>
              <a:rPr lang="en-US" sz="1400" dirty="0" err="1"/>
              <a:t>Tumačenje</a:t>
            </a:r>
            <a:r>
              <a:rPr lang="en-US" sz="1400" dirty="0"/>
              <a:t> </a:t>
            </a:r>
            <a:r>
              <a:rPr lang="en-US" sz="1400" dirty="0" err="1"/>
              <a:t>uvjetovanosti</a:t>
            </a:r>
            <a:r>
              <a:rPr lang="en-US" sz="1400" dirty="0"/>
              <a:t> </a:t>
            </a:r>
            <a:r>
              <a:rPr lang="en-US" sz="1400" dirty="0" err="1"/>
              <a:t>psihofizičkog</a:t>
            </a:r>
            <a:r>
              <a:rPr lang="en-US" sz="1400" dirty="0"/>
              <a:t> </a:t>
            </a:r>
            <a:r>
              <a:rPr lang="en-US" sz="1400" dirty="0" err="1"/>
              <a:t>stanja</a:t>
            </a:r>
            <a:r>
              <a:rPr lang="en-US" sz="1400" dirty="0"/>
              <a:t> </a:t>
            </a:r>
            <a:r>
              <a:rPr lang="en-US" sz="1400" dirty="0" err="1"/>
              <a:t>lika</a:t>
            </a:r>
            <a:r>
              <a:rPr lang="en-US" sz="1400" dirty="0"/>
              <a:t> </a:t>
            </a:r>
            <a:r>
              <a:rPr lang="en-US" sz="1400" dirty="0" err="1"/>
              <a:t>prostorom</a:t>
            </a:r>
            <a:r>
              <a:rPr lang="en-US" sz="1400" dirty="0"/>
              <a:t> u </a:t>
            </a:r>
            <a:r>
              <a:rPr lang="en-US" sz="1400" dirty="0" err="1"/>
              <a:t>kojem</a:t>
            </a:r>
            <a:r>
              <a:rPr lang="en-US" sz="1400" dirty="0"/>
              <a:t> se </a:t>
            </a:r>
            <a:r>
              <a:rPr lang="en-US" sz="1400" dirty="0" err="1"/>
              <a:t>nalazi</a:t>
            </a:r>
            <a:r>
              <a:rPr lang="en-US" sz="1400" dirty="0"/>
              <a:t> – </a:t>
            </a:r>
            <a:r>
              <a:rPr lang="en-US" sz="1400" dirty="0" err="1"/>
              <a:t>mjestom</a:t>
            </a:r>
            <a:r>
              <a:rPr lang="en-US" sz="1400" dirty="0"/>
              <a:t> </a:t>
            </a:r>
            <a:r>
              <a:rPr lang="en-US" sz="1400" dirty="0" err="1"/>
              <a:t>radnje</a:t>
            </a:r>
            <a:r>
              <a:rPr lang="en-US" sz="1400" dirty="0"/>
              <a:t>.</a:t>
            </a:r>
          </a:p>
          <a:p>
            <a:pPr marL="463360">
              <a:lnSpc>
                <a:spcPct val="110000"/>
              </a:lnSpc>
            </a:pPr>
            <a:r>
              <a:rPr lang="en-US" sz="1400" dirty="0" err="1"/>
              <a:t>Traženje</a:t>
            </a:r>
            <a:r>
              <a:rPr lang="en-US" sz="1400" dirty="0"/>
              <a:t> </a:t>
            </a:r>
            <a:r>
              <a:rPr lang="en-US" sz="1400" dirty="0" err="1"/>
              <a:t>lokacija</a:t>
            </a:r>
            <a:r>
              <a:rPr lang="en-US" sz="1400" dirty="0"/>
              <a:t> </a:t>
            </a:r>
            <a:r>
              <a:rPr lang="en-US" sz="1400" dirty="0" err="1"/>
              <a:t>iz</a:t>
            </a:r>
            <a:r>
              <a:rPr lang="en-US" sz="1400" dirty="0"/>
              <a:t> </a:t>
            </a:r>
            <a:r>
              <a:rPr lang="en-US" sz="1400" dirty="0" err="1"/>
              <a:t>književnog</a:t>
            </a:r>
            <a:r>
              <a:rPr lang="en-US" sz="1400" dirty="0"/>
              <a:t> </a:t>
            </a:r>
            <a:r>
              <a:rPr lang="en-US" sz="1400" dirty="0" err="1"/>
              <a:t>teksta</a:t>
            </a:r>
            <a:r>
              <a:rPr lang="en-US" sz="1400" dirty="0"/>
              <a:t> </a:t>
            </a:r>
            <a:r>
              <a:rPr lang="en-US" sz="1400" dirty="0" err="1"/>
              <a:t>pomoću</a:t>
            </a:r>
            <a:r>
              <a:rPr lang="en-US" sz="1400" dirty="0"/>
              <a:t> </a:t>
            </a:r>
            <a:r>
              <a:rPr lang="en-US" sz="1400" dirty="0" err="1"/>
              <a:t>aplikacije</a:t>
            </a:r>
            <a:r>
              <a:rPr lang="en-US" sz="1400" dirty="0"/>
              <a:t> Google Earth. </a:t>
            </a:r>
          </a:p>
          <a:p>
            <a:pPr marL="463360">
              <a:lnSpc>
                <a:spcPct val="110000"/>
              </a:lnSpc>
            </a:pPr>
            <a:r>
              <a:rPr lang="en-US" sz="1400" dirty="0" err="1"/>
              <a:t>Planiranje</a:t>
            </a:r>
            <a:r>
              <a:rPr lang="en-US" sz="1400" dirty="0"/>
              <a:t> </a:t>
            </a:r>
            <a:r>
              <a:rPr lang="en-US" sz="1400" dirty="0" err="1"/>
              <a:t>literarne</a:t>
            </a:r>
            <a:r>
              <a:rPr lang="en-US" sz="1400" dirty="0"/>
              <a:t> </a:t>
            </a:r>
            <a:r>
              <a:rPr lang="en-US" sz="1400" dirty="0" err="1"/>
              <a:t>rute</a:t>
            </a:r>
            <a:r>
              <a:rPr lang="en-US" sz="1400" dirty="0"/>
              <a:t> u </a:t>
            </a:r>
            <a:r>
              <a:rPr lang="en-US" sz="1400" dirty="0" err="1"/>
              <a:t>fizičkom</a:t>
            </a:r>
            <a:r>
              <a:rPr lang="en-US" sz="1400" dirty="0"/>
              <a:t> </a:t>
            </a:r>
            <a:r>
              <a:rPr lang="en-US" sz="1400" dirty="0" err="1"/>
              <a:t>okruženju</a:t>
            </a:r>
            <a:r>
              <a:rPr lang="en-US" sz="1400" dirty="0"/>
              <a:t>.</a:t>
            </a:r>
          </a:p>
          <a:p>
            <a:pPr marL="6160">
              <a:lnSpc>
                <a:spcPct val="110000"/>
              </a:lnSpc>
            </a:pPr>
            <a:endParaRPr lang="en-US" sz="14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104E956-6F55-42E8-A02D-E4BF8D4B5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6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E8515BB-59EE-453D-82CE-EE72BF30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7F492A7-5C9A-44D0-BA44-21328109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8CB1921-2103-4962-BC2D-CB488DD95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309053-D520-473F-B065-0965E5C88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77B27DF-8961-4473-A375-68D728746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CFD8EDB-2312-4205-84DF-61A53F865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7B30E19-C5A4-40B1-988C-0E5552A0E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33430C4-BD10-4423-8776-51921E32B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B15EBF1-FB14-467D-A15D-369EE2227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E7377F3-95BA-4A03-8D53-EB59B237D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B9879606-62D7-4F90-866F-A09191643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9F7AF03-2B9E-4E13-91CC-45F6F3F47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8909A10-112F-48E4-97D5-125EB8134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18DEDE8-0B3D-43A1-962A-8A353A61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704" y="808056"/>
            <a:ext cx="3013024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/>
              <a:t>Faze rada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40550B75-93CA-4E75-A468-87CE1A6ED8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2"/>
          <a:stretch/>
        </p:blipFill>
        <p:spPr>
          <a:xfrm>
            <a:off x="1659296" y="2046998"/>
            <a:ext cx="4914867" cy="2764667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B954093-838D-40D3-B2B0-10DC2C8A1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6290" y="2247262"/>
            <a:ext cx="2904927" cy="3802682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600" dirty="0"/>
              <a:t>IZVANUČIONIČKA NASTAVA</a:t>
            </a:r>
            <a:endParaRPr lang="en-US" dirty="0"/>
          </a:p>
          <a:p>
            <a:pPr marL="462915" indent="-337820"/>
            <a:r>
              <a:rPr lang="en-US" sz="1600" dirty="0" err="1"/>
              <a:t>Odlazak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mjesto</a:t>
            </a:r>
            <a:r>
              <a:rPr lang="en-US" sz="1600" dirty="0"/>
              <a:t> </a:t>
            </a:r>
            <a:r>
              <a:rPr lang="en-US" sz="1600" dirty="0" err="1"/>
              <a:t>radnje</a:t>
            </a:r>
            <a:r>
              <a:rPr lang="en-US" sz="1600" dirty="0"/>
              <a:t>.</a:t>
            </a:r>
            <a:endParaRPr lang="en-US" sz="1600" dirty="0">
              <a:cs typeface="Arial"/>
            </a:endParaRPr>
          </a:p>
          <a:p>
            <a:pPr marL="462915" indent="-337820"/>
            <a:r>
              <a:rPr lang="en-US" sz="1600" dirty="0" err="1"/>
              <a:t>Uočavanje</a:t>
            </a:r>
            <a:r>
              <a:rPr lang="en-US" sz="1600" dirty="0"/>
              <a:t> </a:t>
            </a:r>
            <a:r>
              <a:rPr lang="en-US" sz="1600" dirty="0" err="1"/>
              <a:t>ključnih</a:t>
            </a:r>
            <a:r>
              <a:rPr lang="en-US" sz="1600" dirty="0"/>
              <a:t> </a:t>
            </a:r>
            <a:r>
              <a:rPr lang="en-US" sz="1600" dirty="0" err="1"/>
              <a:t>sadržaja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mjestu</a:t>
            </a:r>
            <a:r>
              <a:rPr lang="en-US" sz="1600" dirty="0"/>
              <a:t> </a:t>
            </a:r>
            <a:r>
              <a:rPr lang="en-US" sz="1600" dirty="0" err="1"/>
              <a:t>radnje</a:t>
            </a:r>
            <a:r>
              <a:rPr lang="en-US" sz="1600" dirty="0"/>
              <a:t>.</a:t>
            </a:r>
            <a:endParaRPr lang="en-US" sz="1600" dirty="0">
              <a:cs typeface="Arial"/>
            </a:endParaRPr>
          </a:p>
          <a:p>
            <a:pPr marL="462915" indent="-337820"/>
            <a:r>
              <a:rPr lang="en-US" sz="1600" dirty="0"/>
              <a:t>Analiza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interpretacija</a:t>
            </a:r>
            <a:r>
              <a:rPr lang="en-US" sz="1600" dirty="0"/>
              <a:t> </a:t>
            </a:r>
            <a:r>
              <a:rPr lang="en-US" sz="1600" dirty="0" err="1"/>
              <a:t>ključnih</a:t>
            </a:r>
            <a:r>
              <a:rPr lang="en-US" sz="1600" dirty="0"/>
              <a:t> </a:t>
            </a:r>
            <a:r>
              <a:rPr lang="en-US" sz="1600" dirty="0" err="1"/>
              <a:t>sadržaja</a:t>
            </a:r>
            <a:r>
              <a:rPr lang="en-US" sz="1600" dirty="0"/>
              <a:t> u </a:t>
            </a:r>
            <a:r>
              <a:rPr lang="en-US" sz="1600" dirty="0" err="1"/>
              <a:t>odnosu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povijesnu</a:t>
            </a:r>
            <a:r>
              <a:rPr lang="en-US" sz="1600" dirty="0"/>
              <a:t>, </a:t>
            </a:r>
            <a:r>
              <a:rPr lang="en-US" sz="1600" dirty="0" err="1"/>
              <a:t>kulturološku</a:t>
            </a:r>
            <a:r>
              <a:rPr lang="en-US" sz="1600" dirty="0"/>
              <a:t>, </a:t>
            </a:r>
            <a:r>
              <a:rPr lang="en-US" sz="1600" dirty="0" err="1"/>
              <a:t>društvenu</a:t>
            </a:r>
            <a:r>
              <a:rPr lang="en-US" sz="1600" dirty="0"/>
              <a:t> </a:t>
            </a:r>
            <a:r>
              <a:rPr lang="en-US" sz="1600" dirty="0" err="1"/>
              <a:t>ili</a:t>
            </a:r>
            <a:r>
              <a:rPr lang="en-US" sz="1600" dirty="0"/>
              <a:t> </a:t>
            </a:r>
            <a:r>
              <a:rPr lang="en-US" sz="1600" dirty="0" err="1"/>
              <a:t>bilo</a:t>
            </a:r>
            <a:r>
              <a:rPr lang="en-US" sz="1600" dirty="0"/>
              <a:t> </a:t>
            </a:r>
            <a:r>
              <a:rPr lang="en-US" sz="1600" dirty="0" err="1"/>
              <a:t>koju</a:t>
            </a:r>
            <a:r>
              <a:rPr lang="en-US" sz="1600" dirty="0"/>
              <a:t> </a:t>
            </a:r>
            <a:r>
              <a:rPr lang="en-US" sz="1600" dirty="0" err="1"/>
              <a:t>drugu</a:t>
            </a:r>
            <a:r>
              <a:rPr lang="en-US" sz="1600" dirty="0"/>
              <a:t> </a:t>
            </a:r>
            <a:r>
              <a:rPr lang="en-US" sz="1600" dirty="0" err="1"/>
              <a:t>dimenziju</a:t>
            </a:r>
            <a:r>
              <a:rPr lang="en-US" sz="1600" dirty="0"/>
              <a:t>.</a:t>
            </a:r>
            <a:endParaRPr lang="en-US" sz="1600" dirty="0">
              <a:cs typeface="Arial"/>
            </a:endParaRPr>
          </a:p>
          <a:p>
            <a:pPr marL="5715" indent="-337820"/>
            <a:endParaRPr lang="en-US" sz="1600">
              <a:cs typeface="Arial" panose="020B0604020202020204"/>
            </a:endParaRPr>
          </a:p>
          <a:p>
            <a:pPr marL="462915" indent="-337820"/>
            <a:endParaRPr lang="en-US" sz="1600">
              <a:cs typeface="Arial" panose="020B060402020202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80B412F-8135-433C-A259-42EFAB4DF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45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8F4B8D-CB62-49AA-BBC9-BFBF0FA43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11A20E-F906-44AF-9B8C-5C7607ED2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9F2FE7-0776-45FC-BA50-B33FD5272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28EA0B-064B-42ED-AEB7-E2B518F58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1116F9-B2D8-434E-93A2-825F539EC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D5904A-E774-4246-92D2-BE5B19785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BE1A2A-A7C6-43CB-8083-8FAEC2AF8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1933536-E097-4948-9342-2B9CBF867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29A6353-7DBD-426B-ACBA-852F158A7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16BEED-A145-44DF-BDEE-E3187DFB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DA2B92B-E461-4BC6-8246-A692CDFA5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33E3F2-7615-461C-B555-C3C7BB650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96B58F3-392F-40E9-B6D7-13EDAB95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117" y="808056"/>
            <a:ext cx="3024722" cy="12493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800"/>
              <a:t>Faze rada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EAF6CE02-62CF-4455-919F-B270F89A82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5001" r="1" b="25740"/>
          <a:stretch/>
        </p:blipFill>
        <p:spPr>
          <a:xfrm>
            <a:off x="1005401" y="227"/>
            <a:ext cx="5569814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245C511-1203-43DB-A92D-36E68EA58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300506-1D89-4D8A-92C0-C62B10645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0812" y="2200275"/>
            <a:ext cx="3523831" cy="3849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600" dirty="0"/>
              <a:t>IZVANUČIONIČKA NASTAVA</a:t>
            </a:r>
            <a:endParaRPr lang="en-US" dirty="0"/>
          </a:p>
          <a:p>
            <a:pPr marL="5715" indent="-337820"/>
            <a:r>
              <a:rPr lang="en-US" sz="1600" dirty="0"/>
              <a:t> </a:t>
            </a:r>
            <a:r>
              <a:rPr lang="en-US" sz="1600" err="1"/>
              <a:t>Rješavanje</a:t>
            </a:r>
            <a:r>
              <a:rPr lang="en-US" sz="1600" dirty="0"/>
              <a:t> </a:t>
            </a:r>
            <a:r>
              <a:rPr lang="en-US" sz="1600" err="1"/>
              <a:t>zadataka</a:t>
            </a:r>
            <a:r>
              <a:rPr lang="en-US" sz="1600" dirty="0"/>
              <a:t> </a:t>
            </a:r>
            <a:r>
              <a:rPr lang="en-US" sz="1600" err="1"/>
              <a:t>pomoću</a:t>
            </a:r>
            <a:r>
              <a:rPr lang="en-US" sz="1600" dirty="0"/>
              <a:t> </a:t>
            </a:r>
            <a:r>
              <a:rPr lang="en-US" sz="1600" err="1"/>
              <a:t>aplikacije</a:t>
            </a:r>
            <a:r>
              <a:rPr lang="en-US" sz="1600" dirty="0"/>
              <a:t> ACTIONBOUND.</a:t>
            </a:r>
            <a:endParaRPr lang="en-US" sz="1600" dirty="0">
              <a:cs typeface="Arial"/>
            </a:endParaRPr>
          </a:p>
          <a:p>
            <a:pPr marL="5715" indent="-337820"/>
            <a:r>
              <a:rPr lang="en-US" sz="1600" dirty="0" err="1"/>
              <a:t>Šetnja</a:t>
            </a:r>
            <a:r>
              <a:rPr lang="en-US" sz="1600" dirty="0"/>
              <a:t> </a:t>
            </a:r>
            <a:r>
              <a:rPr lang="en-US" sz="1600" dirty="0" err="1"/>
              <a:t>literarnom</a:t>
            </a:r>
            <a:r>
              <a:rPr lang="en-US" sz="1600" dirty="0"/>
              <a:t> </a:t>
            </a:r>
            <a:r>
              <a:rPr lang="en-US" sz="1600" dirty="0" err="1"/>
              <a:t>rutom</a:t>
            </a:r>
            <a:r>
              <a:rPr lang="en-US" sz="1600" dirty="0"/>
              <a:t> </a:t>
            </a:r>
            <a:r>
              <a:rPr lang="en-US" sz="1600" dirty="0" err="1"/>
              <a:t>vođena</a:t>
            </a:r>
            <a:r>
              <a:rPr lang="en-US" sz="1600" dirty="0"/>
              <a:t> </a:t>
            </a:r>
            <a:r>
              <a:rPr lang="en-US" sz="1600" dirty="0" err="1"/>
              <a:t>zadacima</a:t>
            </a:r>
            <a:r>
              <a:rPr lang="en-US" sz="1600" dirty="0"/>
              <a:t> </a:t>
            </a:r>
            <a:r>
              <a:rPr lang="en-US" sz="1600" dirty="0" err="1"/>
              <a:t>Actionbounda</a:t>
            </a:r>
            <a:r>
              <a:rPr lang="en-US" sz="1600" dirty="0"/>
              <a:t> </a:t>
            </a:r>
            <a:r>
              <a:rPr lang="en-US" sz="1600" dirty="0" err="1"/>
              <a:t>formuliranim</a:t>
            </a:r>
            <a:r>
              <a:rPr lang="en-US" sz="1600" dirty="0"/>
              <a:t> </a:t>
            </a:r>
            <a:r>
              <a:rPr lang="en-US" sz="1600" dirty="0" err="1"/>
              <a:t>prema</a:t>
            </a:r>
            <a:r>
              <a:rPr lang="en-US" sz="1600" dirty="0"/>
              <a:t> </a:t>
            </a:r>
            <a:r>
              <a:rPr lang="en-US" sz="1600" dirty="0" err="1"/>
              <a:t>književnom</a:t>
            </a:r>
            <a:r>
              <a:rPr lang="en-US" sz="1600" dirty="0"/>
              <a:t> </a:t>
            </a:r>
            <a:r>
              <a:rPr lang="en-US" sz="1600" dirty="0" err="1"/>
              <a:t>ulomku</a:t>
            </a:r>
            <a:r>
              <a:rPr lang="en-US" sz="1600" dirty="0"/>
              <a:t>.</a:t>
            </a:r>
            <a:endParaRPr lang="en-US" sz="1600" dirty="0">
              <a:cs typeface="Arial"/>
            </a:endParaRPr>
          </a:p>
          <a:p>
            <a:pPr marL="5715" indent="-337820"/>
            <a:r>
              <a:rPr lang="en-US" sz="1600" dirty="0" err="1"/>
              <a:t>Rješavanje</a:t>
            </a:r>
            <a:r>
              <a:rPr lang="en-US" sz="1600" dirty="0"/>
              <a:t> </a:t>
            </a:r>
            <a:r>
              <a:rPr lang="en-US" sz="1600" dirty="0" err="1"/>
              <a:t>zadataka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određenim</a:t>
            </a:r>
            <a:r>
              <a:rPr lang="en-US" sz="1600" dirty="0"/>
              <a:t> </a:t>
            </a:r>
            <a:r>
              <a:rPr lang="en-US" sz="1600" dirty="0" err="1"/>
              <a:t>lokacijama</a:t>
            </a:r>
            <a:r>
              <a:rPr lang="en-US" sz="1600" dirty="0"/>
              <a:t>.</a:t>
            </a:r>
            <a:endParaRPr lang="en-US" sz="1600" dirty="0">
              <a:cs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AB86019-144D-4566-B7D5-D3A697B9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23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E94273-8C9F-4B1A-9F17-5065E9D72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Faze rada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A17A0B8-ABBF-4605-B339-7EE2C427B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160" indent="0">
              <a:buNone/>
            </a:pPr>
            <a:r>
              <a:rPr lang="hr-HR" dirty="0"/>
              <a:t>UČIONICA</a:t>
            </a:r>
          </a:p>
          <a:p>
            <a:pPr marL="463360" indent="-457200">
              <a:buAutoNum type="arabicPeriod"/>
            </a:pPr>
            <a:r>
              <a:rPr lang="hr-HR" dirty="0"/>
              <a:t>Iznošenje dojmova i razgovor.</a:t>
            </a:r>
          </a:p>
          <a:p>
            <a:pPr marL="463360" indent="-457200">
              <a:buAutoNum type="arabicPeriod"/>
            </a:pPr>
            <a:r>
              <a:rPr lang="hr-HR" dirty="0"/>
              <a:t>Prikupljanje podataka o ključnim sadržajima mjesta radnje, tekstualnih i vizualnih (od povijesnih podataka do socioloških istraživanja). Pohranjivanje materijala u za to predviđene mape na platformi </a:t>
            </a:r>
            <a:r>
              <a:rPr lang="hr-HR" dirty="0" err="1"/>
              <a:t>Teams</a:t>
            </a:r>
            <a:r>
              <a:rPr lang="hr-HR" dirty="0"/>
              <a:t>.</a:t>
            </a:r>
          </a:p>
          <a:p>
            <a:pPr marL="463360" indent="-457200">
              <a:buAutoNum type="arabicPeriod"/>
            </a:pPr>
            <a:r>
              <a:rPr lang="hr-HR" dirty="0"/>
              <a:t>Izrada Google </a:t>
            </a:r>
            <a:r>
              <a:rPr lang="hr-HR" dirty="0" err="1"/>
              <a:t>Earth</a:t>
            </a:r>
            <a:r>
              <a:rPr lang="hr-HR" dirty="0"/>
              <a:t> projekta na temelju pročitanog ulomka i prikupljenog materijala.</a:t>
            </a:r>
          </a:p>
          <a:p>
            <a:pPr marL="6160" indent="0">
              <a:buNone/>
            </a:pPr>
            <a:endParaRPr lang="hr-HR" dirty="0"/>
          </a:p>
          <a:p>
            <a:pPr marL="616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80560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1213</TotalTime>
  <Words>456</Words>
  <Application>Microsoft Office PowerPoint</Application>
  <PresentationFormat>Widescreen</PresentationFormat>
  <Paragraphs>57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MS Shell Dlg 2</vt:lpstr>
      <vt:lpstr>Wingdings</vt:lpstr>
      <vt:lpstr>Wingdings 3</vt:lpstr>
      <vt:lpstr>Madison</vt:lpstr>
      <vt:lpstr>Trijada stvarnosti</vt:lpstr>
      <vt:lpstr>Metodičko obrazloženje</vt:lpstr>
      <vt:lpstr>Trijada stvarnosti – izbor planiranje</vt:lpstr>
      <vt:lpstr>Rijeka - mjesto radnje</vt:lpstr>
      <vt:lpstr>Izabrani romani</vt:lpstr>
      <vt:lpstr>Faze rada </vt:lpstr>
      <vt:lpstr>Faze rada</vt:lpstr>
      <vt:lpstr>Faze rada</vt:lpstr>
      <vt:lpstr>Faze rada</vt:lpstr>
      <vt:lpstr>Organizacija materijala</vt:lpstr>
      <vt:lpstr>PowerPoint Presentation</vt:lpstr>
      <vt:lpstr>Primjer zadataka </vt:lpstr>
      <vt:lpstr>PowerPoint Presentation</vt:lpstr>
      <vt:lpstr>PowerPoint Presentation</vt:lpstr>
      <vt:lpstr>PowerPoint Presentation</vt:lpstr>
      <vt:lpstr>Google Earth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CUC 2021: Trijada stvarnosti Evaluacija predavanja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Trijada stvarnosti</dc:title>
  <dc:creator>Helena</dc:creator>
  <cp:lastModifiedBy>Katarina Plenković</cp:lastModifiedBy>
  <cp:revision>292</cp:revision>
  <dcterms:created xsi:type="dcterms:W3CDTF">2021-10-06T07:18:00Z</dcterms:created>
  <dcterms:modified xsi:type="dcterms:W3CDTF">2021-11-03T10:10:22Z</dcterms:modified>
</cp:coreProperties>
</file>