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409" r:id="rId2"/>
    <p:sldId id="392" r:id="rId3"/>
    <p:sldId id="410" r:id="rId4"/>
    <p:sldId id="276" r:id="rId5"/>
    <p:sldId id="377" r:id="rId6"/>
    <p:sldId id="390" r:id="rId7"/>
    <p:sldId id="391" r:id="rId8"/>
    <p:sldId id="398" r:id="rId9"/>
    <p:sldId id="399" r:id="rId10"/>
    <p:sldId id="393" r:id="rId11"/>
    <p:sldId id="394" r:id="rId12"/>
    <p:sldId id="395" r:id="rId13"/>
    <p:sldId id="396" r:id="rId14"/>
    <p:sldId id="397" r:id="rId15"/>
    <p:sldId id="400" r:id="rId16"/>
    <p:sldId id="411" r:id="rId17"/>
    <p:sldId id="412" r:id="rId18"/>
    <p:sldId id="413" r:id="rId19"/>
    <p:sldId id="414" r:id="rId20"/>
    <p:sldId id="415" r:id="rId21"/>
    <p:sldId id="423" r:id="rId22"/>
    <p:sldId id="429" r:id="rId23"/>
    <p:sldId id="424" r:id="rId24"/>
    <p:sldId id="425" r:id="rId25"/>
    <p:sldId id="426" r:id="rId26"/>
    <p:sldId id="427" r:id="rId27"/>
    <p:sldId id="416" r:id="rId28"/>
    <p:sldId id="417" r:id="rId29"/>
    <p:sldId id="418" r:id="rId30"/>
    <p:sldId id="419" r:id="rId31"/>
    <p:sldId id="420" r:id="rId32"/>
    <p:sldId id="421" r:id="rId33"/>
    <p:sldId id="404" r:id="rId34"/>
    <p:sldId id="422" r:id="rId35"/>
    <p:sldId id="428" r:id="rId36"/>
    <p:sldId id="430" r:id="rId37"/>
    <p:sldId id="401" r:id="rId38"/>
    <p:sldId id="402" r:id="rId39"/>
    <p:sldId id="403" r:id="rId40"/>
    <p:sldId id="431" r:id="rId41"/>
    <p:sldId id="432" r:id="rId42"/>
    <p:sldId id="433" r:id="rId43"/>
    <p:sldId id="434" r:id="rId44"/>
    <p:sldId id="435" r:id="rId45"/>
    <p:sldId id="436" r:id="rId46"/>
    <p:sldId id="437" r:id="rId47"/>
    <p:sldId id="438" r:id="rId48"/>
    <p:sldId id="439" r:id="rId49"/>
    <p:sldId id="267" r:id="rId50"/>
    <p:sldId id="440" r:id="rId51"/>
    <p:sldId id="441" r:id="rId52"/>
    <p:sldId id="256" r:id="rId53"/>
    <p:sldId id="270" r:id="rId54"/>
    <p:sldId id="257" r:id="rId55"/>
    <p:sldId id="260" r:id="rId56"/>
    <p:sldId id="261" r:id="rId57"/>
    <p:sldId id="263" r:id="rId58"/>
    <p:sldId id="264" r:id="rId59"/>
    <p:sldId id="265" r:id="rId60"/>
    <p:sldId id="266" r:id="rId61"/>
    <p:sldId id="268" r:id="rId62"/>
    <p:sldId id="271" r:id="rId63"/>
    <p:sldId id="272" r:id="rId64"/>
    <p:sldId id="262" r:id="rId65"/>
    <p:sldId id="269" r:id="rId66"/>
    <p:sldId id="280" r:id="rId67"/>
    <p:sldId id="407" r:id="rId68"/>
    <p:sldId id="405" r:id="rId69"/>
    <p:sldId id="406" r:id="rId70"/>
    <p:sldId id="408" r:id="rId71"/>
    <p:sldId id="443" r:id="rId72"/>
    <p:sldId id="442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72E981-B537-41EB-B053-FD1CC7C0D2F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E003145-854C-4502-A6FD-9E89D9A1FCE4}">
      <dgm:prSet/>
      <dgm:spPr/>
      <dgm:t>
        <a:bodyPr/>
        <a:lstStyle/>
        <a:p>
          <a:r>
            <a:rPr lang="hr-HR" dirty="0"/>
            <a:t>Nakon trećega kruga ispitivanja digitalne zrelosti škole, provedenoga od 18. -28. svibnja 2020. na gotovo istom uzorku rukovoditelja Škole, nastavnika i učenika kao i u ožujku te usporedne analize načinjene na temelju ta dva istraživanja može se zaključiti kako se uporaba IKT-a u Školi u svrhu učenja znatno popravila kod učenika (sad iznosi 4,7, u odnosu na 4,2, za zabavu) te svi parametri pokazuju kako se IKT svrhovito upotrebljava  i kod učenika i nastavnika (tome je u značajnoj mjeri doprinijela nastava na daljinu) te su i nastavnici koji do tada nisu prihvaćali IKT u ovoj situaciji bili motivirani omogućiti svojim učenicima nastavu pomoću digitalnih obrazovnih sadržaja i tehnologije.</a:t>
          </a:r>
          <a:endParaRPr lang="en-US" dirty="0"/>
        </a:p>
      </dgm:t>
    </dgm:pt>
    <dgm:pt modelId="{D408FE1F-C806-4EE3-A9FF-444CE3519FF7}" type="parTrans" cxnId="{C3A5E54F-A4CA-486F-AF46-E2F9B6741D93}">
      <dgm:prSet/>
      <dgm:spPr/>
      <dgm:t>
        <a:bodyPr/>
        <a:lstStyle/>
        <a:p>
          <a:endParaRPr lang="en-US"/>
        </a:p>
      </dgm:t>
    </dgm:pt>
    <dgm:pt modelId="{A1014406-3B23-4FEC-977B-CB75E1902BE2}" type="sibTrans" cxnId="{C3A5E54F-A4CA-486F-AF46-E2F9B6741D93}">
      <dgm:prSet/>
      <dgm:spPr/>
      <dgm:t>
        <a:bodyPr/>
        <a:lstStyle/>
        <a:p>
          <a:endParaRPr lang="en-US"/>
        </a:p>
      </dgm:t>
    </dgm:pt>
    <dgm:pt modelId="{BF13ADB1-B8F6-4C67-A1DD-02841C90EB0F}">
      <dgm:prSet/>
      <dgm:spPr/>
      <dgm:t>
        <a:bodyPr/>
        <a:lstStyle/>
        <a:p>
          <a:r>
            <a:rPr lang="hr-HR"/>
            <a:t>Ono što ostaje problem je infrastruktura, loša oprema i nedostatak opreme i brze Internet veze u Školi na čemu se treba raditi kako bi povratkom u školu učenici i nastavnici imali bolju podršku i uvjete za rad.</a:t>
          </a:r>
          <a:endParaRPr lang="en-US"/>
        </a:p>
      </dgm:t>
    </dgm:pt>
    <dgm:pt modelId="{56857E61-1B1C-4163-BF17-7DB42981D341}" type="parTrans" cxnId="{34599BF9-92A7-4A93-AC1F-4CCE6B6E11E9}">
      <dgm:prSet/>
      <dgm:spPr/>
      <dgm:t>
        <a:bodyPr/>
        <a:lstStyle/>
        <a:p>
          <a:endParaRPr lang="en-US"/>
        </a:p>
      </dgm:t>
    </dgm:pt>
    <dgm:pt modelId="{D3104674-EB71-4CF9-8FE7-2A6D3CC79FF7}" type="sibTrans" cxnId="{34599BF9-92A7-4A93-AC1F-4CCE6B6E11E9}">
      <dgm:prSet/>
      <dgm:spPr/>
      <dgm:t>
        <a:bodyPr/>
        <a:lstStyle/>
        <a:p>
          <a:endParaRPr lang="en-US"/>
        </a:p>
      </dgm:t>
    </dgm:pt>
    <dgm:pt modelId="{8266F207-5FCB-4ED1-97E7-5CE9B04BD8FC}" type="pres">
      <dgm:prSet presAssocID="{3F72E981-B537-41EB-B053-FD1CC7C0D2FF}" presName="linear" presStyleCnt="0">
        <dgm:presLayoutVars>
          <dgm:animLvl val="lvl"/>
          <dgm:resizeHandles val="exact"/>
        </dgm:presLayoutVars>
      </dgm:prSet>
      <dgm:spPr/>
    </dgm:pt>
    <dgm:pt modelId="{3B6C45B2-1F5D-47B8-B97C-69FEA1DDD1EE}" type="pres">
      <dgm:prSet presAssocID="{8E003145-854C-4502-A6FD-9E89D9A1FC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75193A8-E35C-4F38-8679-531F8F82384D}" type="pres">
      <dgm:prSet presAssocID="{A1014406-3B23-4FEC-977B-CB75E1902BE2}" presName="spacer" presStyleCnt="0"/>
      <dgm:spPr/>
    </dgm:pt>
    <dgm:pt modelId="{E08F77A2-3D35-4E1E-B8F4-B0B9FBCB2CB2}" type="pres">
      <dgm:prSet presAssocID="{BF13ADB1-B8F6-4C67-A1DD-02841C90EB0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D03AC2C-099E-40F2-A9A1-DFB306BC2843}" type="presOf" srcId="{3F72E981-B537-41EB-B053-FD1CC7C0D2FF}" destId="{8266F207-5FCB-4ED1-97E7-5CE9B04BD8FC}" srcOrd="0" destOrd="0" presId="urn:microsoft.com/office/officeart/2005/8/layout/vList2"/>
    <dgm:cxn modelId="{C3A5E54F-A4CA-486F-AF46-E2F9B6741D93}" srcId="{3F72E981-B537-41EB-B053-FD1CC7C0D2FF}" destId="{8E003145-854C-4502-A6FD-9E89D9A1FCE4}" srcOrd="0" destOrd="0" parTransId="{D408FE1F-C806-4EE3-A9FF-444CE3519FF7}" sibTransId="{A1014406-3B23-4FEC-977B-CB75E1902BE2}"/>
    <dgm:cxn modelId="{5144F583-8B7C-41A9-B1F2-E379F10BE70F}" type="presOf" srcId="{8E003145-854C-4502-A6FD-9E89D9A1FCE4}" destId="{3B6C45B2-1F5D-47B8-B97C-69FEA1DDD1EE}" srcOrd="0" destOrd="0" presId="urn:microsoft.com/office/officeart/2005/8/layout/vList2"/>
    <dgm:cxn modelId="{C170A7AB-677A-4D6B-AE15-7D519443A350}" type="presOf" srcId="{BF13ADB1-B8F6-4C67-A1DD-02841C90EB0F}" destId="{E08F77A2-3D35-4E1E-B8F4-B0B9FBCB2CB2}" srcOrd="0" destOrd="0" presId="urn:microsoft.com/office/officeart/2005/8/layout/vList2"/>
    <dgm:cxn modelId="{34599BF9-92A7-4A93-AC1F-4CCE6B6E11E9}" srcId="{3F72E981-B537-41EB-B053-FD1CC7C0D2FF}" destId="{BF13ADB1-B8F6-4C67-A1DD-02841C90EB0F}" srcOrd="1" destOrd="0" parTransId="{56857E61-1B1C-4163-BF17-7DB42981D341}" sibTransId="{D3104674-EB71-4CF9-8FE7-2A6D3CC79FF7}"/>
    <dgm:cxn modelId="{82CE397D-AB11-4094-9A36-C1B32DABB1C9}" type="presParOf" srcId="{8266F207-5FCB-4ED1-97E7-5CE9B04BD8FC}" destId="{3B6C45B2-1F5D-47B8-B97C-69FEA1DDD1EE}" srcOrd="0" destOrd="0" presId="urn:microsoft.com/office/officeart/2005/8/layout/vList2"/>
    <dgm:cxn modelId="{144945BC-9AEC-4B92-84D7-55A3D8991AB8}" type="presParOf" srcId="{8266F207-5FCB-4ED1-97E7-5CE9B04BD8FC}" destId="{A75193A8-E35C-4F38-8679-531F8F82384D}" srcOrd="1" destOrd="0" presId="urn:microsoft.com/office/officeart/2005/8/layout/vList2"/>
    <dgm:cxn modelId="{A36F0F74-D450-47C1-8666-CCB4743EF744}" type="presParOf" srcId="{8266F207-5FCB-4ED1-97E7-5CE9B04BD8FC}" destId="{E08F77A2-3D35-4E1E-B8F4-B0B9FBCB2CB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C45B2-1F5D-47B8-B97C-69FEA1DDD1EE}">
      <dsp:nvSpPr>
        <dsp:cNvPr id="0" name=""/>
        <dsp:cNvSpPr/>
      </dsp:nvSpPr>
      <dsp:spPr>
        <a:xfrm>
          <a:off x="0" y="230025"/>
          <a:ext cx="6151562" cy="238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 dirty="0"/>
            <a:t>Nakon trećega kruga ispitivanja digitalne zrelosti škole, provedenoga od 18. -28. svibnja 2020. na gotovo istom uzorku rukovoditelja Škole, nastavnika i učenika kao i u ožujku te usporedne analize načinjene na temelju ta dva istraživanja može se zaključiti kako se uporaba IKT-a u Školi u svrhu učenja znatno popravila kod učenika (sad iznosi 4,7, u odnosu na 4,2, za zabavu) te svi parametri pokazuju kako se IKT svrhovito upotrebljava  i kod učenika i nastavnika (tome je u značajnoj mjeri doprinijela nastava na daljinu) te su i nastavnici koji do tada nisu prihvaćali IKT u ovoj situaciji bili motivirani omogućiti svojim učenicima nastavu pomoću digitalnih obrazovnih sadržaja i tehnologije.</a:t>
          </a:r>
          <a:endParaRPr lang="en-US" sz="1500" kern="1200" dirty="0"/>
        </a:p>
      </dsp:txBody>
      <dsp:txXfrm>
        <a:off x="116514" y="346539"/>
        <a:ext cx="5918534" cy="2153772"/>
      </dsp:txXfrm>
    </dsp:sp>
    <dsp:sp modelId="{E08F77A2-3D35-4E1E-B8F4-B0B9FBCB2CB2}">
      <dsp:nvSpPr>
        <dsp:cNvPr id="0" name=""/>
        <dsp:cNvSpPr/>
      </dsp:nvSpPr>
      <dsp:spPr>
        <a:xfrm>
          <a:off x="0" y="2660025"/>
          <a:ext cx="6151562" cy="2386800"/>
        </a:xfrm>
        <a:prstGeom prst="round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Ono što ostaje problem je infrastruktura, loša oprema i nedostatak opreme i brze Internet veze u Školi na čemu se treba raditi kako bi povratkom u školu učenici i nastavnici imali bolju podršku i uvjete za rad.</a:t>
          </a:r>
          <a:endParaRPr lang="en-US" sz="1500" kern="1200"/>
        </a:p>
      </dsp:txBody>
      <dsp:txXfrm>
        <a:off x="116514" y="2776539"/>
        <a:ext cx="5918534" cy="2153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250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74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41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83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497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71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75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06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3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2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844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5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education/schools-go-digital_hr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mzo.hr/sites/default/files/dokumenti/2018/OBRAZOVANJE/Nacionalni-kurikulumi/Edukacija/prezentacija_webinara_selfie.pdf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mzo.hr/sites/default/files/dokumenti/2018/OBRAZOVANJE/Nacionalni-kurikulumi/Edukacija/prezentacija_webinara_selfie.pdf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183823-DBE0-45A1-B828-7909256967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VRIJEME JE ZA SELFIE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7887C18-67CC-4293-A336-5B3F95194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5229" y="5107146"/>
            <a:ext cx="6801612" cy="1239894"/>
          </a:xfrm>
        </p:spPr>
        <p:txBody>
          <a:bodyPr>
            <a:normAutofit/>
          </a:bodyPr>
          <a:lstStyle/>
          <a:p>
            <a:r>
              <a:rPr lang="hr-HR" dirty="0"/>
              <a:t>Božana Tenji, </a:t>
            </a:r>
            <a:r>
              <a:rPr lang="hr-HR" dirty="0" err="1"/>
              <a:t>prof.savjetnica</a:t>
            </a:r>
            <a:endParaRPr lang="hr-HR" dirty="0"/>
          </a:p>
          <a:p>
            <a:r>
              <a:rPr lang="hr-HR" dirty="0"/>
              <a:t>  Šibenik, 29. listopada 2021.</a:t>
            </a:r>
          </a:p>
        </p:txBody>
      </p:sp>
    </p:spTree>
    <p:extLst>
      <p:ext uri="{BB962C8B-B14F-4D97-AF65-F5344CB8AC3E}">
        <p14:creationId xmlns:p14="http://schemas.microsoft.com/office/powerpoint/2010/main" val="140616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DF267E9-30C0-46E1-AC78-D6A7E21EF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7528" y="-1226674"/>
            <a:ext cx="15708305" cy="883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80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1FD3F2E-BFD2-4FA6-90C8-EE2FCD350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3958" y="-1259821"/>
            <a:ext cx="18488284" cy="1039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65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7431C15-CE7A-4808-9D41-B919EB4BD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8120" y="-1765164"/>
            <a:ext cx="18154992" cy="1020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32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447A599-7081-451B-9589-6A9C6BCFF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6011" y="-2647908"/>
            <a:ext cx="19117237" cy="1074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91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0940F98-B4F6-4FB2-9AEF-C8235BAE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3945" y="-2009881"/>
            <a:ext cx="17824194" cy="1002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82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A80FC29-4FEA-4774-9AB7-A063FB9A6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2081" y="-2234154"/>
            <a:ext cx="18874164" cy="1061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77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C7FCB2E-14BB-4009-A4C5-F5605F588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63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3FFBD40-907A-4D10-BA01-98AE5EB2D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78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1D218E0-A1EA-49E9-82C1-A2A757C04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89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8B32F9E-E43C-4889-B097-0091E2F41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03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57EB49-F248-4A7D-A80E-809446B29C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Što je SELFIE i kako vam može pomoći u razvijanju digitalne strategije škole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A7C1B35-2EAD-40E9-961C-4A441DCABA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https://ec.europa.eu/education/schools-go-digital_hr</a:t>
            </a:r>
            <a:r>
              <a:rPr lang="hr-H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2815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42E5303-2B71-4D79-B019-263E832A1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05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B65E21D-24ED-4E7B-8E22-1B75868AD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67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0EE0E45-F1E6-48F6-AD14-14EE5A234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08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33EE462-51E3-4DF7-91B6-191DAEBB7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64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DEBF4A9-9814-4A94-8E78-7B4050B2A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91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52D5E39-EA71-40D8-8C55-CC75DAEFB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55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8D5C988-5EB0-4AB1-868E-A5901216B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8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45871ED-50F3-4033-B4AA-3F4445A2F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89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9B7F511-4409-4848-B002-4741770EA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14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2FE74AB-FA80-4886-89A4-F9A5F7EC9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69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A953AA5-EA0C-4B61-8001-2BC275D28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61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D58B516-83BF-45AB-A47D-90BB296F1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29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6562FE2-F4B8-4934-97D8-DBC408C48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18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B4E1E9D-024A-4985-99ED-961AEC7CB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84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29EEC73-2A77-4268-841A-0F79A3A47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CF700C2-9AB5-41E6-A189-820514B3B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751" y="-1477391"/>
            <a:ext cx="16757051" cy="94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96062A6-FD1A-4272-972E-5F3660211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32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9925E9B-D501-4146-BC3C-87F378655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15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5F52BC-467F-4988-B0F0-9908A28F83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Što misle korisnici o alatu </a:t>
            </a:r>
            <a:r>
              <a:rPr lang="hr-HR" dirty="0" err="1"/>
              <a:t>Selfie</a:t>
            </a: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F8013AE-9825-4FBD-9D6A-ECD7989B9A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iz zemalja EU koji se služe alatom i sudjeluju u projektu Europske komisije Digitalno sazrijevanje škola</a:t>
            </a:r>
          </a:p>
        </p:txBody>
      </p:sp>
    </p:spTree>
    <p:extLst>
      <p:ext uri="{BB962C8B-B14F-4D97-AF65-F5344CB8AC3E}">
        <p14:creationId xmlns:p14="http://schemas.microsoft.com/office/powerpoint/2010/main" val="3900979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553073F-A99C-42B6-AE75-70E599DE6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68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7A90B3A-2C17-4676-9529-506EC002F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27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1011776-6257-4BDC-9171-F4EDD433A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0541" y="-1019557"/>
            <a:ext cx="14247705" cy="80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11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ffice365.skole.hr/img/ilustracija-nastavni-materijali.png">
            <a:extLst>
              <a:ext uri="{FF2B5EF4-FFF2-40B4-BE49-F238E27FC236}">
                <a16:creationId xmlns:a16="http://schemas.microsoft.com/office/drawing/2014/main" id="{55B84011-D47F-4767-B9E5-F82264EA0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528" y="1124712"/>
            <a:ext cx="5266944" cy="4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519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6722" y="1416677"/>
            <a:ext cx="7547020" cy="2098778"/>
          </a:xfrm>
        </p:spPr>
        <p:txBody>
          <a:bodyPr>
            <a:normAutofit/>
          </a:bodyPr>
          <a:lstStyle/>
          <a:p>
            <a:r>
              <a:rPr lang="en-US" sz="3200" b="1" cap="all" dirty="0"/>
              <a:t>ANALIZA </a:t>
            </a:r>
            <a:r>
              <a:rPr lang="en-US" sz="2800" b="1" cap="all" dirty="0"/>
              <a:t> </a:t>
            </a:r>
            <a:r>
              <a:rPr lang="en-US" sz="2800" dirty="0"/>
              <a:t>​</a:t>
            </a:r>
            <a:br>
              <a:rPr lang="en-US" sz="2800" dirty="0"/>
            </a:br>
            <a:r>
              <a:rPr lang="en-US" sz="2800" dirty="0"/>
              <a:t>​</a:t>
            </a:r>
            <a:br>
              <a:rPr lang="en-US" sz="2800" dirty="0"/>
            </a:br>
            <a:r>
              <a:rPr lang="en-US" sz="2000" u="sng" cap="all" dirty="0">
                <a:hlinkClick r:id="rId2"/>
              </a:rPr>
              <a:t>SELF-REFLECTION TOOL FOR DIGITALLY CAPABLE SCHOOLS (SELFIE)</a:t>
            </a:r>
            <a:r>
              <a:rPr lang="en-US" sz="2000" dirty="0"/>
              <a:t>​</a:t>
            </a:r>
            <a:endParaRPr lang="hr-HR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US"/>
              <a:t>Druga </a:t>
            </a:r>
            <a:r>
              <a:rPr lang="en-US" err="1"/>
              <a:t>srednja</a:t>
            </a:r>
            <a:r>
              <a:rPr lang="en-US"/>
              <a:t> </a:t>
            </a:r>
            <a:r>
              <a:rPr lang="en-US" err="1"/>
              <a:t>škola</a:t>
            </a:r>
            <a:r>
              <a:rPr lang="en-US"/>
              <a:t> </a:t>
            </a:r>
            <a:r>
              <a:rPr lang="en-US" err="1"/>
              <a:t>Beli</a:t>
            </a:r>
            <a:r>
              <a:rPr lang="en-US"/>
              <a:t> </a:t>
            </a:r>
            <a:r>
              <a:rPr lang="en-US" err="1"/>
              <a:t>Manastir</a:t>
            </a:r>
            <a:r>
              <a:rPr lang="en-US"/>
              <a:t>, 29. </a:t>
            </a:r>
            <a:r>
              <a:rPr lang="en-US" err="1"/>
              <a:t>ožujka</a:t>
            </a:r>
            <a:r>
              <a:rPr lang="en-US"/>
              <a:t> 2020. ​</a:t>
            </a:r>
          </a:p>
          <a:p>
            <a:pPr fontAlgn="base"/>
            <a:r>
              <a:rPr lang="en-US"/>
              <a:t>​</a:t>
            </a:r>
          </a:p>
          <a:p>
            <a:pPr fontAlgn="base"/>
            <a:r>
              <a:rPr lang="en-US" err="1"/>
              <a:t>Božana</a:t>
            </a:r>
            <a:r>
              <a:rPr lang="en-US"/>
              <a:t> </a:t>
            </a:r>
            <a:r>
              <a:rPr lang="en-US" err="1"/>
              <a:t>Tenji</a:t>
            </a:r>
            <a:r>
              <a:rPr lang="en-US"/>
              <a:t>​,</a:t>
            </a:r>
            <a:r>
              <a:rPr lang="en-US" err="1"/>
              <a:t>prof.savjetnica</a:t>
            </a:r>
          </a:p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3314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Stope ispunjavanja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89" y="2550016"/>
            <a:ext cx="10723231" cy="3348507"/>
          </a:xfrm>
        </p:spPr>
      </p:pic>
    </p:spTree>
    <p:extLst>
      <p:ext uri="{BB962C8B-B14F-4D97-AF65-F5344CB8AC3E}">
        <p14:creationId xmlns:p14="http://schemas.microsoft.com/office/powerpoint/2010/main" val="2442736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4375" y="1846057"/>
            <a:ext cx="4688425" cy="33204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3600"/>
              <a:t>Prosječne ocjene rukovoditelja, nastavnika i učenika za svako područje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31505" cy="7348697"/>
          </a:xfrm>
        </p:spPr>
      </p:pic>
    </p:spTree>
    <p:extLst>
      <p:ext uri="{BB962C8B-B14F-4D97-AF65-F5344CB8AC3E}">
        <p14:creationId xmlns:p14="http://schemas.microsoft.com/office/powerpoint/2010/main" val="1643235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613" y="132127"/>
            <a:ext cx="9601196" cy="1303867"/>
          </a:xfrm>
        </p:spPr>
        <p:txBody>
          <a:bodyPr>
            <a:normAutofit/>
          </a:bodyPr>
          <a:lstStyle/>
          <a:p>
            <a:r>
              <a:rPr lang="hr-HR" sz="4000"/>
              <a:t>Sva područja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13" y="1435994"/>
            <a:ext cx="9586999" cy="4984124"/>
          </a:xfrm>
        </p:spPr>
      </p:pic>
    </p:spTree>
    <p:extLst>
      <p:ext uri="{BB962C8B-B14F-4D97-AF65-F5344CB8AC3E}">
        <p14:creationId xmlns:p14="http://schemas.microsoft.com/office/powerpoint/2010/main" val="462954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491" y="55481"/>
            <a:ext cx="7170786" cy="680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91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69" y="993342"/>
            <a:ext cx="4095481" cy="1878647"/>
          </a:xfrm>
        </p:spPr>
        <p:txBody>
          <a:bodyPr/>
          <a:lstStyle/>
          <a:p>
            <a:r>
              <a:rPr lang="hr-HR"/>
              <a:t>Grafički prikaz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66" y="0"/>
            <a:ext cx="6928834" cy="6928834"/>
          </a:xfrm>
        </p:spPr>
      </p:pic>
    </p:spTree>
    <p:extLst>
      <p:ext uri="{BB962C8B-B14F-4D97-AF65-F5344CB8AC3E}">
        <p14:creationId xmlns:p14="http://schemas.microsoft.com/office/powerpoint/2010/main" val="560997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36" y="0"/>
            <a:ext cx="9110728" cy="6805996"/>
          </a:xfrm>
        </p:spPr>
      </p:pic>
    </p:spTree>
    <p:extLst>
      <p:ext uri="{BB962C8B-B14F-4D97-AF65-F5344CB8AC3E}">
        <p14:creationId xmlns:p14="http://schemas.microsoft.com/office/powerpoint/2010/main" val="437256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551" y="-22420"/>
            <a:ext cx="9601196" cy="1303867"/>
          </a:xfrm>
        </p:spPr>
        <p:txBody>
          <a:bodyPr/>
          <a:lstStyle/>
          <a:p>
            <a:r>
              <a:rPr lang="hr-HR" dirty="0"/>
              <a:t>NASTAVNICI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45" y="982132"/>
            <a:ext cx="8387571" cy="6081400"/>
          </a:xfrm>
        </p:spPr>
      </p:pic>
    </p:spTree>
    <p:extLst>
      <p:ext uri="{BB962C8B-B14F-4D97-AF65-F5344CB8AC3E}">
        <p14:creationId xmlns:p14="http://schemas.microsoft.com/office/powerpoint/2010/main" val="19375708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25814" y="1764406"/>
            <a:ext cx="3142445" cy="36833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400" dirty="0"/>
              <a:t>Čimbenici koji ometaju uporabu tehnologije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8" y="772732"/>
            <a:ext cx="8321587" cy="4858933"/>
          </a:xfrm>
        </p:spPr>
      </p:pic>
    </p:spTree>
    <p:extLst>
      <p:ext uri="{BB962C8B-B14F-4D97-AF65-F5344CB8AC3E}">
        <p14:creationId xmlns:p14="http://schemas.microsoft.com/office/powerpoint/2010/main" val="29304933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339" y="1773936"/>
            <a:ext cx="3103808" cy="33101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r-HR" sz="4000" dirty="0"/>
              <a:t>Čimbenici koji onemogućuju</a:t>
            </a:r>
          </a:p>
          <a:p>
            <a:pPr marL="0" indent="0" algn="ctr">
              <a:buNone/>
            </a:pPr>
            <a:r>
              <a:rPr lang="hr-HR" sz="4000" dirty="0"/>
              <a:t>uporabu  </a:t>
            </a:r>
          </a:p>
          <a:p>
            <a:pPr marL="0" indent="0" algn="ctr">
              <a:buNone/>
            </a:pPr>
            <a:r>
              <a:rPr lang="hr-HR" sz="4000" dirty="0"/>
              <a:t> tehnologije</a:t>
            </a:r>
          </a:p>
          <a:p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534" y="0"/>
            <a:ext cx="7685466" cy="6858000"/>
          </a:xfrm>
        </p:spPr>
      </p:pic>
    </p:spTree>
    <p:extLst>
      <p:ext uri="{BB962C8B-B14F-4D97-AF65-F5344CB8AC3E}">
        <p14:creationId xmlns:p14="http://schemas.microsoft.com/office/powerpoint/2010/main" val="2421551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F5CC27B-98C3-4589-8773-022C7DB9A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819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787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219" y="260915"/>
            <a:ext cx="9601196" cy="1303867"/>
          </a:xfrm>
        </p:spPr>
        <p:txBody>
          <a:bodyPr/>
          <a:lstStyle/>
          <a:p>
            <a:r>
              <a:rPr lang="hr-HR"/>
              <a:t>Vremenski okvir korištenja tehnologije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3" y="1564782"/>
            <a:ext cx="10403808" cy="5036482"/>
          </a:xfrm>
        </p:spPr>
      </p:pic>
    </p:spTree>
    <p:extLst>
      <p:ext uri="{BB962C8B-B14F-4D97-AF65-F5344CB8AC3E}">
        <p14:creationId xmlns:p14="http://schemas.microsoft.com/office/powerpoint/2010/main" val="22826244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/>
              <a:t>Zaključak</a:t>
            </a:r>
            <a:r>
              <a:rPr lang="hr-HR" dirty="0"/>
              <a:t> nakon provedenoga istraživanja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/>
              <a:t>U drugome krugu istraživanja koje propituje digitalnu zrelost naše škole, a nakon ispitivanja mišljenja provedenoga na uzorku 100% rukovoditelja, 40% nastavnika i 50% učenika  Škole može se zaključiti kako je još uvijek nedovoljna kompetentnost učenika i nastavnika ( 33%) kada je u pitanju uporaba IKT-a te kako učenici većinom upotrebljavaju IKT kod kuće za igru i zabavu, a puno manje za učenje i pronalaženje informacija i komunikaciju vezano za školu. </a:t>
            </a:r>
          </a:p>
          <a:p>
            <a:r>
              <a:rPr lang="hr-HR"/>
              <a:t>Kvalitetniju uporabu IKT-a u Školi priječi i nedostatak tehničke podrške te zastarjela i nedostatna oprema, nedostatak tableta i računala za učenike te  što još uvijek nije dostupna bežična internet  veza za sve učenike i nastavnike.</a:t>
            </a:r>
          </a:p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01068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0314" y="1092538"/>
            <a:ext cx="9171372" cy="2737242"/>
          </a:xfrm>
        </p:spPr>
        <p:txBody>
          <a:bodyPr/>
          <a:lstStyle/>
          <a:p>
            <a:r>
              <a:rPr lang="hr-HR" sz="3200" b="1" cap="all" dirty="0"/>
              <a:t>USPOREDNA </a:t>
            </a:r>
            <a:r>
              <a:rPr lang="en-US" sz="3200" b="1" cap="all" dirty="0"/>
              <a:t>ANALIZA OBRAZOVNOG ISTRAŽIVANJA</a:t>
            </a:r>
            <a:r>
              <a:rPr lang="en-US" sz="2800" b="1" cap="all" dirty="0"/>
              <a:t> </a:t>
            </a:r>
            <a:r>
              <a:rPr lang="en-US" sz="2800" dirty="0"/>
              <a:t>​</a:t>
            </a:r>
            <a:br>
              <a:rPr lang="en-US" sz="2800" dirty="0"/>
            </a:br>
            <a:r>
              <a:rPr lang="en-US" sz="2800" dirty="0"/>
              <a:t>​</a:t>
            </a:r>
            <a:br>
              <a:rPr lang="en-US" sz="2800" dirty="0"/>
            </a:br>
            <a:r>
              <a:rPr lang="en-US" sz="2000" u="sng" cap="all" dirty="0">
                <a:hlinkClick r:id="rId2"/>
              </a:rPr>
              <a:t>SELF-REFLECTION TOOL FOR DIGITALLY CAPABLE SCHOOLS (SELFIE)</a:t>
            </a:r>
            <a:r>
              <a:rPr lang="en-US" sz="2000" dirty="0"/>
              <a:t>​</a:t>
            </a:r>
            <a:endParaRPr lang="hr-HR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2774" y="5087566"/>
            <a:ext cx="7705928" cy="1413432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Druga </a:t>
            </a:r>
            <a:r>
              <a:rPr lang="en-US" dirty="0" err="1"/>
              <a:t>srednja</a:t>
            </a:r>
            <a:r>
              <a:rPr lang="en-US" dirty="0"/>
              <a:t> </a:t>
            </a:r>
            <a:r>
              <a:rPr lang="en-US" dirty="0" err="1"/>
              <a:t>škola</a:t>
            </a:r>
            <a:r>
              <a:rPr lang="en-US" dirty="0"/>
              <a:t> </a:t>
            </a:r>
            <a:r>
              <a:rPr lang="en-US" dirty="0" err="1"/>
              <a:t>Beli</a:t>
            </a:r>
            <a:r>
              <a:rPr lang="en-US" dirty="0"/>
              <a:t> </a:t>
            </a:r>
            <a:r>
              <a:rPr lang="en-US" dirty="0" err="1"/>
              <a:t>Manastir</a:t>
            </a:r>
            <a:r>
              <a:rPr lang="en-US" dirty="0"/>
              <a:t>, </a:t>
            </a:r>
            <a:r>
              <a:rPr lang="hr-HR" dirty="0"/>
              <a:t>31.svibnja </a:t>
            </a:r>
            <a:r>
              <a:rPr lang="en-US" dirty="0"/>
              <a:t>2020. ​</a:t>
            </a:r>
          </a:p>
          <a:p>
            <a:pPr fontAlgn="base"/>
            <a:r>
              <a:rPr lang="en-US" dirty="0"/>
              <a:t>​</a:t>
            </a:r>
          </a:p>
          <a:p>
            <a:pPr fontAlgn="base"/>
            <a:r>
              <a:rPr lang="en-US" dirty="0"/>
              <a:t>Božana Tenji​,</a:t>
            </a:r>
            <a:r>
              <a:rPr lang="hr-HR" dirty="0"/>
              <a:t> </a:t>
            </a:r>
            <a:r>
              <a:rPr lang="en-US" dirty="0" err="1"/>
              <a:t>prof.savjetnica</a:t>
            </a:r>
            <a:endParaRPr lang="en-US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66721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118E90-A8D1-41A8-B29B-06A3554D9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5BED0A4-E7DF-4083-92B5-F95008ED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Sudjelovanje   2020.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737A38-06E9-444D-9349-4EA8F3A8C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0320" y="640555"/>
            <a:ext cx="707136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9FCCB8-5A8A-43BA-B60E-759FC80FF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6436" y="806112"/>
            <a:ext cx="6739128" cy="2980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1E7AB96A-2C89-43B4-ADF6-E94BA0A63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028" y="1295030"/>
            <a:ext cx="6409944" cy="20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43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386744"/>
            <a:ext cx="4486656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Prihvaćanje tehnologije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30" y="1678400"/>
            <a:ext cx="4818890" cy="1505902"/>
          </a:xfrm>
          <a:prstGeom prst="rect">
            <a:avLst/>
          </a:prstGeom>
        </p:spPr>
      </p:pic>
      <p:pic>
        <p:nvPicPr>
          <p:cNvPr id="5" name="Slika 4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32949276-691C-454F-902F-2AF2B85D3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030" y="3671316"/>
            <a:ext cx="4818890" cy="143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271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58C6753-924A-477E-8259-8027D7D30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45616" y="2286000"/>
            <a:ext cx="3733392" cy="155542"/>
          </a:xfrm>
        </p:spPr>
        <p:txBody>
          <a:bodyPr>
            <a:normAutofit fontScale="25000" lnSpcReduction="20000"/>
          </a:bodyPr>
          <a:lstStyle/>
          <a:p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4375" y="1846057"/>
            <a:ext cx="4688425" cy="332043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hr-HR" sz="3600"/>
              <a:t>Prosječne ocjene rukovoditelja, nastavnika i učenika za svako područje </a:t>
            </a:r>
          </a:p>
        </p:txBody>
      </p:sp>
      <p:pic>
        <p:nvPicPr>
          <p:cNvPr id="3" name="Slika 2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840BE558-9C97-42CF-9BF2-1185511A1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75" y="1302359"/>
            <a:ext cx="12003625" cy="35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55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EC7FF834-B204-4967-8D47-8BB36EAF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Nastavnici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7E1E92F1-CA07-4C69-9DD7-362641612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194" y="5688535"/>
            <a:ext cx="6801612" cy="53612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IKT</a:t>
            </a:r>
          </a:p>
        </p:txBody>
      </p:sp>
      <p:pic>
        <p:nvPicPr>
          <p:cNvPr id="7" name="Rezervirano mjesto sadržaja 6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80C3D2E0-7328-4C73-A71C-D8571A078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405" y="640078"/>
            <a:ext cx="5895190" cy="33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657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F4680D4-DEE2-49EE-AF90-EFEAF50AE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1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hr-HR"/>
              <a:t>Rukovoditelji škole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C7EE2FA-087E-413D-8B4B-35DFD0B62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2858703"/>
            <a:ext cx="5285791" cy="304254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dirty="0">
                <a:solidFill>
                  <a:srgbClr val="FFFFFF"/>
                </a:solidFill>
              </a:rPr>
              <a:t>-  ravnateljica</a:t>
            </a:r>
          </a:p>
          <a:p>
            <a:pPr>
              <a:buFontTx/>
              <a:buChar char="-"/>
            </a:pPr>
            <a:r>
              <a:rPr lang="hr-HR" dirty="0">
                <a:solidFill>
                  <a:srgbClr val="FFFFFF"/>
                </a:solidFill>
              </a:rPr>
              <a:t>-  pedagoginja</a:t>
            </a:r>
          </a:p>
          <a:p>
            <a:pPr>
              <a:buFontTx/>
              <a:buChar char="-"/>
            </a:pPr>
            <a:r>
              <a:rPr lang="hr-HR" dirty="0">
                <a:solidFill>
                  <a:srgbClr val="FFFFFF"/>
                </a:solidFill>
              </a:rPr>
              <a:t>-  voditeljica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C52EE1-5085-4960-AD29-A926E62E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15AA94-C237-4412-B37B-EB317D2B0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BF8FA8B1-A312-422F-9497-A80C525DA5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5" b="-3"/>
          <a:stretch/>
        </p:blipFill>
        <p:spPr>
          <a:xfrm>
            <a:off x="7865364" y="1410280"/>
            <a:ext cx="3355848" cy="372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235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386744"/>
            <a:ext cx="4486656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200"/>
              <a:t>Rukovodstvo</a:t>
            </a:r>
            <a:br>
              <a:rPr lang="en-US" sz="2200"/>
            </a:br>
            <a:r>
              <a:rPr lang="en-US" sz="2200"/>
              <a:t>škole</a:t>
            </a:r>
            <a:br>
              <a:rPr lang="en-US" sz="2200"/>
            </a:br>
            <a:r>
              <a:rPr lang="en-US" sz="2200"/>
              <a:t>nastavnici</a:t>
            </a:r>
            <a:br>
              <a:rPr lang="en-US" sz="2200"/>
            </a:br>
            <a:r>
              <a:rPr lang="en-US" sz="2200"/>
              <a:t>učenici</a:t>
            </a:r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CF0E87D0-714F-48E6-82F2-E1790417B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615" y="4352544"/>
            <a:ext cx="3798770" cy="12398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usporedba</a:t>
            </a:r>
          </a:p>
        </p:txBody>
      </p:sp>
      <p:pic>
        <p:nvPicPr>
          <p:cNvPr id="5" name="Slika 4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C2EDA912-30C2-46AA-A53D-F4E5A895B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88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551" y="-22420"/>
            <a:ext cx="9601196" cy="1303867"/>
          </a:xfrm>
        </p:spPr>
        <p:txBody>
          <a:bodyPr/>
          <a:lstStyle/>
          <a:p>
            <a:r>
              <a:rPr lang="hr-HR"/>
              <a:t>Korisnost</a:t>
            </a:r>
          </a:p>
        </p:txBody>
      </p:sp>
      <p:pic>
        <p:nvPicPr>
          <p:cNvPr id="6" name="Rezervirano mjesto sadržaja 5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371805EF-AD26-4D11-9534-6EBFFD70D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904" y="0"/>
            <a:ext cx="9762572" cy="15549356"/>
          </a:xfrm>
        </p:spPr>
      </p:pic>
    </p:spTree>
    <p:extLst>
      <p:ext uri="{BB962C8B-B14F-4D97-AF65-F5344CB8AC3E}">
        <p14:creationId xmlns:p14="http://schemas.microsoft.com/office/powerpoint/2010/main" val="1888954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DD25410-7359-414E-8B76-F47EC8EE9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411" y="-965993"/>
            <a:ext cx="15392499" cy="865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973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 descr="Slika na kojoj se prikazuje crtež&#10;&#10;Opis je automatski generiran">
            <a:extLst>
              <a:ext uri="{FF2B5EF4-FFF2-40B4-BE49-F238E27FC236}">
                <a16:creationId xmlns:a16="http://schemas.microsoft.com/office/drawing/2014/main" id="{72C0CDA9-1797-4951-81F5-B4C74E0CE3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52399" y="-847532"/>
            <a:ext cx="12592050" cy="1113135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63989" y="297556"/>
            <a:ext cx="3028011" cy="31204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hr-HR" sz="4400" dirty="0"/>
              <a:t>Uporaba</a:t>
            </a:r>
          </a:p>
          <a:p>
            <a:pPr marL="0" indent="0" algn="ctr">
              <a:buNone/>
            </a:pPr>
            <a:r>
              <a:rPr lang="hr-HR" sz="4400" dirty="0"/>
              <a:t>tehnologije</a:t>
            </a:r>
          </a:p>
          <a:p>
            <a:pPr marL="0" indent="0" algn="ctr">
              <a:buNone/>
            </a:pPr>
            <a:r>
              <a:rPr lang="hr-HR" sz="4400" dirty="0"/>
              <a:t>IKT</a:t>
            </a:r>
          </a:p>
          <a:p>
            <a:pPr marL="0" indent="0" algn="ctr">
              <a:buNone/>
            </a:pPr>
            <a:r>
              <a:rPr lang="hr-HR" sz="4400" dirty="0"/>
              <a:t>=</a:t>
            </a:r>
          </a:p>
          <a:p>
            <a:pPr marL="0" indent="0" algn="ctr">
              <a:buNone/>
            </a:pPr>
            <a:r>
              <a:rPr lang="hr-HR" sz="4400" dirty="0"/>
              <a:t>digitalna zrelost škole</a:t>
            </a:r>
          </a:p>
        </p:txBody>
      </p:sp>
    </p:spTree>
    <p:extLst>
      <p:ext uri="{BB962C8B-B14F-4D97-AF65-F5344CB8AC3E}">
        <p14:creationId xmlns:p14="http://schemas.microsoft.com/office/powerpoint/2010/main" val="22541967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EC7FF834-B204-4967-8D47-8BB36EAF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Vremenski okvir korištenja tehnologije</a:t>
            </a:r>
          </a:p>
        </p:txBody>
      </p:sp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A26F5E18-1EE7-4B2E-88DA-FAE90FB0C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194" y="5688535"/>
            <a:ext cx="6801612" cy="53612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odlično</a:t>
            </a:r>
          </a:p>
        </p:txBody>
      </p:sp>
      <p:pic>
        <p:nvPicPr>
          <p:cNvPr id="7" name="Rezervirano mjesto sadržaja 6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F35058FC-5D92-41D7-9D23-70D81DDF9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12" y="640078"/>
            <a:ext cx="10649376" cy="33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883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D98B3863-D542-4F53-B61C-1FDA64EE4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048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321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16BECB69-1D60-446F-8111-7ECB89EDA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25" y="288360"/>
            <a:ext cx="1078543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700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5195FC5B-29E1-4CF7-886B-373B1A7F687D}"/>
              </a:ext>
            </a:extLst>
          </p:cNvPr>
          <p:cNvSpPr txBox="1"/>
          <p:nvPr/>
        </p:nvSpPr>
        <p:spPr>
          <a:xfrm>
            <a:off x="804672" y="2386744"/>
            <a:ext cx="4486656" cy="1645920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Čimbenici koji  ograničavaju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uporabu  tehnologije</a:t>
            </a:r>
          </a:p>
        </p:txBody>
      </p:sp>
      <p:pic>
        <p:nvPicPr>
          <p:cNvPr id="4" name="Slika 3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4D2706A8-5993-4240-8E52-4CE24FC3A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19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755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vert="horz" lIns="274320" tIns="182880" rIns="274320" bIns="182880" rtlCol="0" anchorCtr="1">
            <a:normAutofit/>
          </a:bodyPr>
          <a:lstStyle/>
          <a:p>
            <a:r>
              <a:rPr lang="en-US" sz="1300" b="1"/>
              <a:t>Zaključak</a:t>
            </a:r>
            <a:r>
              <a:rPr lang="en-US" sz="1300"/>
              <a:t> nakon provedenoga istraživanja u ožujku i svibnju 2020.i usporedne analize</a:t>
            </a:r>
            <a:br>
              <a:rPr lang="en-US" sz="1300"/>
            </a:br>
            <a:r>
              <a:rPr lang="en-US" sz="1300"/>
              <a:t>Digitalna zrelost Škole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5D85DF-CBF5-45F5-B014-0DA534C5AC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613927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74750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hr-HR" sz="2400" dirty="0"/>
              <a:t>NA TEMELJU SAMOVREDNOVANJA Pomoću</a:t>
            </a:r>
            <a:br>
              <a:rPr lang="hr-HR" sz="2400" dirty="0"/>
            </a:br>
            <a:r>
              <a:rPr lang="hr-HR" sz="2400" dirty="0" err="1"/>
              <a:t>APLIkACIJE</a:t>
            </a:r>
            <a:r>
              <a:rPr lang="hr-HR" sz="2400" dirty="0"/>
              <a:t> SELFIE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404040"/>
                </a:solidFill>
              </a:rPr>
              <a:t>Uočili smo nedostatke na temelju kojih ćemo napraviti strategiju za razvoj digitalnih kompetencija učenika  nastavnika.</a:t>
            </a:r>
          </a:p>
          <a:p>
            <a:r>
              <a:rPr lang="hr-HR" dirty="0">
                <a:solidFill>
                  <a:srgbClr val="404040"/>
                </a:solidFill>
              </a:rPr>
              <a:t>Uočili smo kako učenici, nastavnici i ravnatelji imaju različita mišljenja o istim pitanjima.</a:t>
            </a:r>
          </a:p>
          <a:p>
            <a:r>
              <a:rPr lang="hr-HR" dirty="0">
                <a:solidFill>
                  <a:srgbClr val="404040"/>
                </a:solidFill>
              </a:rPr>
              <a:t>Zaključili smo kako trebamo uključiti osim rukovodstva i nastavnika i učenike u planiranje </a:t>
            </a:r>
          </a:p>
          <a:p>
            <a:pPr marL="0" indent="0">
              <a:buNone/>
            </a:pPr>
            <a:r>
              <a:rPr lang="hr-HR" dirty="0">
                <a:solidFill>
                  <a:srgbClr val="404040"/>
                </a:solidFill>
              </a:rPr>
              <a:t>   i  razvijanje strategije digitalnog sazrijevanja škole.</a:t>
            </a:r>
          </a:p>
        </p:txBody>
      </p:sp>
    </p:spTree>
    <p:extLst>
      <p:ext uri="{BB962C8B-B14F-4D97-AF65-F5344CB8AC3E}">
        <p14:creationId xmlns:p14="http://schemas.microsoft.com/office/powerpoint/2010/main" val="35212481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Svaki učenik i nastavnik dobije potvrdu europske komisije o sudjelovanju</a:t>
            </a:r>
          </a:p>
        </p:txBody>
      </p:sp>
      <p:sp>
        <p:nvSpPr>
          <p:cNvPr id="4" name="Podnaslov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Potvrda o sudjelovanju:</a:t>
            </a:r>
          </a:p>
        </p:txBody>
      </p:sp>
    </p:spTree>
    <p:extLst>
      <p:ext uri="{BB962C8B-B14F-4D97-AF65-F5344CB8AC3E}">
        <p14:creationId xmlns:p14="http://schemas.microsoft.com/office/powerpoint/2010/main" val="25652278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E2602E8-5A55-49AD-AA4F-D8315A4A2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285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A2438AE-6C24-4C01-8F6C-D806C5FE5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22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25F9832-58F4-4AC7-97C1-1F9DC67C9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73" y="-2211421"/>
            <a:ext cx="18028747" cy="101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683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zaključak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dirty="0" err="1"/>
              <a:t>Selfe</a:t>
            </a:r>
            <a:r>
              <a:rPr lang="hr-HR" dirty="0"/>
              <a:t> je </a:t>
            </a:r>
            <a:r>
              <a:rPr lang="hr-HR" dirty="0" err="1"/>
              <a:t>isvrstan</a:t>
            </a:r>
            <a:r>
              <a:rPr lang="hr-HR" dirty="0"/>
              <a:t> alat koji  može pomoći uvidjeti postojeće stanje u  školi kako bi bolje razvili akcijski plan i povećali svoje digitalne kapacitete. </a:t>
            </a:r>
          </a:p>
        </p:txBody>
      </p:sp>
    </p:spTree>
    <p:extLst>
      <p:ext uri="{BB962C8B-B14F-4D97-AF65-F5344CB8AC3E}">
        <p14:creationId xmlns:p14="http://schemas.microsoft.com/office/powerpoint/2010/main" val="3660699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49BDE7-072D-412A-AE8D-7262FF56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VI mislite o alatu </a:t>
            </a:r>
            <a:r>
              <a:rPr lang="hr-HR" dirty="0" err="1"/>
              <a:t>Selfie</a:t>
            </a:r>
            <a:r>
              <a:rPr lang="hr-HR" dirty="0"/>
              <a:t>?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23D4E94-5979-403F-84B3-8143EB30148A}"/>
              </a:ext>
            </a:extLst>
          </p:cNvPr>
          <p:cNvSpPr txBox="1"/>
          <p:nvPr/>
        </p:nvSpPr>
        <p:spPr>
          <a:xfrm>
            <a:off x="4042299" y="58933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   https://forms.office.com/r/DDsKMxeEBa</a:t>
            </a:r>
          </a:p>
        </p:txBody>
      </p:sp>
      <p:pic>
        <p:nvPicPr>
          <p:cNvPr id="8" name="Picture 2" descr="QR kôd za Selfie">
            <a:extLst>
              <a:ext uri="{FF2B5EF4-FFF2-40B4-BE49-F238E27FC236}">
                <a16:creationId xmlns:a16="http://schemas.microsoft.com/office/drawing/2014/main" id="{E37E32AA-BB62-40EA-A847-A5CC6290D5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2638425"/>
            <a:ext cx="3101975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7989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A9BBB8-4080-4A0F-88F8-CAF56E908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Hvala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C255655-E571-4144-A98A-B18914994D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bozana.tenji@skole.hr</a:t>
            </a:r>
          </a:p>
        </p:txBody>
      </p:sp>
    </p:spTree>
    <p:extLst>
      <p:ext uri="{BB962C8B-B14F-4D97-AF65-F5344CB8AC3E}">
        <p14:creationId xmlns:p14="http://schemas.microsoft.com/office/powerpoint/2010/main" val="2612139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6BD1CF8-2C12-424C-8D7A-74B3FFA50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9168" y="-1643266"/>
            <a:ext cx="17543902" cy="986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68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A73C6B3-8BEB-463F-9513-63F28F2A3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0237" y="-1985817"/>
            <a:ext cx="17348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70049"/>
      </p:ext>
    </p:extLst>
  </p:cSld>
  <p:clrMapOvr>
    <a:masterClrMapping/>
  </p:clrMapOvr>
</p:sld>
</file>

<file path=ppt/theme/theme1.xml><?xml version="1.0" encoding="utf-8"?>
<a:theme xmlns:a="http://schemas.openxmlformats.org/drawingml/2006/main" name="Paket">
  <a:themeElements>
    <a:clrScheme name="Paket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e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1364</TotalTime>
  <Words>643</Words>
  <Application>Microsoft Office PowerPoint</Application>
  <PresentationFormat>Široki zaslon</PresentationFormat>
  <Paragraphs>65</Paragraphs>
  <Slides>72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72</vt:i4>
      </vt:variant>
    </vt:vector>
  </HeadingPairs>
  <TitlesOfParts>
    <vt:vector size="75" baseType="lpstr">
      <vt:lpstr>Arial</vt:lpstr>
      <vt:lpstr>Gill Sans MT</vt:lpstr>
      <vt:lpstr>Paket</vt:lpstr>
      <vt:lpstr>VRIJEME JE ZA SELFIE</vt:lpstr>
      <vt:lpstr>Što je SELFIE i kako vam može pomoći u razvijanju digitalne strategije škole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Što misle korisnici o alatu Selfie</vt:lpstr>
      <vt:lpstr>PowerPoint prezentacija</vt:lpstr>
      <vt:lpstr>PowerPoint prezentacija</vt:lpstr>
      <vt:lpstr>PowerPoint prezentacija</vt:lpstr>
      <vt:lpstr>ANALIZA  ​ ​ SELF-REFLECTION TOOL FOR DIGITALLY CAPABLE SCHOOLS (SELFIE)​</vt:lpstr>
      <vt:lpstr>Stope ispunjavanja</vt:lpstr>
      <vt:lpstr>PowerPoint prezentacija</vt:lpstr>
      <vt:lpstr>Sva područja</vt:lpstr>
      <vt:lpstr>PowerPoint prezentacija</vt:lpstr>
      <vt:lpstr>Grafički prikaz </vt:lpstr>
      <vt:lpstr>PowerPoint prezentacija</vt:lpstr>
      <vt:lpstr>NASTAVNICI</vt:lpstr>
      <vt:lpstr>PowerPoint prezentacija</vt:lpstr>
      <vt:lpstr>PowerPoint prezentacija</vt:lpstr>
      <vt:lpstr>Vremenski okvir korištenja tehnologije</vt:lpstr>
      <vt:lpstr>Zaključak nakon provedenoga istraživanja</vt:lpstr>
      <vt:lpstr>USPOREDNA ANALIZA OBRAZOVNOG ISTRAŽIVANJA ​ ​ SELF-REFLECTION TOOL FOR DIGITALLY CAPABLE SCHOOLS (SELFIE)​</vt:lpstr>
      <vt:lpstr>Sudjelovanje   2020.</vt:lpstr>
      <vt:lpstr>Prihvaćanje tehnologije</vt:lpstr>
      <vt:lpstr>PowerPoint prezentacija</vt:lpstr>
      <vt:lpstr>Nastavnici</vt:lpstr>
      <vt:lpstr>Rukovoditelji škole</vt:lpstr>
      <vt:lpstr>Rukovodstvo škole nastavnici učenici</vt:lpstr>
      <vt:lpstr>Korisnost</vt:lpstr>
      <vt:lpstr>PowerPoint prezentacija</vt:lpstr>
      <vt:lpstr>Vremenski okvir korištenja tehnologije</vt:lpstr>
      <vt:lpstr>PowerPoint prezentacija</vt:lpstr>
      <vt:lpstr>PowerPoint prezentacija</vt:lpstr>
      <vt:lpstr>PowerPoint prezentacija</vt:lpstr>
      <vt:lpstr>Zaključak nakon provedenoga istraživanja u ožujku i svibnju 2020.i usporedne analize Digitalna zrelost Škole</vt:lpstr>
      <vt:lpstr>NA TEMELJU SAMOVREDNOVANJA Pomoću APLIkACIJE SELFIE</vt:lpstr>
      <vt:lpstr>Svaki učenik i nastavnik dobije potvrdu europske komisije o sudjelovanju</vt:lpstr>
      <vt:lpstr>PowerPoint prezentacija</vt:lpstr>
      <vt:lpstr>PowerPoint prezentacija</vt:lpstr>
      <vt:lpstr>zaključak</vt:lpstr>
      <vt:lpstr>Što VI mislite o alatu Selfie?</vt:lpstr>
      <vt:lpstr>Hvala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Digitalna pedagogija</dc:title>
  <dc:creator>Božana Tenji</dc:creator>
  <cp:lastModifiedBy>Božana Tenji</cp:lastModifiedBy>
  <cp:revision>46</cp:revision>
  <dcterms:created xsi:type="dcterms:W3CDTF">2018-12-26T18:30:04Z</dcterms:created>
  <dcterms:modified xsi:type="dcterms:W3CDTF">2021-09-30T15:50:34Z</dcterms:modified>
</cp:coreProperties>
</file>