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c2b2d863b_0_3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c2b2d863b_0_3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c2b2d863b_0_3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fc2b2d863b_0_3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c2b2d863b_0_3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fc2b2d863b_0_3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c2b2d863b_0_3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fc2b2d863b_0_3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c2b2d863b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c2b2d863b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c2b2d863b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c2b2d863b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c2b2d863b_0_1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c2b2d863b_0_1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c2b2d863b_0_1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fc2b2d863b_0_1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c2b2d863b_0_1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fc2b2d863b_0_1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c2b2d863b_0_19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c2b2d863b_0_1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c2b2d863b_0_2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c2b2d863b_0_2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c2b2d863b_0_2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fc2b2d863b_0_2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lagođeni izgled 1">
  <p:cSld name="AUTOLAYOUT_1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lagođeni izgled 2">
  <p:cSld name="AUTOLAYOUT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lagođeni izgled 6">
  <p:cSld name="AUTOLAYOUT_6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291938" y="2053718"/>
            <a:ext cx="3039600" cy="237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●"/>
              <a:defRPr sz="1600">
                <a:solidFill>
                  <a:srgbClr val="21212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lagođeni izgled 7">
  <p:cSld name="AUTOLAYOUT_8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3052088" y="1031900"/>
            <a:ext cx="30396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052150" y="2526322"/>
            <a:ext cx="3039600" cy="131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lagođeni izgled 8">
  <p:cSld name="AUTOLAYOUT_9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0" y="981549"/>
            <a:ext cx="9144000" cy="708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2">
            <a:alphaModFix/>
          </a:blip>
          <a:srcRect b="38309" l="0" r="0" t="38312"/>
          <a:stretch/>
        </p:blipFill>
        <p:spPr>
          <a:xfrm>
            <a:off x="0" y="0"/>
            <a:ext cx="9144006" cy="9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●"/>
              <a:defRPr sz="1600">
                <a:solidFill>
                  <a:srgbClr val="21212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lagođeni izgled">
  <p:cSld name="AUTOLAYOUT_11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" name="Google Shape;91;p18"/>
          <p:cNvCxnSpPr/>
          <p:nvPr/>
        </p:nvCxnSpPr>
        <p:spPr>
          <a:xfrm>
            <a:off x="1128750" y="1995025"/>
            <a:ext cx="6886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2" name="Google Shape;92;p18"/>
          <p:cNvSpPr txBox="1"/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rgbClr val="EAD1D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rgbClr val="EAD1D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rgbClr val="EAD1D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rgbClr val="EAD1D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rgbClr val="EAD1D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rgbClr val="EAD1D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rgbClr val="EAD1D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rgbClr val="EAD1D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rgbClr val="EAD1DC"/>
                </a:solidFill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lagođeni izgled 4">
  <p:cSld name="AUTOLAYOUT_12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" name="Google Shape;97;p19"/>
          <p:cNvCxnSpPr/>
          <p:nvPr/>
        </p:nvCxnSpPr>
        <p:spPr>
          <a:xfrm>
            <a:off x="3027472" y="0"/>
            <a:ext cx="0" cy="513330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cxnSp>
      <p:sp>
        <p:nvSpPr>
          <p:cNvPr id="98" name="Google Shape;98;p19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lagođeni izgled 3">
  <p:cSld name="AUTOLAYOUT_15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/>
          <p:nvPr/>
        </p:nvSpPr>
        <p:spPr>
          <a:xfrm rot="-5400000">
            <a:off x="-47416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/>
          <p:nvPr/>
        </p:nvSpPr>
        <p:spPr>
          <a:xfrm rot="-5400000">
            <a:off x="1690750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/>
          <p:nvPr/>
        </p:nvSpPr>
        <p:spPr>
          <a:xfrm rot="-5400000">
            <a:off x="1476512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/>
          <p:nvPr/>
        </p:nvSpPr>
        <p:spPr>
          <a:xfrm flipH="1" rot="-5400000">
            <a:off x="71454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/>
          <p:nvPr/>
        </p:nvSpPr>
        <p:spPr>
          <a:xfrm rot="5400000">
            <a:off x="-47550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/>
          <p:nvPr/>
        </p:nvSpPr>
        <p:spPr>
          <a:xfrm rot="-5400000">
            <a:off x="1476512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/>
          <p:nvPr/>
        </p:nvSpPr>
        <p:spPr>
          <a:xfrm flipH="1" rot="-5400000">
            <a:off x="71454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/>
          <p:nvPr/>
        </p:nvSpPr>
        <p:spPr>
          <a:xfrm flipH="1" rot="-5400000">
            <a:off x="71454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/>
          <p:nvPr/>
        </p:nvSpPr>
        <p:spPr>
          <a:xfrm rot="-5400000">
            <a:off x="166784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 flipH="1" rot="-5400000">
            <a:off x="166707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 flipH="1" rot="-5400000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/>
          <p:nvPr/>
        </p:nvSpPr>
        <p:spPr>
          <a:xfrm flipH="1" rot="5400000">
            <a:off x="714337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/>
          <p:nvPr/>
        </p:nvSpPr>
        <p:spPr>
          <a:xfrm flipH="1" rot="5400000">
            <a:off x="714337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/>
          <p:nvPr/>
        </p:nvSpPr>
        <p:spPr>
          <a:xfrm rot="-5400000">
            <a:off x="-47416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/>
          <p:nvPr/>
        </p:nvSpPr>
        <p:spPr>
          <a:xfrm rot="5400000">
            <a:off x="147637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 flipH="1" rot="5400000">
            <a:off x="928614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 rot="5400000">
            <a:off x="928614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 rot="-5400000">
            <a:off x="-47416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/>
          <p:nvPr/>
        </p:nvSpPr>
        <p:spPr>
          <a:xfrm rot="-5400000">
            <a:off x="1476512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/>
          <p:nvPr/>
        </p:nvSpPr>
        <p:spPr>
          <a:xfrm flipH="1" rot="-5400000">
            <a:off x="71454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 rot="5400000">
            <a:off x="-47550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 flipH="1" rot="-5400000">
            <a:off x="71454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 flipH="1" rot="5400000">
            <a:off x="714337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 flipH="1" rot="5400000">
            <a:off x="714337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5400000">
            <a:off x="147637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 flipH="1" rot="-5400000">
            <a:off x="714548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 flipH="1" rot="5400000">
            <a:off x="714337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 rot="5400000">
            <a:off x="1476416" y="4333549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Char char="●"/>
              <a:defRPr sz="2000">
                <a:solidFill>
                  <a:srgbClr val="61616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lagođeni izgled 11">
  <p:cSld name="AUTOLAYOUT_16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  <p:sp>
        <p:nvSpPr>
          <p:cNvPr id="149" name="Google Shape;149;p21"/>
          <p:cNvSpPr txBox="1"/>
          <p:nvPr>
            <p:ph type="ctrTitle"/>
          </p:nvPr>
        </p:nvSpPr>
        <p:spPr>
          <a:xfrm>
            <a:off x="323525" y="521325"/>
            <a:ext cx="3464700" cy="1339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323525" y="1990875"/>
            <a:ext cx="3464700" cy="1890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lagođeni izgled 13">
  <p:cSld name="AUTOLAYOUT_20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0" y="981549"/>
            <a:ext cx="9144000" cy="708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2">
            <a:alphaModFix/>
          </a:blip>
          <a:srcRect b="38309" l="0" r="0" t="38312"/>
          <a:stretch/>
        </p:blipFill>
        <p:spPr>
          <a:xfrm>
            <a:off x="0" y="0"/>
            <a:ext cx="9144006" cy="9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>
            <p:ph type="ctrTitle"/>
          </p:nvPr>
        </p:nvSpPr>
        <p:spPr>
          <a:xfrm>
            <a:off x="2938225" y="2491450"/>
            <a:ext cx="5379900" cy="1019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" type="subTitle"/>
          </p:nvPr>
        </p:nvSpPr>
        <p:spPr>
          <a:xfrm>
            <a:off x="2938225" y="3571325"/>
            <a:ext cx="5379900" cy="55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None/>
              <a:defRPr sz="14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lagođeni izgled 9">
  <p:cSld name="AUTOLAYOUT_21"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 rot="-5400000">
            <a:off x="-47416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/>
          <p:nvPr/>
        </p:nvSpPr>
        <p:spPr>
          <a:xfrm rot="-5400000">
            <a:off x="1690750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/>
          <p:nvPr/>
        </p:nvSpPr>
        <p:spPr>
          <a:xfrm rot="-5400000">
            <a:off x="1476512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/>
          <p:nvPr/>
        </p:nvSpPr>
        <p:spPr>
          <a:xfrm flipH="1" rot="-5400000">
            <a:off x="71454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 rot="5400000">
            <a:off x="-47550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 rot="-5400000">
            <a:off x="1476512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/>
          <p:nvPr/>
        </p:nvSpPr>
        <p:spPr>
          <a:xfrm flipH="1" rot="-5400000">
            <a:off x="71454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/>
          <p:nvPr/>
        </p:nvSpPr>
        <p:spPr>
          <a:xfrm flipH="1" rot="-5400000">
            <a:off x="71454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3"/>
          <p:cNvSpPr/>
          <p:nvPr/>
        </p:nvSpPr>
        <p:spPr>
          <a:xfrm rot="-5400000">
            <a:off x="166784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3"/>
          <p:cNvSpPr/>
          <p:nvPr/>
        </p:nvSpPr>
        <p:spPr>
          <a:xfrm flipH="1" rot="-5400000">
            <a:off x="166707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/>
          <p:nvPr/>
        </p:nvSpPr>
        <p:spPr>
          <a:xfrm flipH="1" rot="-5400000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 flipH="1" rot="5400000">
            <a:off x="714337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 flipH="1" rot="5400000">
            <a:off x="714337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/>
          <p:nvPr/>
        </p:nvSpPr>
        <p:spPr>
          <a:xfrm rot="-5400000">
            <a:off x="-47416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/>
          <p:nvPr/>
        </p:nvSpPr>
        <p:spPr>
          <a:xfrm rot="5400000">
            <a:off x="147637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 flipH="1" rot="5400000">
            <a:off x="928614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 rot="5400000">
            <a:off x="928614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 rot="-5400000">
            <a:off x="-47416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/>
          <p:nvPr/>
        </p:nvSpPr>
        <p:spPr>
          <a:xfrm rot="-5400000">
            <a:off x="1476512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/>
          <p:nvPr/>
        </p:nvSpPr>
        <p:spPr>
          <a:xfrm flipH="1" rot="-5400000">
            <a:off x="71454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3"/>
          <p:cNvSpPr/>
          <p:nvPr/>
        </p:nvSpPr>
        <p:spPr>
          <a:xfrm rot="5400000">
            <a:off x="-47550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 flipH="1" rot="-5400000">
            <a:off x="71454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 flipH="1" rot="5400000">
            <a:off x="714337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 flipH="1" rot="5400000">
            <a:off x="714337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3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"/>
          <p:cNvSpPr/>
          <p:nvPr/>
        </p:nvSpPr>
        <p:spPr>
          <a:xfrm rot="5400000">
            <a:off x="147637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3"/>
          <p:cNvSpPr/>
          <p:nvPr/>
        </p:nvSpPr>
        <p:spPr>
          <a:xfrm flipH="1" rot="-5400000">
            <a:off x="714548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/>
          <p:nvPr/>
        </p:nvSpPr>
        <p:spPr>
          <a:xfrm flipH="1" rot="5400000">
            <a:off x="714337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/>
          <p:nvPr/>
        </p:nvSpPr>
        <p:spPr>
          <a:xfrm rot="5400000">
            <a:off x="1476416" y="4333549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200" name="Google Shape;200;p23"/>
          <p:cNvSpPr txBox="1"/>
          <p:nvPr>
            <p:ph idx="1" type="body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Char char="●"/>
              <a:defRPr sz="2000">
                <a:solidFill>
                  <a:srgbClr val="61616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201" name="Google Shape;2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lagođeni izgled 5">
  <p:cSld name="AUTOLAYOUT_22">
    <p:bg>
      <p:bgPr>
        <a:solidFill>
          <a:srgbClr val="FFFFF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4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4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4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4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4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4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4"/>
          <p:cNvSpPr txBox="1"/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3" name="Google Shape;213;p24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4" name="Google Shape;21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lagođeni izgled 10">
  <p:cSld name="AUTOLAYOUT_23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0" y="981549"/>
            <a:ext cx="9144000" cy="708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2">
            <a:alphaModFix/>
          </a:blip>
          <a:srcRect b="38309" l="0" r="0" t="38312"/>
          <a:stretch/>
        </p:blipFill>
        <p:spPr>
          <a:xfrm>
            <a:off x="0" y="0"/>
            <a:ext cx="9144006" cy="9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b="1" sz="24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220" name="Google Shape;220;p25"/>
          <p:cNvSpPr txBox="1"/>
          <p:nvPr>
            <p:ph idx="1" type="body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●"/>
              <a:defRPr sz="1600">
                <a:solidFill>
                  <a:srgbClr val="21212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221" name="Google Shape;22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ktivacija.skole.hr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type="ctrTitle"/>
          </p:nvPr>
        </p:nvSpPr>
        <p:spPr>
          <a:xfrm>
            <a:off x="2938225" y="2491450"/>
            <a:ext cx="5379900" cy="10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UVOD U GOOGLE CLASSROOM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FF"/>
                </a:solidFill>
              </a:rPr>
              <a:t>CUC 2021.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27" name="Google Shape;227;p26"/>
          <p:cNvSpPr txBox="1"/>
          <p:nvPr>
            <p:ph idx="1" type="subTitle"/>
          </p:nvPr>
        </p:nvSpPr>
        <p:spPr>
          <a:xfrm>
            <a:off x="2938225" y="3571325"/>
            <a:ext cx="5379900" cy="5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IVANA ZRINŠČAK I ANTEA RUKAVINA IVANJKO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OŠ IVANA GRANĐE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/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TEME</a:t>
            </a:r>
            <a:endParaRPr/>
          </a:p>
        </p:txBody>
      </p:sp>
      <p:sp>
        <p:nvSpPr>
          <p:cNvPr id="291" name="Google Shape;291;p35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ORGANIZIRAJTE ŠKOLSKE ZADAĆE U TEME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r"/>
              <a:t>( TO MOGU BITI NASTAVNE CJELINE 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OSOBE I OCJENE</a:t>
            </a:r>
            <a:endParaRPr/>
          </a:p>
        </p:txBody>
      </p:sp>
      <p:sp>
        <p:nvSpPr>
          <p:cNvPr id="297" name="Google Shape;297;p36"/>
          <p:cNvSpPr txBox="1"/>
          <p:nvPr>
            <p:ph idx="1" type="body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PREGLEDNO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ORGANIZIRANO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r"/>
              <a:t>SVE SE SPREMA NA GOOGLE DISK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>
            <p:ph type="ctrTitle"/>
          </p:nvPr>
        </p:nvSpPr>
        <p:spPr>
          <a:xfrm>
            <a:off x="323525" y="521325"/>
            <a:ext cx="3464700" cy="13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LAGANO POKRENITE SASTANAK</a:t>
            </a:r>
            <a:endParaRPr/>
          </a:p>
        </p:txBody>
      </p:sp>
      <p:sp>
        <p:nvSpPr>
          <p:cNvPr id="303" name="Google Shape;303;p37"/>
          <p:cNvSpPr txBox="1"/>
          <p:nvPr>
            <p:ph idx="1" type="body"/>
          </p:nvPr>
        </p:nvSpPr>
        <p:spPr>
          <a:xfrm>
            <a:off x="323525" y="1990875"/>
            <a:ext cx="3464700" cy="18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KLIKOM NA MEET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★"/>
            </a:pPr>
            <a:r>
              <a:rPr lang="hr"/>
              <a:t>MOŽETE DIJELITI PLOČU ZA PISANJE ( JAMBOARD )</a:t>
            </a:r>
            <a:endParaRPr/>
          </a:p>
        </p:txBody>
      </p:sp>
      <p:pic>
        <p:nvPicPr>
          <p:cNvPr id="304" name="Google Shape;304;p37"/>
          <p:cNvPicPr preferRelativeResize="0"/>
          <p:nvPr/>
        </p:nvPicPr>
        <p:blipFill rotWithShape="1">
          <a:blip r:embed="rId3">
            <a:alphaModFix/>
          </a:blip>
          <a:srcRect b="0" l="13841" r="13841" t="0"/>
          <a:stretch/>
        </p:blipFill>
        <p:spPr>
          <a:xfrm>
            <a:off x="3562350" y="0"/>
            <a:ext cx="5581800" cy="5143500"/>
          </a:xfrm>
          <a:prstGeom prst="parallelogram">
            <a:avLst>
              <a:gd fmla="val 2368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UŽIVAJTE U DALJNJEM OTKRIVANJU GOOGLE UČIONICE</a:t>
            </a:r>
            <a:endParaRPr/>
          </a:p>
        </p:txBody>
      </p:sp>
      <p:sp>
        <p:nvSpPr>
          <p:cNvPr id="310" name="Google Shape;310;p38"/>
          <p:cNvSpPr txBox="1"/>
          <p:nvPr>
            <p:ph idx="1" type="body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HVALA NA PREDIVNOJ SURADNJI 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IVANA ZRINŠČAK I ANTEA RUKAVINA IVANJKO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r"/>
              <a:t>OŠ IVANA GRANĐE U SOBLINCU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PRIJE SVEGA</a:t>
            </a:r>
            <a:endParaRPr/>
          </a:p>
        </p:txBody>
      </p:sp>
      <p:sp>
        <p:nvSpPr>
          <p:cNvPr id="233" name="Google Shape;233;p27"/>
          <p:cNvSpPr txBox="1"/>
          <p:nvPr>
            <p:ph idx="1" type="body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OBAVEZNO NAPRAVITI AKTIVACIJU USLUGE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500">
                <a:solidFill>
                  <a:srgbClr val="5F63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aktivacija.skole.hr</a:t>
            </a:r>
            <a:endParaRPr sz="2100">
              <a:solidFill>
                <a:srgbClr val="5F63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PORTAL ZA AKTIVACIJU USLUGA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type="title"/>
          </p:nvPr>
        </p:nvSpPr>
        <p:spPr>
          <a:xfrm>
            <a:off x="384875" y="399800"/>
            <a:ext cx="2351400" cy="43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dk2"/>
                </a:solidFill>
              </a:rPr>
              <a:t>LAKO PRELAZIMO IZ JEDNOG GOOGLE RAČUNA U DRUGI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9" name="Google Shape;239;p28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28"/>
          <p:cNvPicPr preferRelativeResize="0"/>
          <p:nvPr/>
        </p:nvPicPr>
        <p:blipFill rotWithShape="1">
          <a:blip r:embed="rId3">
            <a:alphaModFix/>
          </a:blip>
          <a:srcRect b="14629" l="34160" r="-34160" t="-14630"/>
          <a:stretch/>
        </p:blipFill>
        <p:spPr>
          <a:xfrm>
            <a:off x="2227599" y="60951"/>
            <a:ext cx="7713846" cy="4338900"/>
          </a:xfrm>
          <a:prstGeom prst="irregularSeal1">
            <a:avLst/>
          </a:prstGeom>
          <a:noFill/>
          <a:ln>
            <a:noFill/>
          </a:ln>
        </p:spPr>
      </p:pic>
      <p:sp>
        <p:nvSpPr>
          <p:cNvPr id="241" name="Google Shape;241;p28"/>
          <p:cNvSpPr/>
          <p:nvPr/>
        </p:nvSpPr>
        <p:spPr>
          <a:xfrm>
            <a:off x="3059300" y="813300"/>
            <a:ext cx="2108700" cy="1413900"/>
          </a:xfrm>
          <a:prstGeom prst="wedgeRectCallout">
            <a:avLst>
              <a:gd fmla="val 55774" name="adj1"/>
              <a:gd fmla="val 11229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BIRAMO KORISNIČKI RAČUN</a:t>
            </a:r>
            <a:endParaRPr sz="1500"/>
          </a:p>
        </p:txBody>
      </p:sp>
      <p:cxnSp>
        <p:nvCxnSpPr>
          <p:cNvPr id="242" name="Google Shape;242;p28"/>
          <p:cNvCxnSpPr/>
          <p:nvPr/>
        </p:nvCxnSpPr>
        <p:spPr>
          <a:xfrm rot="10800000">
            <a:off x="6862125" y="996100"/>
            <a:ext cx="975000" cy="73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" name="Google Shape;243;p28"/>
          <p:cNvSpPr txBox="1"/>
          <p:nvPr/>
        </p:nvSpPr>
        <p:spPr>
          <a:xfrm>
            <a:off x="7788350" y="1569075"/>
            <a:ext cx="1024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KLIK NA MALU IKONU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dk1"/>
                </a:solidFill>
              </a:rPr>
              <a:t>PRISTUP UČIONICI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9" name="Google Shape;249;p29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hr"/>
              <a:t>PREKO LINKA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lang="hr"/>
              <a:t>PREKO KODA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425" y="3398475"/>
            <a:ext cx="4767100" cy="15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525" y="3500700"/>
            <a:ext cx="234315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3">
            <a:alphaModFix/>
          </a:blip>
          <a:srcRect b="0" l="37061" r="37059" t="0"/>
          <a:stretch/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/>
          <p:nvPr/>
        </p:nvSpPr>
        <p:spPr>
          <a:xfrm>
            <a:off x="2581125" y="580900"/>
            <a:ext cx="3981600" cy="3981900"/>
          </a:xfrm>
          <a:prstGeom prst="ellipse">
            <a:avLst/>
          </a:prstGeom>
          <a:solidFill>
            <a:srgbClr val="000000">
              <a:alpha val="8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"/>
          <p:cNvSpPr txBox="1"/>
          <p:nvPr>
            <p:ph type="title"/>
          </p:nvPr>
        </p:nvSpPr>
        <p:spPr>
          <a:xfrm>
            <a:off x="3052088" y="1031900"/>
            <a:ext cx="30396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SAVJET ZA POSTAVKE OBAVIJESTI</a:t>
            </a:r>
            <a:endParaRPr/>
          </a:p>
        </p:txBody>
      </p:sp>
      <p:sp>
        <p:nvSpPr>
          <p:cNvPr id="259" name="Google Shape;259;p30"/>
          <p:cNvSpPr txBox="1"/>
          <p:nvPr>
            <p:ph idx="1" type="body"/>
          </p:nvPr>
        </p:nvSpPr>
        <p:spPr>
          <a:xfrm>
            <a:off x="3052150" y="2526322"/>
            <a:ext cx="3039600" cy="13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"/>
              <a:t>U POSTAVKAMA</a:t>
            </a:r>
            <a:r>
              <a:rPr lang="hr"/>
              <a:t> UTIŠAJTE OBAVIJESTI PREKO MAILA JER ĆE VAM CIJELO RIJEME DOLAZITI MAILOVI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dk2"/>
                </a:solidFill>
              </a:rPr>
              <a:t>NA IKONU +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5" name="Google Shape;265;p31"/>
          <p:cNvSpPr txBox="1"/>
          <p:nvPr>
            <p:ph idx="1" type="body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MOŽEMO SE PRIDRUŽITI</a:t>
            </a:r>
            <a:r>
              <a:rPr lang="hr"/>
              <a:t> PREDMETU PREKO KODA ( UČENICI )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hr"/>
              <a:t>MOŽEMO IZRADITI PREDMET ( UČITELJI 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type="title"/>
          </p:nvPr>
        </p:nvSpPr>
        <p:spPr>
          <a:xfrm>
            <a:off x="332850" y="307975"/>
            <a:ext cx="24798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PREDMETI SE MOGU: </a:t>
            </a:r>
            <a:endParaRPr/>
          </a:p>
        </p:txBody>
      </p:sp>
      <p:sp>
        <p:nvSpPr>
          <p:cNvPr id="271" name="Google Shape;271;p32"/>
          <p:cNvSpPr txBox="1"/>
          <p:nvPr>
            <p:ph idx="1" type="body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b="1" lang="hr"/>
              <a:t>ARHIVIRATI I VRATITI NAZAD DA OPET POSTANU AKTIVNI;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b="1" lang="hr"/>
              <a:t>KOPIRATI;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b="1" lang="hr"/>
              <a:t>UREĐIVATI;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b="1" lang="hr"/>
              <a:t>POMICATI;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b="1" lang="hr"/>
              <a:t>KOPIRATI VEZU S POZIVNICOM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STREAM</a:t>
            </a:r>
            <a:endParaRPr/>
          </a:p>
        </p:txBody>
      </p:sp>
      <p:sp>
        <p:nvSpPr>
          <p:cNvPr id="277" name="Google Shape;277;p33"/>
          <p:cNvSpPr txBox="1"/>
          <p:nvPr>
            <p:ph idx="1" type="body"/>
          </p:nvPr>
        </p:nvSpPr>
        <p:spPr>
          <a:xfrm>
            <a:off x="291938" y="2053718"/>
            <a:ext cx="3039600" cy="23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SVE ŠTO RADIMO!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/>
              <a:t>SVI ZADATCI, KOMUNIKACIJA,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r"/>
              <a:t>KALENDAR SA NADOLAZEĆIM AKTIVNOSTIMA,...</a:t>
            </a:r>
            <a:endParaRPr/>
          </a:p>
        </p:txBody>
      </p:sp>
      <p:sp>
        <p:nvSpPr>
          <p:cNvPr id="278" name="Google Shape;278;p33"/>
          <p:cNvSpPr/>
          <p:nvPr/>
        </p:nvSpPr>
        <p:spPr>
          <a:xfrm>
            <a:off x="3331550" y="0"/>
            <a:ext cx="5633700" cy="5143500"/>
          </a:xfrm>
          <a:prstGeom prst="parallelogram">
            <a:avLst>
              <a:gd fmla="val 24220" name="adj"/>
            </a:avLst>
          </a:prstGeom>
          <a:solidFill>
            <a:srgbClr val="EEEEEE">
              <a:alpha val="6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33"/>
          <p:cNvPicPr preferRelativeResize="0"/>
          <p:nvPr/>
        </p:nvPicPr>
        <p:blipFill rotWithShape="1">
          <a:blip r:embed="rId3">
            <a:alphaModFix/>
          </a:blip>
          <a:srcRect b="0" l="13841" r="13841" t="0"/>
          <a:stretch/>
        </p:blipFill>
        <p:spPr>
          <a:xfrm>
            <a:off x="3562350" y="0"/>
            <a:ext cx="5581800" cy="5143500"/>
          </a:xfrm>
          <a:prstGeom prst="parallelogram">
            <a:avLst>
              <a:gd fmla="val 2368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ŠKOLSKA ZADAĆA</a:t>
            </a:r>
            <a:endParaRPr/>
          </a:p>
        </p:txBody>
      </p:sp>
      <p:sp>
        <p:nvSpPr>
          <p:cNvPr id="285" name="Google Shape;285;p34"/>
          <p:cNvSpPr txBox="1"/>
          <p:nvPr>
            <p:ph idx="1" type="body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IZRADI: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❏"/>
            </a:pPr>
            <a:r>
              <a:rPr lang="hr"/>
              <a:t>ZADATAK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hr"/>
              <a:t>ZADATAK S KVIZOM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hr"/>
              <a:t>PITANJE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hr"/>
              <a:t>MATERIJAL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