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4"/>
  </p:sldMasterIdLst>
  <p:sldIdLst>
    <p:sldId id="256" r:id="rId5"/>
    <p:sldId id="266" r:id="rId6"/>
    <p:sldId id="268" r:id="rId7"/>
    <p:sldId id="270" r:id="rId8"/>
    <p:sldId id="269" r:id="rId9"/>
    <p:sldId id="271" r:id="rId10"/>
    <p:sldId id="272" r:id="rId11"/>
    <p:sldId id="260" r:id="rId12"/>
    <p:sldId id="259" r:id="rId13"/>
    <p:sldId id="275" r:id="rId14"/>
    <p:sldId id="274" r:id="rId15"/>
    <p:sldId id="276" r:id="rId16"/>
    <p:sldId id="261" r:id="rId17"/>
    <p:sldId id="267" r:id="rId18"/>
    <p:sldId id="262" r:id="rId19"/>
    <p:sldId id="263" r:id="rId20"/>
    <p:sldId id="277" r:id="rId21"/>
    <p:sldId id="265" r:id="rId22"/>
    <p:sldId id="282" r:id="rId23"/>
    <p:sldId id="278" r:id="rId24"/>
    <p:sldId id="280" r:id="rId25"/>
    <p:sldId id="279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Šime Gligora" initials="ŠG" lastIdx="7" clrIdx="0">
    <p:extLst>
      <p:ext uri="{19B8F6BF-5375-455C-9EA6-DF929625EA0E}">
        <p15:presenceInfo xmlns:p15="http://schemas.microsoft.com/office/powerpoint/2012/main" userId="Šime Gligo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8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DA5A3B-CFA2-4B4A-80DE-FFA0F2E3EE33}" v="146" dt="2021-10-08T10:07:28.355"/>
    <p1510:client id="{2D49DCB7-45AC-EA37-FFE9-CFB4901F6E39}" v="2" dt="2021-10-08T09:51:09.3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7" d="100"/>
          <a:sy n="67" d="100"/>
        </p:scale>
        <p:origin x="2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7BDC1299-D757-49A9-B4B0-7EF9B44DD05F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E6306C1-92E8-4A23-96FB-4AAEE5376C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80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1299-D757-49A9-B4B0-7EF9B44DD05F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06C1-92E8-4A23-96FB-4AAEE5376C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4412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1299-D757-49A9-B4B0-7EF9B44DD05F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06C1-92E8-4A23-96FB-4AAEE5376C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504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1299-D757-49A9-B4B0-7EF9B44DD05F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06C1-92E8-4A23-96FB-4AAEE5376C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214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1299-D757-49A9-B4B0-7EF9B44DD05F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06C1-92E8-4A23-96FB-4AAEE5376C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4266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1299-D757-49A9-B4B0-7EF9B44DD05F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06C1-92E8-4A23-96FB-4AAEE5376C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5896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1299-D757-49A9-B4B0-7EF9B44DD05F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06C1-92E8-4A23-96FB-4AAEE5376C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756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1299-D757-49A9-B4B0-7EF9B44DD05F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06C1-92E8-4A23-96FB-4AAEE5376C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067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1299-D757-49A9-B4B0-7EF9B44DD05F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06C1-92E8-4A23-96FB-4AAEE5376C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228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C1299-D757-49A9-B4B0-7EF9B44DD05F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E6306C1-92E8-4A23-96FB-4AAEE5376C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2225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7BDC1299-D757-49A9-B4B0-7EF9B44DD05F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hr-H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E6306C1-92E8-4A23-96FB-4AAEE5376C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9134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7BDC1299-D757-49A9-B4B0-7EF9B44DD05F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E6306C1-92E8-4A23-96FB-4AAEE5376CF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097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hyperlink" Target="https://www.tinkercad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e.kahoot.it/details/60cd24ba-a92c-42ec-9606-08425c3d82da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2158713"/>
          </a:xfrm>
        </p:spPr>
        <p:txBody>
          <a:bodyPr/>
          <a:lstStyle/>
          <a:p>
            <a:pPr algn="ctr"/>
            <a:r>
              <a:rPr lang="hr-HR" dirty="0"/>
              <a:t>PAG 3D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80553" y="4144883"/>
            <a:ext cx="9228201" cy="164592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r"/>
            <a:r>
              <a:rPr lang="hr-HR" dirty="0"/>
              <a:t>Ivana Vrban</a:t>
            </a:r>
          </a:p>
          <a:p>
            <a:pPr algn="r"/>
            <a:r>
              <a:rPr lang="hr-HR" dirty="0"/>
              <a:t>Božica Oštarić Veršić</a:t>
            </a:r>
          </a:p>
          <a:p>
            <a:pPr algn="r"/>
            <a:r>
              <a:rPr lang="hr-HR" dirty="0"/>
              <a:t>OŠ J. Dalmatinca Pag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5755305"/>
            <a:ext cx="2424906" cy="874094"/>
          </a:xfrm>
          <a:prstGeom prst="rect">
            <a:avLst/>
          </a:prstGeom>
        </p:spPr>
      </p:pic>
      <p:pic>
        <p:nvPicPr>
          <p:cNvPr id="1026" name="Picture 2" descr="https://www.pag.hr/images/com_droppics/196/detalji-pag-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9" b="19205"/>
          <a:stretch/>
        </p:blipFill>
        <p:spPr bwMode="auto">
          <a:xfrm>
            <a:off x="603504" y="4245232"/>
            <a:ext cx="3714750" cy="23841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059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721" y="2798717"/>
            <a:ext cx="2517866" cy="251786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986896"/>
          </a:xfrm>
        </p:spPr>
        <p:txBody>
          <a:bodyPr/>
          <a:lstStyle/>
          <a:p>
            <a:pPr algn="ctr"/>
            <a:r>
              <a:rPr lang="hr-HR" sz="4400" b="1" dirty="0"/>
              <a:t>Virtualna šetnja kroz Muzej paške čipke</a:t>
            </a:r>
          </a:p>
        </p:txBody>
      </p:sp>
    </p:spTree>
    <p:extLst>
      <p:ext uri="{BB962C8B-B14F-4D97-AF65-F5344CB8AC3E}">
        <p14:creationId xmlns:p14="http://schemas.microsoft.com/office/powerpoint/2010/main" val="1726332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901171"/>
          </a:xfrm>
        </p:spPr>
        <p:txBody>
          <a:bodyPr/>
          <a:lstStyle/>
          <a:p>
            <a:pPr algn="ctr"/>
            <a:r>
              <a:rPr lang="hr-HR" sz="4800" b="1" dirty="0"/>
              <a:t>3D printer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67512" y="1957388"/>
            <a:ext cx="4918901" cy="389540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Kolega Šime </a:t>
            </a:r>
            <a:r>
              <a:rPr lang="hr-HR" dirty="0" err="1"/>
              <a:t>Gligora</a:t>
            </a:r>
            <a:r>
              <a:rPr lang="hr-HR" dirty="0"/>
              <a:t> -izrada vizira za potrebe zdravstvenih djelatnika, na posuđenom 3D printeru.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3D printer – donacija školi od strane Zadarske županije.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19688" t="11192" r="23358" b="16258"/>
          <a:stretch/>
        </p:blipFill>
        <p:spPr>
          <a:xfrm>
            <a:off x="5611977" y="1671638"/>
            <a:ext cx="5773827" cy="413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8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32066" y="414337"/>
            <a:ext cx="10782300" cy="885825"/>
          </a:xfrm>
        </p:spPr>
        <p:txBody>
          <a:bodyPr/>
          <a:lstStyle/>
          <a:p>
            <a:pPr algn="ctr"/>
            <a:r>
              <a:rPr lang="hr-HR" sz="4800" b="1" dirty="0"/>
              <a:t>3D Pag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95692" y="1671636"/>
            <a:ext cx="10655047" cy="46148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Maketa – ispis jezgre grada Paga 3D printerom s istaknutim kulturnim građevinama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Svaku od </a:t>
            </a:r>
            <a:r>
              <a:rPr lang="hr-HR" dirty="0" err="1"/>
              <a:t>isprintanih</a:t>
            </a:r>
            <a:r>
              <a:rPr lang="hr-HR" dirty="0"/>
              <a:t> građevina moguće je umetnuti u plan grada na odgovarajuće mjesto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Suveniri – 3D ispisom građevina u mini obliku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QR kod - u unutrašnjosti isprintane građevine skriva se QR kod koji omogućuje virtualnu šetnju kroz građevinu</a:t>
            </a:r>
          </a:p>
          <a:p>
            <a:pPr marL="457200" indent="-457200">
              <a:buFontTx/>
              <a:buChar char="-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677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14369" t="15986" r="12115" b="6854"/>
          <a:stretch/>
        </p:blipFill>
        <p:spPr>
          <a:xfrm>
            <a:off x="5729697" y="2008311"/>
            <a:ext cx="6128928" cy="4079280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357189" y="400051"/>
            <a:ext cx="9158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>
                <a:solidFill>
                  <a:schemeClr val="bg1"/>
                </a:solidFill>
              </a:rPr>
              <a:t>MATEMATIKA: kuća u </a:t>
            </a:r>
            <a:r>
              <a:rPr lang="hr-HR" sz="4400" b="1" dirty="0" err="1">
                <a:solidFill>
                  <a:schemeClr val="bg1"/>
                </a:solidFill>
              </a:rPr>
              <a:t>Geogebri</a:t>
            </a:r>
            <a:endParaRPr lang="hr-HR" sz="4400" b="1" dirty="0">
              <a:solidFill>
                <a:schemeClr val="bg1"/>
              </a:solidFill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357189" y="1169492"/>
            <a:ext cx="537250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GeoGebra </a:t>
            </a:r>
            <a:r>
              <a:rPr lang="en-US" sz="2800" dirty="0" err="1">
                <a:solidFill>
                  <a:schemeClr val="bg1"/>
                </a:solidFill>
              </a:rPr>
              <a:t>je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specijalizirani</a:t>
            </a:r>
            <a:r>
              <a:rPr lang="en-US" sz="2800" dirty="0">
                <a:solidFill>
                  <a:schemeClr val="bg1"/>
                </a:solidFill>
              </a:rPr>
              <a:t> </a:t>
            </a:r>
            <a:r>
              <a:rPr lang="en-US" sz="2800" dirty="0" err="1">
                <a:solidFill>
                  <a:schemeClr val="bg1"/>
                </a:solidFill>
              </a:rPr>
              <a:t>računalni</a:t>
            </a:r>
            <a:r>
              <a:rPr lang="hr-HR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program </a:t>
            </a:r>
            <a:r>
              <a:rPr lang="en-US" sz="2800" dirty="0" err="1">
                <a:solidFill>
                  <a:schemeClr val="bg1"/>
                </a:solidFill>
              </a:rPr>
              <a:t>dinamične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matematike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hr-HR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Korištenjem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GeoGebre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otvaraju</a:t>
            </a:r>
            <a:r>
              <a:rPr lang="hr-HR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se </a:t>
            </a:r>
            <a:r>
              <a:rPr lang="en-US" sz="2800" dirty="0" err="1">
                <a:solidFill>
                  <a:schemeClr val="bg1"/>
                </a:solidFill>
              </a:rPr>
              <a:t>nove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mogućnosti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spoja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matematike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digitalnog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svijeta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geometrije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 3D </a:t>
            </a:r>
            <a:r>
              <a:rPr lang="en-US" sz="2800" dirty="0" err="1">
                <a:solidFill>
                  <a:schemeClr val="bg1"/>
                </a:solidFill>
              </a:rPr>
              <a:t>grafike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što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učenicima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omogućava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interaktivno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učenje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vizualizaciju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matematičkih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zadataka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razvijanje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digitalnih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kompetencija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6817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67512" y="499005"/>
            <a:ext cx="10782300" cy="858308"/>
          </a:xfrm>
        </p:spPr>
        <p:txBody>
          <a:bodyPr/>
          <a:lstStyle/>
          <a:p>
            <a:r>
              <a:rPr lang="hr-HR" sz="4400" b="1" dirty="0" err="1"/>
              <a:t>Tinkercad</a:t>
            </a:r>
            <a:endParaRPr lang="hr-HR" sz="44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53200" y="1357313"/>
            <a:ext cx="5190363" cy="4324033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hlinkClick r:id="rId2"/>
              </a:rPr>
              <a:t>https://www.tinkercad.com/</a:t>
            </a:r>
            <a:endParaRPr lang="hr-H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 err="1"/>
              <a:t>Tinkercad</a:t>
            </a:r>
            <a:r>
              <a:rPr lang="hr-HR" sz="2800" dirty="0"/>
              <a:t> je jednostavni 3D CAD</a:t>
            </a:r>
          </a:p>
          <a:p>
            <a:r>
              <a:rPr lang="hr-HR" sz="2800" dirty="0"/>
              <a:t>online alat.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Pomoću njega se </a:t>
            </a:r>
            <a:r>
              <a:rPr lang="hr-HR" sz="2800" dirty="0" err="1"/>
              <a:t>vektoriziranim</a:t>
            </a:r>
            <a:r>
              <a:rPr lang="hr-HR" sz="2800" dirty="0"/>
              <a:t> </a:t>
            </a:r>
          </a:p>
          <a:p>
            <a:r>
              <a:rPr lang="hr-HR" sz="2800" dirty="0"/>
              <a:t>2D modelima dodaje 3D.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Učenici koristeći online </a:t>
            </a:r>
            <a:r>
              <a:rPr lang="hr-HR" sz="2800" dirty="0" err="1"/>
              <a:t>tutoriale</a:t>
            </a:r>
            <a:r>
              <a:rPr lang="hr-HR" sz="2800" dirty="0"/>
              <a:t> </a:t>
            </a:r>
          </a:p>
          <a:p>
            <a:r>
              <a:rPr lang="hr-HR" sz="2800" dirty="0"/>
              <a:t>vrlo jednostavno svladaju osnove</a:t>
            </a:r>
          </a:p>
          <a:p>
            <a:r>
              <a:rPr lang="hr-HR" sz="2800" dirty="0"/>
              <a:t>rada u </a:t>
            </a:r>
            <a:r>
              <a:rPr lang="hr-HR" sz="2800" dirty="0" err="1"/>
              <a:t>Tinkercad</a:t>
            </a:r>
            <a:r>
              <a:rPr lang="hr-HR" sz="2800" dirty="0"/>
              <a:t>-u.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 err="1"/>
              <a:t>Export</a:t>
            </a:r>
            <a:r>
              <a:rPr lang="hr-HR" sz="2800" dirty="0"/>
              <a:t> u *.</a:t>
            </a:r>
            <a:r>
              <a:rPr lang="hr-HR" sz="2800" dirty="0" err="1"/>
              <a:t>stl</a:t>
            </a:r>
            <a:r>
              <a:rPr lang="hr-HR" sz="2800" dirty="0"/>
              <a:t>  za  3D printer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l="20335" t="12102" r="21531" b="10241"/>
          <a:stretch/>
        </p:blipFill>
        <p:spPr>
          <a:xfrm>
            <a:off x="5643563" y="1100138"/>
            <a:ext cx="6487150" cy="487203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l="21679" t="16025" r="20547" b="14565"/>
          <a:stretch/>
        </p:blipFill>
        <p:spPr>
          <a:xfrm>
            <a:off x="5898009" y="1100138"/>
            <a:ext cx="6168972" cy="4166871"/>
          </a:xfrm>
          <a:prstGeom prst="rect">
            <a:avLst/>
          </a:prstGeom>
        </p:spPr>
      </p:pic>
      <p:pic>
        <p:nvPicPr>
          <p:cNvPr id="7" name="Slika 6"/>
          <p:cNvPicPr/>
          <p:nvPr/>
        </p:nvPicPr>
        <p:blipFill rotWithShape="1">
          <a:blip r:embed="rId5"/>
          <a:srcRect l="13977" t="20031" r="45598" b="23273"/>
          <a:stretch/>
        </p:blipFill>
        <p:spPr bwMode="auto">
          <a:xfrm>
            <a:off x="6335799" y="1357313"/>
            <a:ext cx="5454464" cy="43240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6908" y="1455018"/>
            <a:ext cx="6063749" cy="401916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7"/>
          <a:srcRect l="9726" t="28548" r="45156" b="17140"/>
          <a:stretch/>
        </p:blipFill>
        <p:spPr>
          <a:xfrm>
            <a:off x="6189475" y="1498942"/>
            <a:ext cx="5500687" cy="37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1374773" y="542926"/>
            <a:ext cx="8943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INFORMATIKA: kuća u </a:t>
            </a:r>
            <a:r>
              <a:rPr lang="hr-HR" sz="4400" dirty="0" err="1">
                <a:solidFill>
                  <a:schemeClr val="bg1"/>
                </a:solidFill>
              </a:rPr>
              <a:t>Tinkercadu</a:t>
            </a:r>
            <a:endParaRPr lang="hr-HR" sz="4400" dirty="0">
              <a:solidFill>
                <a:schemeClr val="bg1"/>
              </a:solidFill>
            </a:endParaRPr>
          </a:p>
        </p:txBody>
      </p:sp>
      <p:pic>
        <p:nvPicPr>
          <p:cNvPr id="5" name="video-1597419586 Lucija 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5224" y="2078037"/>
            <a:ext cx="6823075" cy="392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6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/>
          <p:cNvSpPr txBox="1"/>
          <p:nvPr/>
        </p:nvSpPr>
        <p:spPr>
          <a:xfrm>
            <a:off x="1028700" y="485775"/>
            <a:ext cx="4600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>
                <a:solidFill>
                  <a:schemeClr val="bg1"/>
                </a:solidFill>
              </a:rPr>
              <a:t>Ispis 3D modela</a:t>
            </a:r>
          </a:p>
        </p:txBody>
      </p:sp>
      <p:pic>
        <p:nvPicPr>
          <p:cNvPr id="6" name="video-1597415912 Pag isprint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9940" y="3445506"/>
            <a:ext cx="5060673" cy="2909887"/>
          </a:xfrm>
          <a:prstGeom prst="rect">
            <a:avLst/>
          </a:prstGeom>
        </p:spPr>
      </p:pic>
      <p:pic>
        <p:nvPicPr>
          <p:cNvPr id="2050" name="Picture 2" descr="https://scontent-vie1-1.xx.fbcdn.net/v/t1.15752-9/117638309_308643103680606_8790344657961784162_n.jpg?_nc_cat=105&amp;_nc_sid=b96e70&amp;_nc_eui2=AeEZR5vdEUTsoSKnzNBaclNnOPYvt2L_LH049i-3Yv8sffXH-94QYu5Yl4SZDFeR3LO73Yd3nWQX4UTOF9u0yDy1&amp;_nc_ohc=WLzoR1pUjBAAX_JAsUO&amp;_nc_ht=scontent-vie1-1.xx&amp;oh=c6079ce15439254795629c22f8f8f590&amp;oe=5F5C0D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788" y="485775"/>
            <a:ext cx="45339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-vie1-1.xx.fbcdn.net/v/t1.15752-9/117868675_347208366682793_7845376477532854283_n.jpg?_nc_cat=107&amp;_nc_sid=b96e70&amp;_nc_eui2=AeF0Lp650y1PYPp3hkfGUWdz_TTYlNLuP9f9NNiU0u4_19lqgAJlxoxAADPDkT3iT_NJYliiNSSL_tFXigOWESgn&amp;_nc_ohc=m2TAXs9dA44AX_2qS6w&amp;_nc_ht=scontent-vie1-1.xx&amp;oh=15f6b93d3389f653272f92ed6f8059d6&amp;oe=5F5A4FC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427" y="1672902"/>
            <a:ext cx="6436719" cy="313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7"/>
          <a:srcRect l="37851" t="15191" r="35196" b="24389"/>
          <a:stretch/>
        </p:blipFill>
        <p:spPr>
          <a:xfrm>
            <a:off x="6555304" y="900828"/>
            <a:ext cx="3933715" cy="4957762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389725" y="1394550"/>
            <a:ext cx="42108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 err="1">
                <a:solidFill>
                  <a:schemeClr val="bg1"/>
                </a:solidFill>
              </a:rPr>
              <a:t>Ender</a:t>
            </a:r>
            <a:r>
              <a:rPr lang="hr-HR" sz="2800" dirty="0">
                <a:solidFill>
                  <a:schemeClr val="bg1"/>
                </a:solidFill>
              </a:rPr>
              <a:t> 5 pisač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</a:rPr>
              <a:t>Program koji od 3D modela izradi G-</a:t>
            </a:r>
            <a:r>
              <a:rPr lang="hr-HR" sz="2800" dirty="0" err="1">
                <a:solidFill>
                  <a:schemeClr val="bg1"/>
                </a:solidFill>
              </a:rPr>
              <a:t>code</a:t>
            </a:r>
            <a:r>
              <a:rPr lang="hr-HR" sz="2800" dirty="0">
                <a:solidFill>
                  <a:schemeClr val="bg1"/>
                </a:solidFill>
              </a:rPr>
              <a:t> file.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</a:rPr>
              <a:t>G-</a:t>
            </a:r>
            <a:r>
              <a:rPr lang="hr-HR" sz="2800" dirty="0" err="1">
                <a:solidFill>
                  <a:schemeClr val="bg1"/>
                </a:solidFill>
              </a:rPr>
              <a:t>code</a:t>
            </a:r>
            <a:r>
              <a:rPr lang="hr-HR" sz="2800" dirty="0">
                <a:solidFill>
                  <a:schemeClr val="bg1"/>
                </a:solidFill>
              </a:rPr>
              <a:t> je format datoteke u kojem se nalaze „naredbe” za NC (</a:t>
            </a:r>
            <a:r>
              <a:rPr lang="hr-HR" sz="2800" dirty="0" err="1">
                <a:solidFill>
                  <a:schemeClr val="bg1"/>
                </a:solidFill>
              </a:rPr>
              <a:t>numerical</a:t>
            </a:r>
            <a:r>
              <a:rPr lang="hr-HR" sz="2800" dirty="0">
                <a:solidFill>
                  <a:schemeClr val="bg1"/>
                </a:solidFill>
              </a:rPr>
              <a:t> </a:t>
            </a:r>
            <a:r>
              <a:rPr lang="hr-HR" sz="2800" dirty="0" err="1">
                <a:solidFill>
                  <a:schemeClr val="bg1"/>
                </a:solidFill>
              </a:rPr>
              <a:t>control</a:t>
            </a:r>
            <a:r>
              <a:rPr lang="hr-HR" sz="2800" dirty="0">
                <a:solidFill>
                  <a:schemeClr val="bg1"/>
                </a:solidFill>
              </a:rPr>
              <a:t>) uređaj </a:t>
            </a:r>
          </a:p>
        </p:txBody>
      </p:sp>
    </p:spTree>
    <p:extLst>
      <p:ext uri="{BB962C8B-B14F-4D97-AF65-F5344CB8AC3E}">
        <p14:creationId xmlns:p14="http://schemas.microsoft.com/office/powerpoint/2010/main" val="402485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411" y="652031"/>
            <a:ext cx="6011177" cy="555393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l="33047" t="16859" r="35663" b="26029"/>
          <a:stretch/>
        </p:blipFill>
        <p:spPr>
          <a:xfrm>
            <a:off x="620540" y="652031"/>
            <a:ext cx="5129214" cy="52636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l="21680" t="11857" r="21133" b="10815"/>
          <a:stretch/>
        </p:blipFill>
        <p:spPr>
          <a:xfrm>
            <a:off x="3279883" y="652031"/>
            <a:ext cx="6972300" cy="530066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/>
          <a:srcRect l="33750" t="11857" r="33789" b="13315"/>
          <a:stretch/>
        </p:blipFill>
        <p:spPr>
          <a:xfrm>
            <a:off x="7698067" y="823481"/>
            <a:ext cx="3957638" cy="512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6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27773" t="10815" r="27931" b="8938"/>
          <a:stretch/>
        </p:blipFill>
        <p:spPr>
          <a:xfrm>
            <a:off x="3671890" y="1614487"/>
            <a:ext cx="4530956" cy="4614863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585786" y="642938"/>
            <a:ext cx="10944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chemeClr val="bg1"/>
                </a:solidFill>
              </a:rPr>
              <a:t>Virtualna šetnja zbornom crkvom Uznesenja Blažene djevice Marije u Pagu</a:t>
            </a:r>
          </a:p>
        </p:txBody>
      </p:sp>
    </p:spTree>
    <p:extLst>
      <p:ext uri="{BB962C8B-B14F-4D97-AF65-F5344CB8AC3E}">
        <p14:creationId xmlns:p14="http://schemas.microsoft.com/office/powerpoint/2010/main" val="1744781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1229783"/>
          </a:xfrm>
        </p:spPr>
        <p:txBody>
          <a:bodyPr/>
          <a:lstStyle/>
          <a:p>
            <a:pPr algn="ctr"/>
            <a:r>
              <a:rPr lang="hr-HR" sz="4400" b="1" dirty="0"/>
              <a:t>NAGRADNI KVIZ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24662" y="3121026"/>
            <a:ext cx="10862501" cy="1645920"/>
          </a:xfrm>
        </p:spPr>
        <p:txBody>
          <a:bodyPr/>
          <a:lstStyle/>
          <a:p>
            <a:r>
              <a:rPr lang="hr-HR" dirty="0">
                <a:hlinkClick r:id="rId2"/>
              </a:rPr>
              <a:t>https://create.kahoot.it/details/60cd24ba-a92c-42ec-9606-08425c3d82da</a:t>
            </a:r>
            <a:r>
              <a:rPr lang="hr-HR" dirty="0"/>
              <a:t>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85044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729721"/>
          </a:xfrm>
        </p:spPr>
        <p:txBody>
          <a:bodyPr/>
          <a:lstStyle/>
          <a:p>
            <a:r>
              <a:rPr lang="hr-HR" sz="6000" dirty="0"/>
              <a:t>3D Pag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03504" y="1606551"/>
            <a:ext cx="9228201" cy="436562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Učenička zadruga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Paška e-čipka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Cilj i ishodi projekta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Realizacija aktivnosti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Proizvodi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Nagradni kviz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Zaključak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654" y="770467"/>
            <a:ext cx="5017443" cy="494428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060" y="623643"/>
            <a:ext cx="6005080" cy="563928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967" y="1500188"/>
            <a:ext cx="5499069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9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67512" y="528638"/>
            <a:ext cx="10782300" cy="857250"/>
          </a:xfrm>
        </p:spPr>
        <p:txBody>
          <a:bodyPr/>
          <a:lstStyle/>
          <a:p>
            <a:pPr algn="ctr"/>
            <a:r>
              <a:rPr lang="hr-HR" sz="4400" b="1" dirty="0"/>
              <a:t>Zaključak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67512" y="1728788"/>
            <a:ext cx="10619613" cy="412400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Uspjeli smo ostvariti cilj, a to je izraditi određen broj proizvoda za našu zadrugu koristeći IKT u nastavi matematike, informatike i likovne kulture.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Projekt će teći kontinuirano, a sljedeći cilj je poboljšati i osuvremeniti suvenire naše zadruge koji prikazuju bogatu tradicionalnu i kulturnu baštinu našega grada.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Novi proizvodi proširuju ponudu naše zadruge, a time i osiguravaju veća financijska sredstva. </a:t>
            </a:r>
          </a:p>
        </p:txBody>
      </p:sp>
    </p:spTree>
    <p:extLst>
      <p:ext uri="{BB962C8B-B14F-4D97-AF65-F5344CB8AC3E}">
        <p14:creationId xmlns:p14="http://schemas.microsoft.com/office/powerpoint/2010/main" val="305851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6719" t="22278" r="27578" b="24362"/>
          <a:stretch/>
        </p:blipFill>
        <p:spPr>
          <a:xfrm>
            <a:off x="942975" y="1285874"/>
            <a:ext cx="3047257" cy="2000251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847728" y="814388"/>
            <a:ext cx="3414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</a:rPr>
              <a:t>Paško kolo - karneval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/>
          <a:srcRect l="11836" t="25822" r="29805" b="19151"/>
          <a:stretch/>
        </p:blipFill>
        <p:spPr>
          <a:xfrm>
            <a:off x="6779558" y="4391826"/>
            <a:ext cx="3813629" cy="2021683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6779558" y="3915576"/>
            <a:ext cx="344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</a:rPr>
              <a:t>Pučka drama ‘’Paška robinja’’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/>
          <a:srcRect l="24492" t="22903" r="25820" b="10814"/>
          <a:stretch/>
        </p:blipFill>
        <p:spPr>
          <a:xfrm>
            <a:off x="1031455" y="4216805"/>
            <a:ext cx="3162302" cy="237172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/>
          <a:srcRect l="10195" t="17646" r="43633" b="28323"/>
          <a:stretch/>
        </p:blipFill>
        <p:spPr>
          <a:xfrm>
            <a:off x="6643688" y="1044981"/>
            <a:ext cx="3715029" cy="2444234"/>
          </a:xfrm>
          <a:prstGeom prst="rect">
            <a:avLst/>
          </a:prstGeom>
        </p:spPr>
      </p:pic>
      <p:sp>
        <p:nvSpPr>
          <p:cNvPr id="2" name="TekstniOkvir 1"/>
          <p:cNvSpPr txBox="1"/>
          <p:nvPr/>
        </p:nvSpPr>
        <p:spPr>
          <a:xfrm>
            <a:off x="6643688" y="614333"/>
            <a:ext cx="315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</a:rPr>
              <a:t>Knežev dvor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1031455" y="3715521"/>
            <a:ext cx="3047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</a:rPr>
              <a:t>Paški tanac</a:t>
            </a:r>
          </a:p>
        </p:txBody>
      </p:sp>
    </p:spTree>
    <p:extLst>
      <p:ext uri="{BB962C8B-B14F-4D97-AF65-F5344CB8AC3E}">
        <p14:creationId xmlns:p14="http://schemas.microsoft.com/office/powerpoint/2010/main" val="332734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944033"/>
          </a:xfrm>
        </p:spPr>
        <p:txBody>
          <a:bodyPr/>
          <a:lstStyle/>
          <a:p>
            <a:r>
              <a:rPr lang="hr-HR" sz="4400" dirty="0"/>
              <a:t>Zahvale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03504" y="2035176"/>
            <a:ext cx="9228201" cy="249396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Kolegi Šimi </a:t>
            </a:r>
            <a:r>
              <a:rPr lang="hr-HR" dirty="0" err="1"/>
              <a:t>Gligori</a:t>
            </a:r>
            <a:endParaRPr lang="hr-H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Ravnateljici Željki Zubović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Kolegicama likovne kulture Marti Tuti/Petri </a:t>
            </a:r>
            <a:r>
              <a:rPr lang="hr-HR" dirty="0" err="1"/>
              <a:t>Gulan</a:t>
            </a:r>
            <a:endParaRPr lang="hr-H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Poduzetničkom centru </a:t>
            </a:r>
            <a:r>
              <a:rPr lang="hr-HR" dirty="0" err="1"/>
              <a:t>Ragan</a:t>
            </a:r>
            <a:r>
              <a:rPr lang="hr-HR" dirty="0"/>
              <a:t>, Novalja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941" y="5822023"/>
            <a:ext cx="2426418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2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r-HR" dirty="0"/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2799521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643996"/>
          </a:xfrm>
        </p:spPr>
        <p:txBody>
          <a:bodyPr/>
          <a:lstStyle/>
          <a:p>
            <a:r>
              <a:rPr lang="hr-HR" sz="4400" dirty="0"/>
              <a:t>OŠ </a:t>
            </a:r>
            <a:r>
              <a:rPr lang="hr-HR" sz="4400" dirty="0">
                <a:solidFill>
                  <a:schemeClr val="bg1"/>
                </a:solidFill>
              </a:rPr>
              <a:t>Jurja</a:t>
            </a:r>
            <a:r>
              <a:rPr lang="hr-HR" sz="4400" dirty="0"/>
              <a:t> Dalmatinca i Učenička zadruga </a:t>
            </a:r>
            <a:r>
              <a:rPr lang="hr-HR" sz="4400" dirty="0" err="1"/>
              <a:t>Ročelica</a:t>
            </a:r>
            <a:endParaRPr lang="hr-HR" sz="4400" dirty="0"/>
          </a:p>
        </p:txBody>
      </p:sp>
      <p:sp>
        <p:nvSpPr>
          <p:cNvPr id="4" name="Rezervirano mjesto sadržaja 2">
            <a:extLst/>
          </p:cNvPr>
          <p:cNvSpPr txBox="1">
            <a:spLocks/>
          </p:cNvSpPr>
          <p:nvPr/>
        </p:nvSpPr>
        <p:spPr>
          <a:xfrm>
            <a:off x="343110" y="1553326"/>
            <a:ext cx="4719067" cy="4833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8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Naša</a:t>
            </a:r>
            <a:r>
              <a:rPr lang="en-US" sz="28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škola</a:t>
            </a:r>
            <a:r>
              <a:rPr lang="en-US" sz="28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ima</a:t>
            </a:r>
            <a:r>
              <a:rPr lang="en-US" sz="28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Učeničku</a:t>
            </a:r>
            <a:r>
              <a:rPr lang="en-US" sz="28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zadrugu</a:t>
            </a:r>
            <a:r>
              <a:rPr lang="en-US" sz="28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Ročelica</a:t>
            </a:r>
            <a:r>
              <a:rPr lang="en-US" sz="28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pri</a:t>
            </a:r>
            <a:r>
              <a:rPr lang="en-US" sz="28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kojoj</a:t>
            </a:r>
            <a:r>
              <a:rPr lang="en-US" sz="28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djeluje</a:t>
            </a:r>
            <a:r>
              <a:rPr lang="en-US" sz="28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sekcija</a:t>
            </a:r>
            <a:r>
              <a:rPr lang="en-US" sz="28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Malih</a:t>
            </a:r>
            <a:r>
              <a:rPr lang="en-US" sz="28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čipkarica</a:t>
            </a:r>
            <a:r>
              <a:rPr lang="en-US" sz="28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.</a:t>
            </a:r>
          </a:p>
          <a:p>
            <a:r>
              <a:rPr lang="hr-HR" sz="28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Paška čipka je vrhunski proizvod čija izrada je dugotrajna pa su proizvodi skupi.</a:t>
            </a:r>
          </a:p>
          <a:p>
            <a:pPr indent="-305435"/>
            <a:r>
              <a:rPr lang="hr-HR" sz="28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  <a:ea typeface="+mn-lt"/>
                <a:cs typeface="+mn-lt"/>
              </a:rPr>
              <a:t>Jedna manja čipka 10cm x 10cm (preko 10 sati rada).</a:t>
            </a:r>
            <a:endParaRPr lang="en-US" sz="2800" b="1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latin typeface="+mn-lt"/>
              <a:ea typeface="+mn-lt"/>
              <a:cs typeface="+mn-lt"/>
            </a:endParaRPr>
          </a:p>
          <a:p>
            <a:pPr indent="-305435"/>
            <a:r>
              <a:rPr lang="hr-HR" sz="28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latin typeface="+mn-lt"/>
              </a:rPr>
              <a:t>U sklopu Zadruge postoje i sekcije: Matematičko – informatička i likovna.</a:t>
            </a:r>
          </a:p>
          <a:p>
            <a:pPr marL="37465"/>
            <a:endParaRPr lang="hr-H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968" y="1585706"/>
            <a:ext cx="6858594" cy="4572396"/>
          </a:xfrm>
          <a:prstGeom prst="rect">
            <a:avLst/>
          </a:prstGeom>
        </p:spPr>
      </p:pic>
      <p:pic>
        <p:nvPicPr>
          <p:cNvPr id="7" name="Picture 4">
            <a:extLst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86" y="1553326"/>
            <a:ext cx="6862176" cy="457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44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1029758"/>
          </a:xfrm>
        </p:spPr>
        <p:txBody>
          <a:bodyPr/>
          <a:lstStyle/>
          <a:p>
            <a:pPr algn="ctr"/>
            <a:r>
              <a:rPr lang="hr-HR" sz="4800" b="1" dirty="0"/>
              <a:t>Izrada proizvoda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67512" y="2428875"/>
            <a:ext cx="9228201" cy="3423921"/>
          </a:xfrm>
        </p:spPr>
        <p:txBody>
          <a:bodyPr>
            <a:normAutofit fontScale="92500"/>
          </a:bodyPr>
          <a:lstStyle/>
          <a:p>
            <a:r>
              <a:rPr lang="hr-HR" dirty="0"/>
              <a:t>Kako izraditi proizvode za našu zadrugu našli smo u primjeni novih IK tehnologija i spajanjem sa ishodima u nastavi: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Matematike (matematički modeli, korištenje </a:t>
            </a:r>
            <a:r>
              <a:rPr lang="hr-HR" dirty="0" err="1"/>
              <a:t>Geogebre</a:t>
            </a:r>
            <a:r>
              <a:rPr lang="hr-HR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Informatike (programiranje, vektorizacija,3D modeliranje,  ispis na 3D pisaču)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dirty="0"/>
              <a:t>Likovne kulture (grafički otisak, modeliranje, oslikavanje)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76860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886883"/>
          </a:xfrm>
        </p:spPr>
        <p:txBody>
          <a:bodyPr/>
          <a:lstStyle/>
          <a:p>
            <a:pPr algn="ctr"/>
            <a:r>
              <a:rPr lang="hr-HR" sz="4800" b="1" dirty="0"/>
              <a:t>Paška e-čipka </a:t>
            </a:r>
          </a:p>
        </p:txBody>
      </p:sp>
      <p:pic>
        <p:nvPicPr>
          <p:cNvPr id="8" name="Slika 7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230" y="1832610"/>
            <a:ext cx="6017201" cy="4886325"/>
          </a:xfrm>
          <a:prstGeom prst="rect">
            <a:avLst/>
          </a:prstGeom>
        </p:spPr>
      </p:pic>
      <p:pic>
        <p:nvPicPr>
          <p:cNvPr id="6" name="Slika 5">
            <a:extLst/>
          </p:cNvPr>
          <p:cNvPicPr>
            <a:picLocks noChangeAspect="1"/>
          </p:cNvPicPr>
          <p:nvPr/>
        </p:nvPicPr>
        <p:blipFill rotWithShape="1">
          <a:blip r:embed="rId3"/>
          <a:srcRect l="4961" r="15751"/>
          <a:stretch/>
        </p:blipFill>
        <p:spPr>
          <a:xfrm>
            <a:off x="5926644" y="1657350"/>
            <a:ext cx="6151787" cy="5061585"/>
          </a:xfrm>
          <a:prstGeom prst="rect">
            <a:avLst/>
          </a:prstGeom>
        </p:spPr>
      </p:pic>
      <p:pic>
        <p:nvPicPr>
          <p:cNvPr id="5" name="Slika 4">
            <a:extLst/>
          </p:cNvPr>
          <p:cNvPicPr>
            <a:picLocks noChangeAspect="1"/>
          </p:cNvPicPr>
          <p:nvPr/>
        </p:nvPicPr>
        <p:blipFill rotWithShape="1">
          <a:blip r:embed="rId4"/>
          <a:srcRect l="9734"/>
          <a:stretch/>
        </p:blipFill>
        <p:spPr>
          <a:xfrm>
            <a:off x="5926643" y="1999772"/>
            <a:ext cx="6151787" cy="4607877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79082" y="1999772"/>
            <a:ext cx="5647563" cy="3995421"/>
          </a:xfrm>
        </p:spPr>
        <p:txBody>
          <a:bodyPr>
            <a:norm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hr-HR" dirty="0"/>
              <a:t>Projekt predstavljen na CUC-u 2019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hr-HR" dirty="0"/>
              <a:t>Cilj projekta je izraditi proizvode sa elementima paške čipke i grada Paga, koje će naša zadruga moći prodavati po pristupačnijim cijenama i na taj način se samostalno financirati.</a:t>
            </a:r>
          </a:p>
        </p:txBody>
      </p:sp>
    </p:spTree>
    <p:extLst>
      <p:ext uri="{BB962C8B-B14F-4D97-AF65-F5344CB8AC3E}">
        <p14:creationId xmlns:p14="http://schemas.microsoft.com/office/powerpoint/2010/main" val="125892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45" y="882748"/>
            <a:ext cx="10946624" cy="5323650"/>
          </a:xfrm>
          <a:prstGeom prst="rect">
            <a:avLst/>
          </a:prstGeom>
        </p:spPr>
      </p:pic>
      <p:pic>
        <p:nvPicPr>
          <p:cNvPr id="5" name="Slika 4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50" y="1209292"/>
            <a:ext cx="10158730" cy="493968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100" y="204784"/>
            <a:ext cx="8663167" cy="624894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350" y="1459996"/>
            <a:ext cx="3609145" cy="443827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622" y="1325436"/>
            <a:ext cx="4224894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0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r="15079"/>
          <a:stretch/>
        </p:blipFill>
        <p:spPr bwMode="auto">
          <a:xfrm>
            <a:off x="904314" y="588016"/>
            <a:ext cx="93059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/>
          </p:cNvPr>
          <p:cNvPicPr>
            <a:picLocks noChangeAspect="1"/>
          </p:cNvPicPr>
          <p:nvPr/>
        </p:nvPicPr>
        <p:blipFill rotWithShape="1">
          <a:blip r:embed="rId3"/>
          <a:srcRect l="5799" r="6345"/>
          <a:stretch/>
        </p:blipFill>
        <p:spPr>
          <a:xfrm>
            <a:off x="1113863" y="1033751"/>
            <a:ext cx="9096376" cy="503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8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" y="1995487"/>
            <a:ext cx="3509963" cy="267652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925" y="1166217"/>
            <a:ext cx="6572250" cy="400050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338" y="3323629"/>
            <a:ext cx="338733" cy="33873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/>
          <a:srcRect l="18109" r="14285"/>
          <a:stretch/>
        </p:blipFill>
        <p:spPr>
          <a:xfrm>
            <a:off x="10358438" y="3323629"/>
            <a:ext cx="367440" cy="33873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451" y="3348037"/>
            <a:ext cx="657226" cy="62865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7"/>
          <a:srcRect l="59885" t="5735" r="27448" b="74264"/>
          <a:stretch/>
        </p:blipFill>
        <p:spPr>
          <a:xfrm>
            <a:off x="9082816" y="3323629"/>
            <a:ext cx="628650" cy="647702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842962" y="657225"/>
            <a:ext cx="528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chemeClr val="bg1"/>
                </a:solidFill>
              </a:rPr>
              <a:t>Ožujak 2020.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8465" y="1426666"/>
            <a:ext cx="8120477" cy="464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8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585788" y="814388"/>
            <a:ext cx="2128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Grad Pag   						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1" y="402372"/>
            <a:ext cx="3228975" cy="24860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137" y="3863161"/>
            <a:ext cx="3443287" cy="2486025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396810" y="4444484"/>
            <a:ext cx="2989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Stara jezgra grada Paga</a:t>
            </a:r>
            <a:endParaRPr lang="hr-HR" sz="24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700" y="2574518"/>
            <a:ext cx="3436381" cy="2577286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7034349" y="1645384"/>
            <a:ext cx="42213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Zborna crkva Uznesenja Blažene </a:t>
            </a:r>
          </a:p>
          <a:p>
            <a:r>
              <a:rPr lang="hr-HR" sz="2400" dirty="0">
                <a:solidFill>
                  <a:schemeClr val="bg1"/>
                </a:solidFill>
              </a:rPr>
              <a:t>Djevice Marije, Pag</a:t>
            </a:r>
          </a:p>
        </p:txBody>
      </p:sp>
    </p:spTree>
    <p:extLst>
      <p:ext uri="{BB962C8B-B14F-4D97-AF65-F5344CB8AC3E}">
        <p14:creationId xmlns:p14="http://schemas.microsoft.com/office/powerpoint/2010/main" val="168725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Gradsko">
  <a:themeElements>
    <a:clrScheme name="Gradsko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Gradsk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Gradsk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Teachers xmlns="41a68943-6721-478c-8c0e-6c969a54981a" xsi:nil="true"/>
    <Owner xmlns="41a68943-6721-478c-8c0e-6c969a54981a">
      <UserInfo>
        <DisplayName/>
        <AccountId xsi:nil="true"/>
        <AccountType/>
      </UserInfo>
    </Owner>
    <Student_Groups xmlns="41a68943-6721-478c-8c0e-6c969a54981a">
      <UserInfo>
        <DisplayName/>
        <AccountId xsi:nil="true"/>
        <AccountType/>
      </UserInfo>
    </Student_Groups>
    <Invited_Students xmlns="41a68943-6721-478c-8c0e-6c969a54981a" xsi:nil="true"/>
    <LMS_Mappings xmlns="41a68943-6721-478c-8c0e-6c969a54981a" xsi:nil="true"/>
    <Templates xmlns="41a68943-6721-478c-8c0e-6c969a54981a" xsi:nil="true"/>
    <Has_Teacher_Only_SectionGroup xmlns="41a68943-6721-478c-8c0e-6c969a54981a" xsi:nil="true"/>
    <CultureName xmlns="41a68943-6721-478c-8c0e-6c969a54981a" xsi:nil="true"/>
    <AppVersion xmlns="41a68943-6721-478c-8c0e-6c969a54981a" xsi:nil="true"/>
    <DefaultSectionNames xmlns="41a68943-6721-478c-8c0e-6c969a54981a" xsi:nil="true"/>
    <Is_Collaboration_Space_Locked xmlns="41a68943-6721-478c-8c0e-6c969a54981a" xsi:nil="true"/>
    <Self_Registration_Enabled xmlns="41a68943-6721-478c-8c0e-6c969a54981a" xsi:nil="true"/>
    <Math_Settings xmlns="41a68943-6721-478c-8c0e-6c969a54981a" xsi:nil="true"/>
    <Teachers xmlns="41a68943-6721-478c-8c0e-6c969a54981a">
      <UserInfo>
        <DisplayName/>
        <AccountId xsi:nil="true"/>
        <AccountType/>
      </UserInfo>
    </Teachers>
    <IsNotebookLocked xmlns="41a68943-6721-478c-8c0e-6c969a54981a" xsi:nil="true"/>
    <Distribution_Groups xmlns="41a68943-6721-478c-8c0e-6c969a54981a" xsi:nil="true"/>
    <TeamsChannelId xmlns="41a68943-6721-478c-8c0e-6c969a54981a" xsi:nil="true"/>
    <NotebookType xmlns="41a68943-6721-478c-8c0e-6c969a54981a" xsi:nil="true"/>
    <FolderType xmlns="41a68943-6721-478c-8c0e-6c969a54981a" xsi:nil="true"/>
    <Students xmlns="41a68943-6721-478c-8c0e-6c969a54981a">
      <UserInfo>
        <DisplayName/>
        <AccountId xsi:nil="true"/>
        <AccountType/>
      </UserInfo>
    </Student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18A51BAE5CF24EB53D54C6F47F8DA1" ma:contentTypeVersion="34" ma:contentTypeDescription="Create a new document." ma:contentTypeScope="" ma:versionID="5e4ad198f9849a7a823aee122bbb9087">
  <xsd:schema xmlns:xsd="http://www.w3.org/2001/XMLSchema" xmlns:xs="http://www.w3.org/2001/XMLSchema" xmlns:p="http://schemas.microsoft.com/office/2006/metadata/properties" xmlns:ns3="41a68943-6721-478c-8c0e-6c969a54981a" xmlns:ns4="5f51d39f-e41f-4a36-8da7-c3d9be1b3858" targetNamespace="http://schemas.microsoft.com/office/2006/metadata/properties" ma:root="true" ma:fieldsID="a773e493b2025b010831f8908289a6d5" ns3:_="" ns4:_="">
    <xsd:import namespace="41a68943-6721-478c-8c0e-6c969a54981a"/>
    <xsd:import namespace="5f51d39f-e41f-4a36-8da7-c3d9be1b385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Math_Settings" minOccurs="0"/>
                <xsd:element ref="ns3:Distribution_Groups" minOccurs="0"/>
                <xsd:element ref="ns3:LMS_Mapping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a68943-6721-478c-8c0e-6c969a5498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3" nillable="true" ma:displayName="Notebook Type" ma:internalName="NotebookType">
      <xsd:simpleType>
        <xsd:restriction base="dms:Text"/>
      </xsd:simpleType>
    </xsd:element>
    <xsd:element name="FolderType" ma:index="14" nillable="true" ma:displayName="Folder Type" ma:internalName="FolderType">
      <xsd:simpleType>
        <xsd:restriction base="dms:Text"/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msChannelId" ma:index="17" nillable="true" ma:displayName="Teams Channel Id" ma:internalName="TeamsChannelId">
      <xsd:simpleType>
        <xsd:restriction base="dms:Text"/>
      </xsd:simpleType>
    </xsd:element>
    <xsd:element name="Owner" ma:index="18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9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0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1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2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3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8" nillable="true" ma:displayName="Is Collaboration Space Locked" ma:internalName="Is_Collaboration_Space_Locked">
      <xsd:simpleType>
        <xsd:restriction base="dms:Boolean"/>
      </xsd:simpleType>
    </xsd:element>
    <xsd:element name="IsNotebookLocked" ma:index="29" nillable="true" ma:displayName="Is Notebook Locked" ma:internalName="IsNotebookLocked">
      <xsd:simpleType>
        <xsd:restriction base="dms:Boolean"/>
      </xsd:simpleType>
    </xsd:element>
    <xsd:element name="Math_Settings" ma:index="30" nillable="true" ma:displayName="Math Settings" ma:internalName="Math_Settings">
      <xsd:simpleType>
        <xsd:restriction base="dms:Text"/>
      </xsd:simpleType>
    </xsd:element>
    <xsd:element name="Distribution_Groups" ma:index="31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2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AutoTags" ma:index="33" nillable="true" ma:displayName="Tags" ma:internalName="MediaServiceAutoTags" ma:readOnly="true">
      <xsd:simpleType>
        <xsd:restriction base="dms:Text"/>
      </xsd:simpleType>
    </xsd:element>
    <xsd:element name="MediaServiceOCR" ma:index="3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8" nillable="true" ma:displayName="Location" ma:internalName="MediaServiceLocation" ma:readOnly="true">
      <xsd:simpleType>
        <xsd:restriction base="dms:Text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51d39f-e41f-4a36-8da7-c3d9be1b385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738DE0-581E-4F8D-A3CD-6C884D81C543}">
  <ds:schemaRefs>
    <ds:schemaRef ds:uri="http://schemas.microsoft.com/office/2006/metadata/properties"/>
    <ds:schemaRef ds:uri="41a68943-6721-478c-8c0e-6c969a54981a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5f51d39f-e41f-4a36-8da7-c3d9be1b385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F044063-E431-4423-8A7B-D9C5EB1AB4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a68943-6721-478c-8c0e-6c969a54981a"/>
    <ds:schemaRef ds:uri="5f51d39f-e41f-4a36-8da7-c3d9be1b38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1C093E-E199-4D60-995D-A612A07E8E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TM03457491[[fn=Metropolski]]</Template>
  <TotalTime>482</TotalTime>
  <Words>485</Words>
  <Application>Microsoft Office PowerPoint</Application>
  <PresentationFormat>Široki zaslon</PresentationFormat>
  <Paragraphs>74</Paragraphs>
  <Slides>23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7" baseType="lpstr">
      <vt:lpstr>Arial</vt:lpstr>
      <vt:lpstr>Calibri Light</vt:lpstr>
      <vt:lpstr>Courier New</vt:lpstr>
      <vt:lpstr>Gradsko</vt:lpstr>
      <vt:lpstr>PAG 3D</vt:lpstr>
      <vt:lpstr>3D Pag</vt:lpstr>
      <vt:lpstr>OŠ Jurja Dalmatinca i Učenička zadruga Ročelica</vt:lpstr>
      <vt:lpstr>Izrada proizvoda</vt:lpstr>
      <vt:lpstr>Paška e-čipka </vt:lpstr>
      <vt:lpstr>PowerPoint prezentacija</vt:lpstr>
      <vt:lpstr>PowerPoint prezentacija</vt:lpstr>
      <vt:lpstr>PowerPoint prezentacija</vt:lpstr>
      <vt:lpstr>PowerPoint prezentacija</vt:lpstr>
      <vt:lpstr>Virtualna šetnja kroz Muzej paške čipke</vt:lpstr>
      <vt:lpstr>3D printer</vt:lpstr>
      <vt:lpstr>3D Pag</vt:lpstr>
      <vt:lpstr>PowerPoint prezentacija</vt:lpstr>
      <vt:lpstr>Tinkercad</vt:lpstr>
      <vt:lpstr>PowerPoint prezentacija</vt:lpstr>
      <vt:lpstr>PowerPoint prezentacija</vt:lpstr>
      <vt:lpstr>PowerPoint prezentacija</vt:lpstr>
      <vt:lpstr>PowerPoint prezentacija</vt:lpstr>
      <vt:lpstr>NAGRADNI KVIZ</vt:lpstr>
      <vt:lpstr>Zaključak</vt:lpstr>
      <vt:lpstr>PowerPoint prezentacija</vt:lpstr>
      <vt:lpstr>Zahvale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PAG 3D</dc:title>
  <dc:creator>Božica Oštarić Veršić</dc:creator>
  <cp:lastModifiedBy>Božica Oštarić Veršić</cp:lastModifiedBy>
  <cp:revision>26</cp:revision>
  <dcterms:created xsi:type="dcterms:W3CDTF">2020-08-14T14:58:29Z</dcterms:created>
  <dcterms:modified xsi:type="dcterms:W3CDTF">2021-10-08T10:58:27Z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0x010100FE18A51BAE5CF24EB53D54C6F47F8DA1</vt:lpwstr>
  </property>
</Properties>
</file>