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3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064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1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5549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95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0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9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3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963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383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6473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audacitytea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2787812"/>
          </a:xfrm>
        </p:spPr>
        <p:txBody>
          <a:bodyPr/>
          <a:lstStyle/>
          <a:p>
            <a:r>
              <a:rPr lang="hr-HR" b="1" dirty="0"/>
              <a:t>DOPPLEROV UČINAK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429000"/>
            <a:ext cx="6324600" cy="9144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hr-HR" sz="7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CARNET USERS CONFERENCE </a:t>
            </a:r>
            <a:endParaRPr lang="hr-HR" sz="72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hr-HR" sz="7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 PRILIKE</a:t>
            </a:r>
            <a:endParaRPr lang="hr-HR" sz="72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hr-HR" sz="6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27. – 29. listopada 2021.</a:t>
            </a:r>
            <a:endParaRPr lang="hr-HR" sz="6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hr-HR" sz="6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hibridno i fleksibilno obrazovanje</a:t>
            </a:r>
            <a:endParaRPr lang="hr-HR" sz="6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64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Mirta Lulić, prof.</a:t>
            </a:r>
          </a:p>
          <a:p>
            <a:r>
              <a:rPr lang="hr-HR" sz="64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Mirela </a:t>
            </a:r>
            <a:r>
              <a:rPr lang="hr-HR" sz="6400" b="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Macelaru</a:t>
            </a:r>
            <a:r>
              <a:rPr lang="hr-HR" sz="64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prof.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D14DC646-E9AE-417E-8B8A-3BAD4B0FE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0237"/>
            <a:ext cx="8686799" cy="4576763"/>
          </a:xfrm>
          <a:prstGeom prst="rect">
            <a:avLst/>
          </a:prstGeom>
        </p:spPr>
      </p:pic>
      <p:sp>
        <p:nvSpPr>
          <p:cNvPr id="4" name="Elipsa 3">
            <a:extLst>
              <a:ext uri="{FF2B5EF4-FFF2-40B4-BE49-F238E27FC236}">
                <a16:creationId xmlns:a16="http://schemas.microsoft.com/office/drawing/2014/main" id="{DDF0931B-D303-416D-A366-2CE4129BCB88}"/>
              </a:ext>
            </a:extLst>
          </p:cNvPr>
          <p:cNvSpPr/>
          <p:nvPr/>
        </p:nvSpPr>
        <p:spPr>
          <a:xfrm>
            <a:off x="4953000" y="2438400"/>
            <a:ext cx="2362200" cy="2286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CBF29473-0699-4FBB-93E5-BB534DBD4D65}"/>
              </a:ext>
            </a:extLst>
          </p:cNvPr>
          <p:cNvSpPr/>
          <p:nvPr/>
        </p:nvSpPr>
        <p:spPr>
          <a:xfrm>
            <a:off x="152400" y="2324100"/>
            <a:ext cx="2210386" cy="3429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1C0F521B-1EC2-4390-B089-D2C3FD3DD831}"/>
              </a:ext>
            </a:extLst>
          </p:cNvPr>
          <p:cNvSpPr/>
          <p:nvPr/>
        </p:nvSpPr>
        <p:spPr>
          <a:xfrm>
            <a:off x="2362786" y="2209800"/>
            <a:ext cx="532814" cy="4572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70F769D0-EEFC-47BD-9D01-AEF5A01DE24B}"/>
              </a:ext>
            </a:extLst>
          </p:cNvPr>
          <p:cNvSpPr/>
          <p:nvPr/>
        </p:nvSpPr>
        <p:spPr>
          <a:xfrm>
            <a:off x="228600" y="6019800"/>
            <a:ext cx="4343400" cy="5715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496BC587-214C-4AF8-A18B-50103A8C63F4}"/>
              </a:ext>
            </a:extLst>
          </p:cNvPr>
          <p:cNvSpPr txBox="1"/>
          <p:nvPr/>
        </p:nvSpPr>
        <p:spPr>
          <a:xfrm>
            <a:off x="457200" y="219670"/>
            <a:ext cx="8458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AUDACITY</a:t>
            </a:r>
            <a:r>
              <a:rPr lang="hr-HR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besplatan program za snimanje i obradu zvučnih zapisa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46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811E55B0-AE85-4D06-AC6D-EF2BD9792BFF}"/>
              </a:ext>
            </a:extLst>
          </p:cNvPr>
          <p:cNvSpPr txBox="1"/>
          <p:nvPr/>
        </p:nvSpPr>
        <p:spPr>
          <a:xfrm>
            <a:off x="152400" y="509017"/>
            <a:ext cx="86155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1. ODREĐIVANJE FREKVENCIJE GLAZBENE VILICE</a:t>
            </a: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19CEA03-C5BD-444F-A9F0-C57D045B1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85165"/>
            <a:ext cx="5662612" cy="257243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42A947DA-B554-4232-821B-254E6F9A3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810000"/>
            <a:ext cx="5662612" cy="2724835"/>
          </a:xfrm>
          <a:prstGeom prst="rect">
            <a:avLst/>
          </a:prstGeom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id="{8816F1F8-73D3-4507-9F8B-FCF8D1DE4237}"/>
              </a:ext>
            </a:extLst>
          </p:cNvPr>
          <p:cNvSpPr/>
          <p:nvPr/>
        </p:nvSpPr>
        <p:spPr>
          <a:xfrm>
            <a:off x="3657600" y="2286000"/>
            <a:ext cx="45719" cy="677108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727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D684D07D-DC56-477D-B720-E004A940E6B1}"/>
              </a:ext>
            </a:extLst>
          </p:cNvPr>
          <p:cNvSpPr txBox="1"/>
          <p:nvPr/>
        </p:nvSpPr>
        <p:spPr>
          <a:xfrm>
            <a:off x="685800" y="457200"/>
            <a:ext cx="7620000" cy="753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5585" indent="-6350">
              <a:lnSpc>
                <a:spcPct val="112000"/>
              </a:lnSpc>
              <a:spcAft>
                <a:spcPts val="345"/>
              </a:spcAft>
            </a:pPr>
            <a:r>
              <a:rPr lang="hr-H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hr-HR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SLUŠATELJ MIRUJE, A IZVOR SE GIBA PREMA SLUŠATELJU</a:t>
            </a:r>
            <a:r>
              <a:rPr lang="hr-H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AE1CA27-3689-48E7-AC38-2397C860C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76168"/>
            <a:ext cx="7162800" cy="414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89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7CBA132C-117D-4B4B-9B44-747B011BD9E2}"/>
              </a:ext>
            </a:extLst>
          </p:cNvPr>
          <p:cNvSpPr txBox="1"/>
          <p:nvPr/>
        </p:nvSpPr>
        <p:spPr>
          <a:xfrm>
            <a:off x="304800" y="457200"/>
            <a:ext cx="8382000" cy="409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5585" indent="-6350">
              <a:lnSpc>
                <a:spcPct val="112000"/>
              </a:lnSpc>
              <a:spcAft>
                <a:spcPts val="1715"/>
              </a:spcAft>
            </a:pPr>
            <a:r>
              <a:rPr lang="hr-H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3. SLUŠATELJ MIRUJE, A IZVOR SE GIBA OD SLUŠATELJA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0323B64-785C-4780-9BF2-580EF9B04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9762"/>
            <a:ext cx="7315200" cy="426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33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4A94256-0A77-4516-969A-9951759181B7}"/>
              </a:ext>
            </a:extLst>
          </p:cNvPr>
          <p:cNvSpPr txBox="1"/>
          <p:nvPr/>
        </p:nvSpPr>
        <p:spPr>
          <a:xfrm>
            <a:off x="914400" y="457200"/>
            <a:ext cx="7696200" cy="138499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hr-HR" sz="2800" b="1" dirty="0">
                <a:latin typeface="Blackadder ITC" panose="04020505051007020D02" pitchFamily="82" charset="0"/>
              </a:rPr>
              <a:t>Korištenjem alata </a:t>
            </a:r>
            <a:r>
              <a:rPr lang="hr-HR" sz="2800" b="1" dirty="0" err="1">
                <a:latin typeface="Blackadder ITC" panose="04020505051007020D02" pitchFamily="82" charset="0"/>
              </a:rPr>
              <a:t>Audacity</a:t>
            </a:r>
            <a:r>
              <a:rPr lang="hr-HR" sz="2800" b="1" dirty="0">
                <a:latin typeface="Blackadder ITC" panose="04020505051007020D02" pitchFamily="82" charset="0"/>
              </a:rPr>
              <a:t> nastava je obogaćena, raznovrsna i zanimljiva, a učenici mogu također i samostalno uz prethodno pripremljene zadatke izvesti pokuse i donijeti zaključke.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D0509224-0B8A-490C-AF60-FF9DCAA4C748}"/>
              </a:ext>
            </a:extLst>
          </p:cNvPr>
          <p:cNvSpPr txBox="1"/>
          <p:nvPr/>
        </p:nvSpPr>
        <p:spPr>
          <a:xfrm>
            <a:off x="914400" y="3276600"/>
            <a:ext cx="7696200" cy="271407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>
                <a:effectLst/>
                <a:latin typeface="Blackadder ITC" panose="04020505051007020D02" pitchFamily="82" charset="0"/>
                <a:ea typeface="Calibri" panose="020F0502020204030204" pitchFamily="34" charset="0"/>
              </a:rPr>
              <a:t>Radionicom želimo pokazati da  kreativno i kvalitetno poučavanje može postojati i u nastavi na daljinu (online nastavi), ali i u školama čiji kabineti nisu opremljeni priborom za izvođenje pokusa.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hr-HR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hr-HR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75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ve autorizirane metode za klasifikaciju svinjskih trupova na liniji  klanja u Republici Hrvatskoj">
            <a:extLst>
              <a:ext uri="{FF2B5EF4-FFF2-40B4-BE49-F238E27FC236}">
                <a16:creationId xmlns:a16="http://schemas.microsoft.com/office/drawing/2014/main" id="{394359E9-F5D1-455E-A124-4C067A511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554" y="762000"/>
            <a:ext cx="712424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5E4036C0-F2ED-4081-BD85-27F76302C376}"/>
              </a:ext>
            </a:extLst>
          </p:cNvPr>
          <p:cNvSpPr txBox="1"/>
          <p:nvPr/>
        </p:nvSpPr>
        <p:spPr>
          <a:xfrm>
            <a:off x="1676400" y="4876800"/>
            <a:ext cx="7037504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Algerian" panose="04020705040A02060702" pitchFamily="82" charset="0"/>
                <a:cs typeface="Arial" panose="020B0604020202020204" pitchFamily="34" charset="0"/>
              </a:rPr>
              <a:t>I krenimo u istraživanje…</a:t>
            </a:r>
          </a:p>
        </p:txBody>
      </p:sp>
    </p:spTree>
    <p:extLst>
      <p:ext uri="{BB962C8B-B14F-4D97-AF65-F5344CB8AC3E}">
        <p14:creationId xmlns:p14="http://schemas.microsoft.com/office/powerpoint/2010/main" val="745175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47800"/>
            <a:ext cx="7633742" cy="4431793"/>
          </a:xfrm>
        </p:spPr>
        <p:txBody>
          <a:bodyPr>
            <a:normAutofit/>
          </a:bodyPr>
          <a:lstStyle/>
          <a:p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longitudinalni mehanički val frekvencija od 20Hz do 20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kHz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širi se kroz medije različitim brzinama, ali ne može se širiti kroz vakuum</a:t>
            </a: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brzina u zraku ovisi o temperaturi zraka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Fizika 8 - 4.2 Opis vala">
            <a:extLst>
              <a:ext uri="{FF2B5EF4-FFF2-40B4-BE49-F238E27FC236}">
                <a16:creationId xmlns:a16="http://schemas.microsoft.com/office/drawing/2014/main" id="{51FB452D-55EB-47A4-8DAC-F3E5727C129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3966" y="3995225"/>
            <a:ext cx="3743325" cy="191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INTERFERENCIJA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371600"/>
            <a:ext cx="7633742" cy="5104015"/>
          </a:xfrm>
        </p:spPr>
        <p:txBody>
          <a:bodyPr>
            <a:normAutofit fontScale="55000" lnSpcReduction="20000"/>
          </a:bodyPr>
          <a:lstStyle/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interferencija zvučnih valova- slaganje (zbrajanje)</a:t>
            </a:r>
          </a:p>
          <a:p>
            <a:pPr marL="0" indent="0">
              <a:buNone/>
            </a:pP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poseban slučaj interferencije nastaje kada imamo npr. dvije glazbene vilice bliskih frekvencija</a:t>
            </a:r>
          </a:p>
          <a:p>
            <a:pPr marL="0" indent="0">
              <a:buNone/>
            </a:pP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nakon što smo zatitrali obje glazbene vilice, čujemo promjenu intenziteta tona</a:t>
            </a:r>
          </a:p>
          <a:p>
            <a:pPr marL="0" indent="0">
              <a:buNone/>
            </a:pP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promjena intenziteta se mijenja u vremenu i zovemo ju udar</a:t>
            </a:r>
          </a:p>
          <a:p>
            <a:pPr marL="0" indent="0">
              <a:buNone/>
            </a:pP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frekvencija rezultirajućeg vala jednaka je razlici frekvencija tih dvaju valova</a:t>
            </a:r>
          </a:p>
          <a:p>
            <a:pPr marL="0" indent="0">
              <a:buNone/>
            </a:pP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kako su te frekvencije bliske, to je frekvencija rezultirajućega vala veoma malena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35562"/>
          </a:xfrm>
        </p:spPr>
        <p:txBody>
          <a:bodyPr/>
          <a:lstStyle/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nastaje interferencijom dvaju valova jednake amplitude i jednake frekvencije, koji na istom pravcu putuju jedan nasuprot drugom</a:t>
            </a:r>
          </a:p>
          <a:p>
            <a:pPr marL="0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valovi nastali na jednom kraju se odbijaju od čvrste granice i dolazi do superpozicije valova samih sa sobom</a:t>
            </a:r>
          </a:p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2004A188-8BAF-463F-8A35-27D26D8D051C}"/>
              </a:ext>
            </a:extLst>
          </p:cNvPr>
          <p:cNvSpPr txBox="1"/>
          <p:nvPr/>
        </p:nvSpPr>
        <p:spPr>
          <a:xfrm>
            <a:off x="2994132" y="457200"/>
            <a:ext cx="3155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000" b="1" dirty="0">
                <a:latin typeface="Arial" panose="020B0604020202020204" pitchFamily="34" charset="0"/>
                <a:cs typeface="Arial" panose="020B0604020202020204" pitchFamily="34" charset="0"/>
              </a:rPr>
              <a:t>STOJNI VAL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tojni val n = 1 ">
            <a:extLst>
              <a:ext uri="{FF2B5EF4-FFF2-40B4-BE49-F238E27FC236}">
                <a16:creationId xmlns:a16="http://schemas.microsoft.com/office/drawing/2014/main" id="{D0B509BD-EF94-41C0-925E-56864DBACD5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900" y="2819400"/>
            <a:ext cx="541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7EB98E4-3158-497D-BD18-C2EFD93D3552}"/>
              </a:ext>
            </a:extLst>
          </p:cNvPr>
          <p:cNvSpPr txBox="1"/>
          <p:nvPr/>
        </p:nvSpPr>
        <p:spPr>
          <a:xfrm>
            <a:off x="990600" y="990600"/>
            <a:ext cx="7467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STOJNI VAL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 žici duljine </a:t>
            </a:r>
            <a:r>
              <a:rPr lang="hr-HR" sz="20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, učvršćenoj na oba kraja.</a:t>
            </a:r>
          </a:p>
        </p:txBody>
      </p:sp>
    </p:spTree>
    <p:extLst>
      <p:ext uri="{BB962C8B-B14F-4D97-AF65-F5344CB8AC3E}">
        <p14:creationId xmlns:p14="http://schemas.microsoft.com/office/powerpoint/2010/main" val="4252796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371600"/>
            <a:ext cx="7633742" cy="450799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n=1 daje osnovnu (najnižu) frekvenciju</a:t>
            </a:r>
          </a:p>
          <a:p>
            <a:pPr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 		</a:t>
            </a:r>
          </a:p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ostale dobivene frekvencije su višekratnici osnovne i zovu se viši harmonici</a:t>
            </a:r>
          </a:p>
          <a:p>
            <a:pPr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37176"/>
              </p:ext>
            </p:extLst>
          </p:nvPr>
        </p:nvGraphicFramePr>
        <p:xfrm>
          <a:off x="3886199" y="2708030"/>
          <a:ext cx="914401" cy="72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85" imgH="393529" progId="Equation.3">
                  <p:embed/>
                </p:oleObj>
              </mc:Choice>
              <mc:Fallback>
                <p:oleObj name="Equation" r:id="rId2" imgW="495085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199" y="2708030"/>
                        <a:ext cx="914401" cy="72097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147879"/>
              </p:ext>
            </p:extLst>
          </p:nvPr>
        </p:nvGraphicFramePr>
        <p:xfrm>
          <a:off x="3749596" y="5181600"/>
          <a:ext cx="118760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08" imgH="393529" progId="Equation.3">
                  <p:embed/>
                </p:oleObj>
              </mc:Choice>
              <mc:Fallback>
                <p:oleObj name="Equation" r:id="rId4" imgW="672808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596" y="5181600"/>
                        <a:ext cx="118760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GLAZBENI INSTRUMENTI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76401"/>
            <a:ext cx="7633742" cy="5029200"/>
          </a:xfrm>
        </p:spPr>
        <p:txBody>
          <a:bodyPr>
            <a:normAutofit fontScale="62500" lnSpcReduction="20000"/>
          </a:bodyPr>
          <a:lstStyle/>
          <a:p>
            <a:r>
              <a:rPr lang="hr-HR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žičani glazbeni instrumenti, poput gitare, imaju žice učvršćene na oba kraja</a:t>
            </a:r>
          </a:p>
          <a:p>
            <a:pPr marL="0" indent="0">
              <a:buNone/>
            </a:pPr>
            <a:endParaRPr lang="hr-HR" sz="3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</a:t>
            </a:r>
            <a:r>
              <a:rPr lang="hr-HR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 nastaje trzajem žice</a:t>
            </a:r>
          </a:p>
          <a:p>
            <a:pPr marL="0" indent="0">
              <a:buNone/>
            </a:pPr>
            <a:endParaRPr lang="hr-HR" sz="3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mijenjanjem položaja prsta na žici mijenjamo duljinu žice i time frekvenciju zvuka</a:t>
            </a:r>
          </a:p>
          <a:p>
            <a:pPr marL="0" indent="0">
              <a:buNone/>
            </a:pPr>
            <a:endParaRPr lang="hr-HR" sz="3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frekvencija žice ovisi o njezinoj napetosti, gustoći i duljini</a:t>
            </a:r>
          </a:p>
          <a:p>
            <a:pPr marL="0" indent="0">
              <a:buNone/>
            </a:pPr>
            <a:endParaRPr lang="hr-HR" sz="3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žica uvijek titra svim frekvencijama što daje boju zvuka, a najjače se čuje osnovni </a:t>
            </a:r>
            <a:r>
              <a:rPr lang="hr-HR" sz="3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harmonik</a:t>
            </a:r>
            <a:endParaRPr lang="hr-HR" sz="3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3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hr-HR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puhačkih instrumenata titra stupac zraka</a:t>
            </a:r>
            <a:endParaRPr lang="hr-HR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DOPPLEROV UČINAK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47800"/>
            <a:ext cx="7633742" cy="4431793"/>
          </a:xfrm>
        </p:spPr>
        <p:txBody>
          <a:bodyPr/>
          <a:lstStyle/>
          <a:p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pojava promjene u frekvenciji zvuka zbog relativnog gibanja izvora zvuka od slušatelja ili prema slušatelju, ili zbog gibanja samog slušatelja u odnosu na izvor zvuka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                      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060694"/>
              </p:ext>
            </p:extLst>
          </p:nvPr>
        </p:nvGraphicFramePr>
        <p:xfrm>
          <a:off x="3843337" y="2805112"/>
          <a:ext cx="14573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531" imgH="444307" progId="Equation.3">
                  <p:embed/>
                </p:oleObj>
              </mc:Choice>
              <mc:Fallback>
                <p:oleObj name="Equation" r:id="rId2" imgW="850531" imgH="444307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7" y="2805112"/>
                        <a:ext cx="1457325" cy="771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opplerov efekt">
            <a:extLst>
              <a:ext uri="{FF2B5EF4-FFF2-40B4-BE49-F238E27FC236}">
                <a16:creationId xmlns:a16="http://schemas.microsoft.com/office/drawing/2014/main" id="{A46D5CCD-554F-4A82-AC11-53BDF74FC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67125"/>
            <a:ext cx="7010400" cy="23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51015"/>
          </a:xfrm>
        </p:spPr>
        <p:txBody>
          <a:bodyPr>
            <a:normAutofit fontScale="90000"/>
          </a:bodyPr>
          <a:lstStyle/>
          <a:p>
            <a:pPr algn="ctr"/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638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Pribor: </a:t>
            </a:r>
            <a:r>
              <a:rPr lang="hr-H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hr-HR" sz="20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ikrofon, glazbena vilica, postolje, batić, ravnalo i računalo s internetskom vezom, URL:</a:t>
            </a:r>
            <a:r>
              <a:rPr lang="hr-HR" sz="2000" i="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https://www.audacityteam.org/</a:t>
            </a:r>
            <a:endParaRPr lang="hr-HR" sz="20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Picture 3173">
            <a:extLst>
              <a:ext uri="{FF2B5EF4-FFF2-40B4-BE49-F238E27FC236}">
                <a16:creationId xmlns:a16="http://schemas.microsoft.com/office/drawing/2014/main" id="{93E4BAFE-C99F-4C7F-B4D3-043EBDCA3FD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77000" y="5370660"/>
            <a:ext cx="1943100" cy="801540"/>
          </a:xfrm>
          <a:prstGeom prst="rect">
            <a:avLst/>
          </a:prstGeom>
        </p:spPr>
      </p:pic>
      <p:pic>
        <p:nvPicPr>
          <p:cNvPr id="8" name="Slika 7" descr="Slika na kojoj se prikazuje tekst&#10;&#10;Opis je automatski generiran">
            <a:extLst>
              <a:ext uri="{FF2B5EF4-FFF2-40B4-BE49-F238E27FC236}">
                <a16:creationId xmlns:a16="http://schemas.microsoft.com/office/drawing/2014/main" id="{EE0576B0-DF25-4AAB-ABAF-FB092D5A4B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6800" y="3124200"/>
            <a:ext cx="3505200" cy="32004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13235</TotalTime>
  <Words>427</Words>
  <Application>Microsoft Office PowerPoint</Application>
  <PresentationFormat>Prikaz na zaslonu (4:3)</PresentationFormat>
  <Paragraphs>73</Paragraphs>
  <Slides>15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3" baseType="lpstr">
      <vt:lpstr>Algerian</vt:lpstr>
      <vt:lpstr>Arial</vt:lpstr>
      <vt:lpstr>Blackadder ITC</vt:lpstr>
      <vt:lpstr>Gill Sans MT</vt:lpstr>
      <vt:lpstr>Impact</vt:lpstr>
      <vt:lpstr>Times New Roman</vt:lpstr>
      <vt:lpstr>Značka</vt:lpstr>
      <vt:lpstr>Equation</vt:lpstr>
      <vt:lpstr>DOPPLEROV UČINAK</vt:lpstr>
      <vt:lpstr>ZVUK</vt:lpstr>
      <vt:lpstr>INTERFERENCIJA</vt:lpstr>
      <vt:lpstr>PowerPoint prezentacija</vt:lpstr>
      <vt:lpstr>PowerPoint prezentacija</vt:lpstr>
      <vt:lpstr>PowerPoint prezentacija</vt:lpstr>
      <vt:lpstr>GLAZBENI INSTRUMENTI</vt:lpstr>
      <vt:lpstr>DOPPLEROV UČINAK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Dopplerov učinak</dc:title>
  <dc:creator>X</dc:creator>
  <cp:lastModifiedBy>Mirta Lulić</cp:lastModifiedBy>
  <cp:revision>31</cp:revision>
  <dcterms:created xsi:type="dcterms:W3CDTF">2006-08-16T00:00:00Z</dcterms:created>
  <dcterms:modified xsi:type="dcterms:W3CDTF">2021-09-30T18:41:13Z</dcterms:modified>
</cp:coreProperties>
</file>