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354" r:id="rId3"/>
    <p:sldId id="371" r:id="rId4"/>
    <p:sldId id="353" r:id="rId5"/>
    <p:sldId id="380" r:id="rId6"/>
    <p:sldId id="355" r:id="rId7"/>
    <p:sldId id="388" r:id="rId8"/>
    <p:sldId id="379" r:id="rId9"/>
    <p:sldId id="389" r:id="rId10"/>
    <p:sldId id="384" r:id="rId11"/>
    <p:sldId id="381" r:id="rId12"/>
    <p:sldId id="398" r:id="rId13"/>
    <p:sldId id="399" r:id="rId14"/>
    <p:sldId id="400" r:id="rId15"/>
    <p:sldId id="390" r:id="rId16"/>
    <p:sldId id="391" r:id="rId17"/>
    <p:sldId id="393" r:id="rId18"/>
    <p:sldId id="394" r:id="rId19"/>
    <p:sldId id="403" r:id="rId20"/>
    <p:sldId id="392" r:id="rId21"/>
    <p:sldId id="404" r:id="rId22"/>
    <p:sldId id="396" r:id="rId23"/>
    <p:sldId id="395" r:id="rId24"/>
    <p:sldId id="405" r:id="rId25"/>
    <p:sldId id="406" r:id="rId26"/>
    <p:sldId id="401" r:id="rId27"/>
    <p:sldId id="402" r:id="rId28"/>
    <p:sldId id="368" r:id="rId29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29" autoAdjust="0"/>
    <p:restoredTop sz="83986" autoAdjust="0"/>
  </p:normalViewPr>
  <p:slideViewPr>
    <p:cSldViewPr>
      <p:cViewPr varScale="1">
        <p:scale>
          <a:sx n="57" d="100"/>
          <a:sy n="57" d="100"/>
        </p:scale>
        <p:origin x="7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7BC6F-D8EE-42BE-A1B4-8F26F2EC1ABA}" type="datetimeFigureOut">
              <a:rPr lang="pt-PT" smtClean="0"/>
              <a:t>09/10/2021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A7B25-8F9C-4DDB-8956-238C9063A81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0467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2769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8177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8425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7069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0727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0571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0628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9500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5224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868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351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364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9238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7895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0104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6917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6964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4976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6219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2542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446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24640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561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5082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0103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074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7B25-8F9C-4DDB-8956-238C9063A81A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1982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Games @ the Classroom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Vânia Ramos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Games @ the Classroom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Vânia Ramos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Games @ the Classroom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Vânia Ramos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Games @ the Classroom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Vânia Ramos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Games @ the Classroom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Vânia Ramos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Games @ the Classroom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Vânia Ramos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Games @ the Classroom</a:t>
            </a:r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Vânia Ramos</a:t>
            </a: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Games @ the Classroom</a:t>
            </a: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Vânia Ramos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Games @ the Classroom</a:t>
            </a: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Vânia Ramos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Games @ the Classroom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Vânia Ramos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Games @ the Classroom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Vânia Ramos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Games @ the Classroom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Vânia Ramos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forms.office.com/Pages/ResponsePage.aspx?id=FvJamzTGgEurAgyaPQKQkSn0Ef0RnalCo4VjlqhQXdJURUJVOUY5UUEzT1JZUlRVQVBWNTJFOUpPNC4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1679003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hr-HR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hr-HR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hr-HR" sz="5300" dirty="0" err="1">
                <a:solidFill>
                  <a:schemeClr val="accent3">
                    <a:lumMod val="75000"/>
                  </a:schemeClr>
                </a:solidFill>
              </a:rPr>
              <a:t>Jamovi</a:t>
            </a:r>
            <a:br>
              <a:rPr lang="hr-HR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hr-HR" sz="2900" dirty="0"/>
            </a:br>
            <a:br>
              <a:rPr lang="hr-HR" dirty="0"/>
            </a:br>
            <a:endParaRPr lang="pt-PT" dirty="0">
              <a:latin typeface="Eras Medium ITC" panose="020B06020305040208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72544"/>
            <a:ext cx="6400800" cy="1752600"/>
          </a:xfrm>
        </p:spPr>
        <p:txBody>
          <a:bodyPr/>
          <a:lstStyle/>
          <a:p>
            <a:endParaRPr lang="hr-HR" sz="2800" dirty="0"/>
          </a:p>
          <a:p>
            <a:r>
              <a:rPr lang="hr-HR" sz="2400" dirty="0"/>
              <a:t>Karmen </a:t>
            </a:r>
            <a:r>
              <a:rPr lang="hr-HR" sz="2400" dirty="0" err="1"/>
              <a:t>Habijan</a:t>
            </a:r>
            <a:r>
              <a:rPr lang="hr-HR" sz="2400" dirty="0"/>
              <a:t> </a:t>
            </a:r>
            <a:r>
              <a:rPr lang="hr-HR" sz="2400" dirty="0" err="1"/>
              <a:t>Buza</a:t>
            </a:r>
            <a:r>
              <a:rPr lang="hr-HR" sz="2400" dirty="0"/>
              <a:t>, prof. mentor</a:t>
            </a:r>
            <a:endParaRPr lang="pt-PT" sz="2400" dirty="0"/>
          </a:p>
          <a:p>
            <a:r>
              <a:rPr lang="hr-HR" sz="2000" i="1" dirty="0" err="1">
                <a:solidFill>
                  <a:srgbClr val="92D050"/>
                </a:solidFill>
              </a:rPr>
              <a:t>karmen.habijan</a:t>
            </a:r>
            <a:r>
              <a:rPr lang="pt-PT" sz="2000" i="1" dirty="0">
                <a:solidFill>
                  <a:srgbClr val="92D050"/>
                </a:solidFill>
              </a:rPr>
              <a:t>@</a:t>
            </a:r>
            <a:r>
              <a:rPr lang="hr-HR" sz="2000" i="1" dirty="0">
                <a:solidFill>
                  <a:srgbClr val="92D050"/>
                </a:solidFill>
              </a:rPr>
              <a:t>skole.hr</a:t>
            </a:r>
            <a:endParaRPr lang="pt-PT" sz="2000" i="1" dirty="0">
              <a:solidFill>
                <a:srgbClr val="92D05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59" y="6237312"/>
            <a:ext cx="2354230" cy="4414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39552" y="4919008"/>
            <a:ext cx="8604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Eras Medium ITC" panose="020B0602030504020804" pitchFamily="34" charset="0"/>
                <a:sym typeface="Symbol"/>
              </a:rPr>
              <a:t>CARNET</a:t>
            </a:r>
          </a:p>
          <a:p>
            <a:r>
              <a:rPr lang="hr-HR" sz="2000" dirty="0">
                <a:latin typeface="Eras Medium ITC" panose="020B0602030504020804" pitchFamily="34" charset="0"/>
                <a:sym typeface="Symbol"/>
              </a:rPr>
              <a:t>USERS</a:t>
            </a:r>
          </a:p>
          <a:p>
            <a:r>
              <a:rPr lang="hr-HR" sz="2000" dirty="0">
                <a:latin typeface="Eras Medium ITC" panose="020B0602030504020804" pitchFamily="34" charset="0"/>
                <a:sym typeface="Symbol"/>
              </a:rPr>
              <a:t>CONFERENCE</a:t>
            </a:r>
          </a:p>
          <a:p>
            <a:endParaRPr lang="hr-HR" sz="2000" dirty="0">
              <a:latin typeface="Eras Medium ITC" panose="020B0602030504020804" pitchFamily="34" charset="0"/>
              <a:sym typeface="Symbol"/>
            </a:endParaRPr>
          </a:p>
          <a:p>
            <a:r>
              <a:rPr lang="hr-HR" sz="2000" dirty="0">
                <a:latin typeface="Eras Medium ITC" panose="020B0602030504020804" pitchFamily="34" charset="0"/>
                <a:sym typeface="Symbol"/>
              </a:rPr>
              <a:t>27. - 29. listopada 2021.</a:t>
            </a:r>
          </a:p>
        </p:txBody>
      </p:sp>
    </p:spTree>
    <p:extLst>
      <p:ext uri="{BB962C8B-B14F-4D97-AF65-F5344CB8AC3E}">
        <p14:creationId xmlns:p14="http://schemas.microsoft.com/office/powerpoint/2010/main" val="296800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2999" y="434422"/>
            <a:ext cx="6858000" cy="327459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hr-HR" sz="1800" dirty="0"/>
            </a:br>
            <a:r>
              <a:rPr lang="hr-HR" sz="1800" dirty="0"/>
              <a:t>O alatu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 err="1"/>
              <a:t>Jamovi</a:t>
            </a:r>
            <a:r>
              <a:rPr lang="hr-HR" sz="1800" dirty="0"/>
              <a:t> pruža kompletan paket analiza za (ne samo) društvene znanosti, T-testovi, ANOVA, korelacija i regresija, </a:t>
            </a:r>
            <a:r>
              <a:rPr lang="hr-HR" sz="1800" dirty="0" err="1"/>
              <a:t>neparametarski</a:t>
            </a:r>
            <a:r>
              <a:rPr lang="hr-HR" sz="1800" dirty="0"/>
              <a:t> testovi, tablice nepredviđenih situacija, pouzdanost i analiza faktora.</a:t>
            </a:r>
            <a:br>
              <a:rPr lang="hr-HR" sz="1800" dirty="0"/>
            </a:br>
            <a:r>
              <a:rPr lang="hr-HR" sz="1800" dirty="0"/>
              <a:t>Ponovni ulaz ne bi trebao biti kompliciran, zato </a:t>
            </a:r>
            <a:r>
              <a:rPr lang="hr-HR" sz="1800" dirty="0" err="1"/>
              <a:t>jamovi</a:t>
            </a:r>
            <a:r>
              <a:rPr lang="hr-HR" sz="1800" dirty="0"/>
              <a:t> spremaju vaše podatke, vaše analize, njihove mogućnosti i rezultate sve u jednoj datoteci. </a:t>
            </a:r>
            <a:br>
              <a:rPr lang="hr-HR" sz="1800" dirty="0"/>
            </a:br>
            <a:r>
              <a:rPr lang="hr-HR" sz="1800" dirty="0"/>
              <a:t>Ova se datoteka može sigurnosno kopirati, dijeliti s kolegama i u bilo kojem trenutku ponovno učitati u </a:t>
            </a:r>
            <a:r>
              <a:rPr lang="hr-HR" sz="1800" dirty="0" err="1"/>
              <a:t>jamove</a:t>
            </a:r>
            <a:r>
              <a:rPr lang="hr-HR" sz="1800" dirty="0"/>
              <a:t> - kao da nikada niste ni izašli.</a:t>
            </a:r>
            <a:br>
              <a:rPr lang="hr-HR" sz="2000" dirty="0">
                <a:latin typeface="+mn-lt"/>
                <a:ea typeface="Calibri" panose="020F0502020204030204" pitchFamily="34" charset="0"/>
              </a:rPr>
            </a:br>
            <a:br>
              <a:rPr lang="hr-HR" sz="1600" dirty="0"/>
            </a:br>
            <a:endParaRPr lang="pt-PT" sz="1600" dirty="0">
              <a:latin typeface="Eras Medium ITC" panose="020B0602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>
            <a:extLst>
              <a:ext uri="{FF2B5EF4-FFF2-40B4-BE49-F238E27FC236}">
                <a16:creationId xmlns:a16="http://schemas.microsoft.com/office/drawing/2014/main" id="{8AF091F0-3047-466A-BA2A-258E9A799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r="42913" b="44397"/>
          <a:stretch/>
        </p:blipFill>
        <p:spPr>
          <a:xfrm>
            <a:off x="442385" y="3428681"/>
            <a:ext cx="3842103" cy="224296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D3D6044-FB02-4A2F-B893-724BF399FF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8" t="-13767" r="42404" b="50071"/>
          <a:stretch/>
        </p:blipFill>
        <p:spPr>
          <a:xfrm>
            <a:off x="4345644" y="2797549"/>
            <a:ext cx="4338513" cy="28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293338"/>
            <a:ext cx="6858000" cy="327459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hr-HR" sz="1800" dirty="0"/>
            </a:br>
            <a:r>
              <a:rPr lang="hr-HR" sz="1800" i="1" dirty="0"/>
              <a:t>O alatu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Ovim besplatnim i otvorenim statističkim softverom premošćuje se barijera između istraživača i statističara za usvojenost ishoda toga područja od osnovnoškolskog obrazovanja nadalje do ozbiljnosti sve više korištenja statistike u sveobuhvatnim područjima najnovijeg doba. </a:t>
            </a:r>
            <a:br>
              <a:rPr lang="hr-HR" sz="1800" dirty="0"/>
            </a:br>
            <a:r>
              <a:rPr lang="hr-HR" sz="1800" dirty="0"/>
              <a:t>Prikazom izrade primjene nastavih sadržaja</a:t>
            </a:r>
            <a:br>
              <a:rPr lang="hr-HR" sz="1800" dirty="0"/>
            </a:br>
            <a:r>
              <a:rPr lang="hr-HR" sz="1800" dirty="0"/>
              <a:t>usvojenih ishoda, predaja istih i recenzija kroz učenje</a:t>
            </a:r>
            <a:br>
              <a:rPr lang="hr-HR" sz="1800" dirty="0"/>
            </a:br>
            <a:r>
              <a:rPr lang="hr-HR" sz="1800" dirty="0"/>
              <a:t>komunikacijski i IKT vještina te prezentiranja istih u </a:t>
            </a:r>
            <a:r>
              <a:rPr lang="hr-HR" sz="1800" dirty="0" err="1"/>
              <a:t>jamovima</a:t>
            </a:r>
            <a:r>
              <a:rPr lang="hr-HR" sz="1800" dirty="0"/>
              <a:t> kroz područje statistike učenik je aktivno motiviran.</a:t>
            </a:r>
            <a:br>
              <a:rPr lang="hr-HR" sz="2000" dirty="0">
                <a:latin typeface="+mn-lt"/>
                <a:ea typeface="Calibri" panose="020F0502020204030204" pitchFamily="34" charset="0"/>
              </a:rPr>
            </a:br>
            <a:br>
              <a:rPr lang="hr-HR" sz="1600" dirty="0"/>
            </a:br>
            <a:endParaRPr lang="pt-PT" sz="1600" dirty="0">
              <a:latin typeface="Eras Medium ITC" panose="020B0602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70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293338"/>
            <a:ext cx="6858000" cy="327459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hr-HR" sz="1800" dirty="0"/>
            </a:br>
            <a:r>
              <a:rPr lang="hr-HR" sz="1800" i="1" dirty="0"/>
              <a:t>Statistika u osnovnoj školi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Statistika u osnovnoj školi ako izuzmemo vjerojatnost prikazuje podatke tablično, frekvencije, relativne frekvencije, vizualizira linijski i stupčasti dijagram frekvencija, aritmetičku sredinu numeričkih podataka i interpretaciju, dok pojam varijable niti tipovi varijable ne postoje.</a:t>
            </a:r>
            <a:br>
              <a:rPr lang="hr-HR" sz="2000" dirty="0">
                <a:latin typeface="+mn-lt"/>
                <a:ea typeface="Calibri" panose="020F0502020204030204" pitchFamily="34" charset="0"/>
              </a:rPr>
            </a:br>
            <a:br>
              <a:rPr lang="hr-HR" sz="1600" dirty="0"/>
            </a:br>
            <a:endParaRPr lang="pt-PT" sz="1600" dirty="0">
              <a:latin typeface="Eras Medium ITC" panose="020B0602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3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293338"/>
            <a:ext cx="6858000" cy="327459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hr-HR" sz="1800" dirty="0"/>
            </a:br>
            <a:r>
              <a:rPr lang="hr-HR" sz="1800" i="1" dirty="0"/>
              <a:t>Statistika u srednjoj školi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Statistika u srednjoj školi prikazuje podatke tablično, stupčastim dijagramom, </a:t>
            </a:r>
            <a:r>
              <a:rPr lang="hr-HR" sz="1800" dirty="0" err="1"/>
              <a:t>histogramom</a:t>
            </a:r>
            <a:r>
              <a:rPr lang="hr-HR" sz="1800" dirty="0"/>
              <a:t>, dijagramom stablo – list, linijskim dijagramom, ... , određuje aritmetičku sredinu, </a:t>
            </a:r>
            <a:r>
              <a:rPr lang="hr-HR" sz="1800" dirty="0" err="1"/>
              <a:t>mod</a:t>
            </a:r>
            <a:r>
              <a:rPr lang="hr-HR" sz="1800" dirty="0"/>
              <a:t>, medijan, određuje donji i gornji </a:t>
            </a:r>
            <a:r>
              <a:rPr lang="hr-HR" sz="1800" dirty="0" err="1"/>
              <a:t>kvartil</a:t>
            </a:r>
            <a:r>
              <a:rPr lang="hr-HR" sz="1800" dirty="0"/>
              <a:t>, standardnu devijaciju, crta se </a:t>
            </a:r>
            <a:r>
              <a:rPr lang="hr-HR" sz="1800" dirty="0" err="1"/>
              <a:t>kutijasti</a:t>
            </a:r>
            <a:r>
              <a:rPr lang="hr-HR" sz="1800" dirty="0"/>
              <a:t> dijagram, ali ne postoji pojam varijabli niti tipova varijabli.</a:t>
            </a:r>
            <a:br>
              <a:rPr lang="hr-HR" sz="2000" dirty="0">
                <a:latin typeface="+mn-lt"/>
                <a:ea typeface="Calibri" panose="020F0502020204030204" pitchFamily="34" charset="0"/>
              </a:rPr>
            </a:br>
            <a:br>
              <a:rPr lang="hr-HR" sz="1600" dirty="0"/>
            </a:br>
            <a:endParaRPr lang="pt-PT" sz="1600" dirty="0">
              <a:latin typeface="Eras Medium ITC" panose="020B0602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7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293338"/>
            <a:ext cx="6858000" cy="327459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1800" dirty="0"/>
            </a:br>
            <a:r>
              <a:rPr lang="hr-HR" sz="1800" i="1" dirty="0"/>
              <a:t>Statistika prikladna za nastavu u školi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je prikupljanje podataka i povezivanje s ostalim predmetima, opisivanje podataka kao sumarni izvještaj i grafički prikaz podataka te analiziranje i zaključivanje – potreban koncept vjerojatnosti.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Koncept varijabli – primjer školskih ocjena (empirijska distribucija).</a:t>
            </a:r>
            <a:br>
              <a:rPr lang="hr-HR" sz="1800" dirty="0"/>
            </a:br>
            <a:r>
              <a:rPr lang="hr-HR" sz="1800" dirty="0"/>
              <a:t>Diskretne varijable Kvalitativne (nominalne – spol, ..., </a:t>
            </a:r>
            <a:r>
              <a:rPr lang="hr-HR" sz="1800" dirty="0" err="1"/>
              <a:t>ordinalne</a:t>
            </a:r>
            <a:r>
              <a:rPr lang="hr-HR" sz="1800" dirty="0"/>
              <a:t> – ocjena, … ) i Numeričke (razni brojači – broj skokova, broj učenika, …).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Opisna statistika je jednostavna s tablicama frekvencija i stupčastim dijagramima.</a:t>
            </a:r>
            <a:br>
              <a:rPr lang="hr-HR" sz="2000" dirty="0">
                <a:latin typeface="+mn-lt"/>
                <a:ea typeface="Calibri" panose="020F0502020204030204" pitchFamily="34" charset="0"/>
              </a:rPr>
            </a:br>
            <a:br>
              <a:rPr lang="hr-HR" sz="1600" dirty="0"/>
            </a:br>
            <a:endParaRPr lang="pt-PT" sz="1600" dirty="0">
              <a:latin typeface="Eras Medium ITC" panose="020B0602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2999" y="381748"/>
            <a:ext cx="6858000" cy="327459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hr-HR" sz="1800" dirty="0"/>
            </a:br>
            <a:r>
              <a:rPr lang="hr-HR" sz="1800" i="1" dirty="0"/>
              <a:t>Zadatak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Učenički zadatak je bio prikupiti podatke među svojim kolegama učenicima u svom razredu ali i među paralelnim razredima razmijeniti prikupljene podatke zadanih veličina. Podaci (na primjer: masa učenika, visina učenika, rezultati trčanja učenika na 600m i 800m, skok u dalj, skok u vis, broj sati po učeniku igranja video igrica, mjerenje temperature, …) su prikupljeni za isti uzorak učenika za najmanje dvije godine te su posebno prikazani i obrađeni prema dobi i spolu učenika.</a:t>
            </a:r>
            <a:br>
              <a:rPr lang="hr-HR" sz="2000" dirty="0">
                <a:latin typeface="+mn-lt"/>
                <a:ea typeface="Calibri" panose="020F0502020204030204" pitchFamily="34" charset="0"/>
              </a:rPr>
            </a:br>
            <a:br>
              <a:rPr lang="hr-HR" sz="1600" dirty="0"/>
            </a:br>
            <a:endParaRPr lang="pt-PT" sz="1600" dirty="0">
              <a:latin typeface="Eras Medium ITC" panose="020B0602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 descr="Slika na kojoj se prikazuje tekst, restoran&#10;&#10;Opis je automatski generiran">
            <a:extLst>
              <a:ext uri="{FF2B5EF4-FFF2-40B4-BE49-F238E27FC236}">
                <a16:creationId xmlns:a16="http://schemas.microsoft.com/office/drawing/2014/main" id="{B1384EB7-B78B-440B-AFC9-6F73C3193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3" b="15646"/>
          <a:stretch/>
        </p:blipFill>
        <p:spPr>
          <a:xfrm>
            <a:off x="505778" y="4038086"/>
            <a:ext cx="3418149" cy="2204012"/>
          </a:xfrm>
          <a:prstGeom prst="rect">
            <a:avLst/>
          </a:prstGeom>
        </p:spPr>
      </p:pic>
      <p:pic>
        <p:nvPicPr>
          <p:cNvPr id="6" name="Slika 5" descr="Slika na kojoj se prikazuje tekst, osoba, soba&#10;&#10;Opis je automatski generiran">
            <a:extLst>
              <a:ext uri="{FF2B5EF4-FFF2-40B4-BE49-F238E27FC236}">
                <a16:creationId xmlns:a16="http://schemas.microsoft.com/office/drawing/2014/main" id="{B6B21B4F-F118-49F8-8337-743268198D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35" y="4033740"/>
            <a:ext cx="4596988" cy="221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1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zapis 14">
            <a:extLst>
              <a:ext uri="{FF2B5EF4-FFF2-40B4-BE49-F238E27FC236}">
                <a16:creationId xmlns:a16="http://schemas.microsoft.com/office/drawing/2014/main" id="{F26D1BED-7A1D-44E2-965D-DE6679A04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16" r="8269" b="-1"/>
          <a:stretch/>
        </p:blipFill>
        <p:spPr>
          <a:xfrm>
            <a:off x="-2286" y="10"/>
            <a:ext cx="9143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7814" y="0"/>
            <a:ext cx="4873225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i="1" dirty="0">
                <a:solidFill>
                  <a:srgbClr val="FFFFFF"/>
                </a:solidFill>
              </a:rPr>
              <a:t>Zadatak</a:t>
            </a:r>
            <a:br>
              <a:rPr lang="hr-HR" sz="4200" dirty="0">
                <a:solidFill>
                  <a:srgbClr val="FFFFFF"/>
                </a:solidFill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dirty="0">
                <a:solidFill>
                  <a:srgbClr val="FFFFFF"/>
                </a:solidFill>
              </a:rPr>
              <a:t> </a:t>
            </a:r>
            <a:r>
              <a:rPr lang="hr-HR" sz="2700" dirty="0">
                <a:solidFill>
                  <a:srgbClr val="FFFFFF"/>
                </a:solidFill>
              </a:rPr>
              <a:t>Učenici su prvo prikazali podatke i obradili te zapisali ih u bilježnice ili u već ranije poznatim alatima                </a:t>
            </a:r>
            <a:br>
              <a:rPr lang="hr-HR" sz="4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endParaRPr lang="pt-PT" sz="4200" dirty="0">
              <a:solidFill>
                <a:srgbClr val="FFFFFF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75FF39FD-CDEC-4301-919E-F2BDF2572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" y="2567188"/>
            <a:ext cx="5442226" cy="309743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3340FB2-C480-4599-934B-135CCA1975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97" y="0"/>
            <a:ext cx="3028357" cy="6672394"/>
          </a:xfrm>
          <a:prstGeom prst="rect">
            <a:avLst/>
          </a:prstGeom>
        </p:spPr>
      </p:pic>
      <p:pic>
        <p:nvPicPr>
          <p:cNvPr id="7" name="Slika 6" descr="Slika na kojoj se prikazuje tekst, elektronički, kalkulator, telefon&#10;&#10;Opis je automatski generiran">
            <a:extLst>
              <a:ext uri="{FF2B5EF4-FFF2-40B4-BE49-F238E27FC236}">
                <a16:creationId xmlns:a16="http://schemas.microsoft.com/office/drawing/2014/main" id="{BF2C7AB2-1D77-4C8F-B087-F1149F7F5C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89" y="4221089"/>
            <a:ext cx="369130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8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zapis 14">
            <a:extLst>
              <a:ext uri="{FF2B5EF4-FFF2-40B4-BE49-F238E27FC236}">
                <a16:creationId xmlns:a16="http://schemas.microsoft.com/office/drawing/2014/main" id="{F26D1BED-7A1D-44E2-965D-DE6679A04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16" r="8269" b="-1"/>
          <a:stretch/>
        </p:blipFill>
        <p:spPr>
          <a:xfrm>
            <a:off x="-2286" y="10"/>
            <a:ext cx="9143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4408" y="651764"/>
            <a:ext cx="7590610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i="1" dirty="0">
                <a:solidFill>
                  <a:srgbClr val="FFFFFF"/>
                </a:solidFill>
              </a:rPr>
              <a:t>Zadatak</a:t>
            </a:r>
            <a:br>
              <a:rPr lang="hr-HR" sz="4200" dirty="0">
                <a:solidFill>
                  <a:srgbClr val="FFFFFF"/>
                </a:solidFill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dirty="0">
                <a:solidFill>
                  <a:srgbClr val="FFFFFF"/>
                </a:solidFill>
              </a:rPr>
              <a:t> </a:t>
            </a:r>
            <a:br>
              <a:rPr lang="hr-HR" sz="4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endParaRPr lang="pt-PT" sz="4200" dirty="0">
              <a:solidFill>
                <a:srgbClr val="FFFFFF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3A80E62-389B-4EE0-88EB-AF6D3A071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5" y="1749439"/>
            <a:ext cx="4583425" cy="257817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810C2B8-B1AF-4C25-A63A-EB36AF106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755" y="1749439"/>
            <a:ext cx="4531257" cy="254883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5057888-1CBD-40B4-90D6-5E1C65A64B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17" t="10104" b="54199"/>
          <a:stretch/>
        </p:blipFill>
        <p:spPr>
          <a:xfrm>
            <a:off x="1060620" y="4362224"/>
            <a:ext cx="7074270" cy="14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zapis 14">
            <a:extLst>
              <a:ext uri="{FF2B5EF4-FFF2-40B4-BE49-F238E27FC236}">
                <a16:creationId xmlns:a16="http://schemas.microsoft.com/office/drawing/2014/main" id="{F26D1BED-7A1D-44E2-965D-DE6679A04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16" r="8269" b="-1"/>
          <a:stretch/>
        </p:blipFill>
        <p:spPr>
          <a:xfrm>
            <a:off x="-2286" y="10"/>
            <a:ext cx="9143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7814" y="0"/>
            <a:ext cx="7734626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i="1" dirty="0">
                <a:solidFill>
                  <a:srgbClr val="FFFFFF"/>
                </a:solidFill>
              </a:rPr>
              <a:t>Zadatak</a:t>
            </a:r>
            <a:br>
              <a:rPr lang="hr-HR" sz="4200" dirty="0">
                <a:solidFill>
                  <a:srgbClr val="FFFFFF"/>
                </a:solidFill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dirty="0">
                <a:solidFill>
                  <a:srgbClr val="FFFFFF"/>
                </a:solidFill>
              </a:rPr>
              <a:t> </a:t>
            </a:r>
            <a:r>
              <a:rPr lang="hr-HR" sz="2700" dirty="0">
                <a:solidFill>
                  <a:srgbClr val="FFFFFF"/>
                </a:solidFill>
              </a:rPr>
              <a:t>Učenici su u </a:t>
            </a:r>
            <a:r>
              <a:rPr lang="hr-HR" sz="2700" dirty="0" err="1">
                <a:solidFill>
                  <a:srgbClr val="FFFFFF"/>
                </a:solidFill>
              </a:rPr>
              <a:t>jamovima</a:t>
            </a:r>
            <a:r>
              <a:rPr lang="hr-HR" sz="2700" dirty="0">
                <a:solidFill>
                  <a:srgbClr val="FFFFFF"/>
                </a:solidFill>
              </a:rPr>
              <a:t> prikazali svoje prikupljene podatke u tablici, dijagramima i opisali podatke te vizualizirali numeričke karakteristike skupa podataka min, </a:t>
            </a:r>
            <a:r>
              <a:rPr lang="hr-HR" sz="2700" dirty="0" err="1">
                <a:solidFill>
                  <a:srgbClr val="FFFFFF"/>
                </a:solidFill>
              </a:rPr>
              <a:t>max</a:t>
            </a:r>
            <a:r>
              <a:rPr lang="hr-HR" sz="2700" dirty="0">
                <a:solidFill>
                  <a:srgbClr val="FFFFFF"/>
                </a:solidFill>
              </a:rPr>
              <a:t>, </a:t>
            </a:r>
            <a:r>
              <a:rPr lang="hr-HR" sz="2700" dirty="0" err="1">
                <a:solidFill>
                  <a:srgbClr val="FFFFFF"/>
                </a:solidFill>
              </a:rPr>
              <a:t>kvartil</a:t>
            </a:r>
            <a:r>
              <a:rPr lang="hr-HR" sz="2700" dirty="0">
                <a:solidFill>
                  <a:srgbClr val="FFFFFF"/>
                </a:solidFill>
              </a:rPr>
              <a:t>, medijan i općenito poredane podatke usporedili i diskutirali.              </a:t>
            </a:r>
            <a:br>
              <a:rPr lang="hr-HR" sz="4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endParaRPr lang="pt-PT" sz="4200" dirty="0">
              <a:solidFill>
                <a:srgbClr val="FFFFFF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EE1EF7F-560A-4917-B1A4-47239F290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11" y="2733421"/>
            <a:ext cx="3824675" cy="39604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9CA081F-E722-4E04-A6A0-3590EA1F0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6235" y="2733421"/>
            <a:ext cx="4238954" cy="393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zapis 14">
            <a:extLst>
              <a:ext uri="{FF2B5EF4-FFF2-40B4-BE49-F238E27FC236}">
                <a16:creationId xmlns:a16="http://schemas.microsoft.com/office/drawing/2014/main" id="{F26D1BED-7A1D-44E2-965D-DE6679A04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16" r="8269" b="-1"/>
          <a:stretch/>
        </p:blipFill>
        <p:spPr>
          <a:xfrm>
            <a:off x="265380" y="10"/>
            <a:ext cx="9143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7814" y="0"/>
            <a:ext cx="7734626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i="1" dirty="0">
                <a:solidFill>
                  <a:srgbClr val="FFFFFF"/>
                </a:solidFill>
              </a:rPr>
              <a:t>Zadatak</a:t>
            </a:r>
            <a:br>
              <a:rPr lang="hr-HR" sz="4200" dirty="0">
                <a:solidFill>
                  <a:srgbClr val="FFFFFF"/>
                </a:solidFill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dirty="0">
                <a:solidFill>
                  <a:srgbClr val="FFFFFF"/>
                </a:solidFill>
              </a:rPr>
              <a:t> </a:t>
            </a:r>
            <a:r>
              <a:rPr lang="hr-HR" sz="2700" dirty="0">
                <a:solidFill>
                  <a:srgbClr val="FFFFFF"/>
                </a:solidFill>
              </a:rPr>
              <a:t>Učenici su u </a:t>
            </a:r>
            <a:r>
              <a:rPr lang="hr-HR" sz="2700" dirty="0" err="1">
                <a:solidFill>
                  <a:srgbClr val="FFFFFF"/>
                </a:solidFill>
              </a:rPr>
              <a:t>jamovima</a:t>
            </a:r>
            <a:r>
              <a:rPr lang="hr-HR" sz="2700" dirty="0">
                <a:solidFill>
                  <a:srgbClr val="FFFFFF"/>
                </a:solidFill>
              </a:rPr>
              <a:t> smo upoznavali pojam i tipove varijable               </a:t>
            </a:r>
            <a:br>
              <a:rPr lang="hr-HR" sz="4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endParaRPr lang="pt-PT" sz="4200" dirty="0">
              <a:solidFill>
                <a:srgbClr val="FFFFFF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99601AF-566A-4F30-B29A-C0DB481B22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9" t="43" r="31668" b="24833"/>
          <a:stretch/>
        </p:blipFill>
        <p:spPr>
          <a:xfrm>
            <a:off x="335299" y="2291413"/>
            <a:ext cx="4660899" cy="299854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A317ECB-EADD-4061-8845-FCB2BAFF74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5847" y="2291413"/>
            <a:ext cx="4347234" cy="296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9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2492CA9-6C8C-42A7-A81F-6C1F18E9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16" y="4883544"/>
            <a:ext cx="2907065" cy="1556907"/>
          </a:xfrm>
        </p:spPr>
        <p:txBody>
          <a:bodyPr anchor="ctr">
            <a:normAutofit/>
          </a:bodyPr>
          <a:lstStyle/>
          <a:p>
            <a:r>
              <a:rPr lang="hr-HR" sz="2800" dirty="0"/>
              <a:t>Sadržaj izlaganja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17950" y="5666847"/>
            <a:ext cx="146304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0049FF5-C22C-496F-B911-B86BB7F0D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2039" y="4883544"/>
            <a:ext cx="4940186" cy="1556907"/>
          </a:xfrm>
        </p:spPr>
        <p:txBody>
          <a:bodyPr anchor="ctr">
            <a:normAutofit/>
          </a:bodyPr>
          <a:lstStyle/>
          <a:p>
            <a:r>
              <a:rPr lang="hr-HR" sz="1600" dirty="0"/>
              <a:t>Uvod</a:t>
            </a:r>
          </a:p>
          <a:p>
            <a:r>
              <a:rPr lang="hr-HR" sz="1600" dirty="0"/>
              <a:t>O alatu </a:t>
            </a:r>
          </a:p>
          <a:p>
            <a:r>
              <a:rPr lang="hr-HR" sz="1600" dirty="0"/>
              <a:t>Zadatak</a:t>
            </a:r>
          </a:p>
          <a:p>
            <a:r>
              <a:rPr lang="hr-HR" sz="1600" dirty="0"/>
              <a:t>Primjeri iz prakse i praktični dio izlaganja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3E15FD3-F84F-4A11-B0C8-AF7C24D63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416" y="6492240"/>
            <a:ext cx="22976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 dirty="0" err="1"/>
              <a:t>Jamovi</a:t>
            </a:r>
            <a:endParaRPr lang="pt-PT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EAED79-902B-49BA-82FC-1706F341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9224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7AC85B3-BB92-4040-8F52-E774985663BC}" type="slidenum">
              <a:rPr lang="pt-PT" smtClean="0"/>
              <a:pPr>
                <a:spcAft>
                  <a:spcPts val="600"/>
                </a:spcAft>
              </a:pPr>
              <a:t>2</a:t>
            </a:fld>
            <a:endParaRPr lang="pt-PT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4B47FB2-51F1-4116-AE67-C3F63ADCC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" t="9488" r="5690" b="9766"/>
          <a:stretch/>
        </p:blipFill>
        <p:spPr>
          <a:xfrm>
            <a:off x="388416" y="395762"/>
            <a:ext cx="8423809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zapis 14">
            <a:extLst>
              <a:ext uri="{FF2B5EF4-FFF2-40B4-BE49-F238E27FC236}">
                <a16:creationId xmlns:a16="http://schemas.microsoft.com/office/drawing/2014/main" id="{F26D1BED-7A1D-44E2-965D-DE6679A04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16" r="8269" b="-1"/>
          <a:stretch/>
        </p:blipFill>
        <p:spPr>
          <a:xfrm>
            <a:off x="-2286" y="10"/>
            <a:ext cx="9143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7814" y="0"/>
            <a:ext cx="7734626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i="1" dirty="0">
                <a:solidFill>
                  <a:srgbClr val="FFFFFF"/>
                </a:solidFill>
              </a:rPr>
              <a:t>Zadatak</a:t>
            </a:r>
            <a:br>
              <a:rPr lang="hr-HR" sz="4200" dirty="0">
                <a:solidFill>
                  <a:srgbClr val="FFFFFF"/>
                </a:solidFill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dirty="0">
                <a:solidFill>
                  <a:srgbClr val="FFFFFF"/>
                </a:solidFill>
              </a:rPr>
              <a:t> </a:t>
            </a:r>
            <a:r>
              <a:rPr lang="hr-HR" sz="2700" dirty="0">
                <a:solidFill>
                  <a:srgbClr val="FFFFFF"/>
                </a:solidFill>
              </a:rPr>
              <a:t>Učenici su u </a:t>
            </a:r>
            <a:r>
              <a:rPr lang="hr-HR" sz="2700" dirty="0" err="1">
                <a:solidFill>
                  <a:srgbClr val="FFFFFF"/>
                </a:solidFill>
              </a:rPr>
              <a:t>jamovima</a:t>
            </a:r>
            <a:r>
              <a:rPr lang="hr-HR" sz="2700" dirty="0">
                <a:solidFill>
                  <a:srgbClr val="FFFFFF"/>
                </a:solidFill>
              </a:rPr>
              <a:t> prikazali svoje prikupljene podatke u tablice                </a:t>
            </a:r>
            <a:br>
              <a:rPr lang="hr-HR" sz="4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endParaRPr lang="pt-PT" sz="4200" dirty="0">
              <a:solidFill>
                <a:srgbClr val="FFFFFF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E1E16E0-087D-4847-8124-1A3DFE2ADD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25" t="1050" r="12588" b="38050"/>
          <a:stretch/>
        </p:blipFill>
        <p:spPr>
          <a:xfrm>
            <a:off x="611560" y="2348880"/>
            <a:ext cx="756084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zapis 14">
            <a:extLst>
              <a:ext uri="{FF2B5EF4-FFF2-40B4-BE49-F238E27FC236}">
                <a16:creationId xmlns:a16="http://schemas.microsoft.com/office/drawing/2014/main" id="{F26D1BED-7A1D-44E2-965D-DE6679A04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16" r="8269" b="-1"/>
          <a:stretch/>
        </p:blipFill>
        <p:spPr>
          <a:xfrm>
            <a:off x="-2286" y="10"/>
            <a:ext cx="9143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7814" y="0"/>
            <a:ext cx="7734626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i="1" dirty="0">
                <a:solidFill>
                  <a:srgbClr val="FFFFFF"/>
                </a:solidFill>
              </a:rPr>
              <a:t>Zadatak</a:t>
            </a:r>
            <a:br>
              <a:rPr lang="hr-HR" sz="4200" dirty="0">
                <a:solidFill>
                  <a:srgbClr val="FFFFFF"/>
                </a:solidFill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dirty="0">
                <a:solidFill>
                  <a:srgbClr val="FFFFFF"/>
                </a:solidFill>
              </a:rPr>
              <a:t> </a:t>
            </a:r>
            <a:r>
              <a:rPr lang="hr-HR" sz="2700" dirty="0">
                <a:solidFill>
                  <a:srgbClr val="FFFFFF"/>
                </a:solidFill>
              </a:rPr>
              <a:t>Učenici su u </a:t>
            </a:r>
            <a:r>
              <a:rPr lang="hr-HR" sz="2700" dirty="0" err="1">
                <a:solidFill>
                  <a:srgbClr val="FFFFFF"/>
                </a:solidFill>
              </a:rPr>
              <a:t>jamovima</a:t>
            </a:r>
            <a:r>
              <a:rPr lang="hr-HR" sz="2700" dirty="0">
                <a:solidFill>
                  <a:srgbClr val="FFFFFF"/>
                </a:solidFill>
              </a:rPr>
              <a:t> smo upoznavali pojam i tipove varijable               </a:t>
            </a:r>
            <a:br>
              <a:rPr lang="hr-HR" sz="4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endParaRPr lang="pt-PT" sz="4200" dirty="0">
              <a:solidFill>
                <a:srgbClr val="FFFFFF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C841C3C-EE01-4E8B-B725-BAE5E866C5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26" t="3778" r="30313" b="26190"/>
          <a:stretch/>
        </p:blipFill>
        <p:spPr>
          <a:xfrm>
            <a:off x="1557863" y="1967310"/>
            <a:ext cx="5462409" cy="329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zapis 14">
            <a:extLst>
              <a:ext uri="{FF2B5EF4-FFF2-40B4-BE49-F238E27FC236}">
                <a16:creationId xmlns:a16="http://schemas.microsoft.com/office/drawing/2014/main" id="{F26D1BED-7A1D-44E2-965D-DE6679A04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16" r="8269" b="-1"/>
          <a:stretch/>
        </p:blipFill>
        <p:spPr>
          <a:xfrm>
            <a:off x="-2286" y="10"/>
            <a:ext cx="9143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7814" y="0"/>
            <a:ext cx="7734626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i="1" dirty="0">
                <a:solidFill>
                  <a:srgbClr val="FFFFFF"/>
                </a:solidFill>
              </a:rPr>
              <a:t>Zadatak</a:t>
            </a:r>
            <a:br>
              <a:rPr lang="hr-HR" sz="4200" dirty="0">
                <a:solidFill>
                  <a:srgbClr val="FFFFFF"/>
                </a:solidFill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dirty="0">
                <a:solidFill>
                  <a:srgbClr val="FFFFFF"/>
                </a:solidFill>
              </a:rPr>
              <a:t> </a:t>
            </a:r>
            <a:r>
              <a:rPr lang="hr-HR" sz="2700" dirty="0">
                <a:solidFill>
                  <a:srgbClr val="FFFFFF"/>
                </a:solidFill>
              </a:rPr>
              <a:t>Učenici su u </a:t>
            </a:r>
            <a:r>
              <a:rPr lang="hr-HR" sz="2700" dirty="0" err="1">
                <a:solidFill>
                  <a:srgbClr val="FFFFFF"/>
                </a:solidFill>
              </a:rPr>
              <a:t>jamovima</a:t>
            </a:r>
            <a:r>
              <a:rPr lang="hr-HR" sz="2700" dirty="0">
                <a:solidFill>
                  <a:srgbClr val="FFFFFF"/>
                </a:solidFill>
              </a:rPr>
              <a:t> su analizirali prikazine podatke                </a:t>
            </a:r>
            <a:br>
              <a:rPr lang="hr-HR" sz="4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endParaRPr lang="pt-PT" sz="4200" dirty="0">
              <a:solidFill>
                <a:srgbClr val="FFFFFF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F360A32-418A-43CD-B018-782EA7F810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" y="2472164"/>
            <a:ext cx="4669614" cy="263501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6ADD06F-7265-45FE-8727-7657643974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91" y="2472163"/>
            <a:ext cx="4383064" cy="259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zapis 14">
            <a:extLst>
              <a:ext uri="{FF2B5EF4-FFF2-40B4-BE49-F238E27FC236}">
                <a16:creationId xmlns:a16="http://schemas.microsoft.com/office/drawing/2014/main" id="{F26D1BED-7A1D-44E2-965D-DE6679A04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16" r="8269" b="-1"/>
          <a:stretch/>
        </p:blipFill>
        <p:spPr>
          <a:xfrm>
            <a:off x="-2286" y="10"/>
            <a:ext cx="9143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7814" y="0"/>
            <a:ext cx="7734626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i="1" dirty="0">
                <a:solidFill>
                  <a:srgbClr val="FFFFFF"/>
                </a:solidFill>
              </a:rPr>
              <a:t>Zadatak</a:t>
            </a:r>
            <a:br>
              <a:rPr lang="hr-HR" sz="4200" dirty="0">
                <a:solidFill>
                  <a:srgbClr val="FFFFFF"/>
                </a:solidFill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dirty="0">
                <a:solidFill>
                  <a:srgbClr val="FFFFFF"/>
                </a:solidFill>
              </a:rPr>
              <a:t> </a:t>
            </a:r>
            <a:r>
              <a:rPr lang="hr-HR" sz="2700" dirty="0">
                <a:solidFill>
                  <a:srgbClr val="FFFFFF"/>
                </a:solidFill>
              </a:rPr>
              <a:t>Učenici su u </a:t>
            </a:r>
            <a:r>
              <a:rPr lang="hr-HR" sz="2700" dirty="0" err="1">
                <a:solidFill>
                  <a:srgbClr val="FFFFFF"/>
                </a:solidFill>
              </a:rPr>
              <a:t>jamovima</a:t>
            </a:r>
            <a:r>
              <a:rPr lang="hr-HR" sz="2700" dirty="0">
                <a:solidFill>
                  <a:srgbClr val="FFFFFF"/>
                </a:solidFill>
              </a:rPr>
              <a:t> analizirali i prikazivali podatke                </a:t>
            </a:r>
            <a:br>
              <a:rPr lang="hr-HR" sz="4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endParaRPr lang="pt-PT" sz="4200" dirty="0">
              <a:solidFill>
                <a:srgbClr val="FFFFFF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3A5F8DA-7301-4BED-A15A-12E68A22F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645" y="2207602"/>
            <a:ext cx="6002964" cy="426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zapis 14">
            <a:extLst>
              <a:ext uri="{FF2B5EF4-FFF2-40B4-BE49-F238E27FC236}">
                <a16:creationId xmlns:a16="http://schemas.microsoft.com/office/drawing/2014/main" id="{F26D1BED-7A1D-44E2-965D-DE6679A04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16" r="8269" b="-1"/>
          <a:stretch/>
        </p:blipFill>
        <p:spPr>
          <a:xfrm>
            <a:off x="-2286" y="10"/>
            <a:ext cx="9143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7814" y="0"/>
            <a:ext cx="7734626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i="1" dirty="0">
                <a:solidFill>
                  <a:srgbClr val="FFFFFF"/>
                </a:solidFill>
              </a:rPr>
              <a:t>Zadatak</a:t>
            </a:r>
            <a:br>
              <a:rPr lang="hr-HR" sz="4200" dirty="0">
                <a:solidFill>
                  <a:srgbClr val="FFFFFF"/>
                </a:solidFill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dirty="0">
                <a:solidFill>
                  <a:srgbClr val="FFFFFF"/>
                </a:solidFill>
              </a:rPr>
              <a:t> </a:t>
            </a:r>
            <a:r>
              <a:rPr lang="hr-HR" sz="2700" dirty="0">
                <a:solidFill>
                  <a:srgbClr val="FFFFFF"/>
                </a:solidFill>
              </a:rPr>
              <a:t>Učenici su u </a:t>
            </a:r>
            <a:r>
              <a:rPr lang="hr-HR" sz="2700" dirty="0" err="1">
                <a:solidFill>
                  <a:srgbClr val="FFFFFF"/>
                </a:solidFill>
              </a:rPr>
              <a:t>jamovima</a:t>
            </a:r>
            <a:r>
              <a:rPr lang="hr-HR" sz="2700" dirty="0">
                <a:solidFill>
                  <a:srgbClr val="FFFFFF"/>
                </a:solidFill>
              </a:rPr>
              <a:t> analizirali i prikazivali podatke                </a:t>
            </a:r>
            <a:br>
              <a:rPr lang="hr-HR" sz="4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endParaRPr lang="pt-PT" sz="4200" dirty="0">
              <a:solidFill>
                <a:srgbClr val="FFFFFF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5FBFC87-2C5E-4279-9390-79459426EF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38" t="2378" r="3538" b="6579"/>
          <a:stretch/>
        </p:blipFill>
        <p:spPr>
          <a:xfrm>
            <a:off x="1265866" y="2207602"/>
            <a:ext cx="6798522" cy="37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zapis 14">
            <a:extLst>
              <a:ext uri="{FF2B5EF4-FFF2-40B4-BE49-F238E27FC236}">
                <a16:creationId xmlns:a16="http://schemas.microsoft.com/office/drawing/2014/main" id="{F26D1BED-7A1D-44E2-965D-DE6679A04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16" r="8269" b="-1"/>
          <a:stretch/>
        </p:blipFill>
        <p:spPr>
          <a:xfrm>
            <a:off x="-2286" y="10"/>
            <a:ext cx="9143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95936" y="0"/>
            <a:ext cx="4794054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i="1" dirty="0">
                <a:solidFill>
                  <a:srgbClr val="FFFFFF"/>
                </a:solidFill>
              </a:rPr>
              <a:t>Zadatak</a:t>
            </a: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dirty="0">
                <a:solidFill>
                  <a:srgbClr val="FFFFFF"/>
                </a:solidFill>
              </a:rPr>
              <a:t> </a:t>
            </a:r>
            <a:r>
              <a:rPr lang="hr-HR" sz="2700" dirty="0">
                <a:solidFill>
                  <a:srgbClr val="FFFFFF"/>
                </a:solidFill>
              </a:rPr>
              <a:t>Učenici su u </a:t>
            </a:r>
            <a:r>
              <a:rPr lang="hr-HR" sz="2700" dirty="0" err="1">
                <a:solidFill>
                  <a:srgbClr val="FFFFFF"/>
                </a:solidFill>
              </a:rPr>
              <a:t>jamovima</a:t>
            </a:r>
            <a:r>
              <a:rPr lang="hr-HR" sz="2700" dirty="0">
                <a:solidFill>
                  <a:srgbClr val="FFFFFF"/>
                </a:solidFill>
              </a:rPr>
              <a:t> analizirali i prikazivali podatke                </a:t>
            </a:r>
            <a:br>
              <a:rPr lang="hr-HR" sz="4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endParaRPr lang="pt-PT" sz="4200" dirty="0">
              <a:solidFill>
                <a:srgbClr val="FFFFFF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2C8EE0E-650D-4FD3-BB49-B1E920AF53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38" t="977" r="31888" b="6579"/>
          <a:stretch/>
        </p:blipFill>
        <p:spPr>
          <a:xfrm>
            <a:off x="1619672" y="1737645"/>
            <a:ext cx="3396132" cy="273347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88E84CA-5546-465B-9CD5-57EBABFE09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26" t="50000" r="4326" b="6579"/>
          <a:stretch/>
        </p:blipFill>
        <p:spPr>
          <a:xfrm>
            <a:off x="572840" y="4592633"/>
            <a:ext cx="8352928" cy="2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zapis 14">
            <a:extLst>
              <a:ext uri="{FF2B5EF4-FFF2-40B4-BE49-F238E27FC236}">
                <a16:creationId xmlns:a16="http://schemas.microsoft.com/office/drawing/2014/main" id="{F26D1BED-7A1D-44E2-965D-DE6679A04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16" r="8269" b="-1"/>
          <a:stretch/>
        </p:blipFill>
        <p:spPr>
          <a:xfrm>
            <a:off x="-2286" y="10"/>
            <a:ext cx="9143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4408" y="651764"/>
            <a:ext cx="7590610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i="1" dirty="0">
                <a:solidFill>
                  <a:srgbClr val="FFFFFF"/>
                </a:solidFill>
              </a:rPr>
              <a:t>Zadatak</a:t>
            </a:r>
            <a:br>
              <a:rPr lang="hr-HR" sz="4200" dirty="0">
                <a:solidFill>
                  <a:srgbClr val="FFFFFF"/>
                </a:solidFill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dirty="0">
                <a:solidFill>
                  <a:srgbClr val="FFFFFF"/>
                </a:solidFill>
              </a:rPr>
              <a:t> </a:t>
            </a:r>
            <a:br>
              <a:rPr lang="hr-HR" sz="4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endParaRPr lang="pt-PT" sz="4200" dirty="0">
              <a:solidFill>
                <a:srgbClr val="FFFFFF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5" name="Slika 4" descr="Slika na kojoj se prikazuje tekst, račun&#10;&#10;Opis je automatski generiran">
            <a:extLst>
              <a:ext uri="{FF2B5EF4-FFF2-40B4-BE49-F238E27FC236}">
                <a16:creationId xmlns:a16="http://schemas.microsoft.com/office/drawing/2014/main" id="{504D6087-CDBF-4986-8CB2-19ADD0D47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5" y="1721754"/>
            <a:ext cx="7346375" cy="314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3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zapis 14">
            <a:extLst>
              <a:ext uri="{FF2B5EF4-FFF2-40B4-BE49-F238E27FC236}">
                <a16:creationId xmlns:a16="http://schemas.microsoft.com/office/drawing/2014/main" id="{F26D1BED-7A1D-44E2-965D-DE6679A04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16" r="8269" b="-1"/>
          <a:stretch/>
        </p:blipFill>
        <p:spPr>
          <a:xfrm>
            <a:off x="14454" y="10"/>
            <a:ext cx="9143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9140" y="1847927"/>
            <a:ext cx="7734626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i="1" dirty="0">
                <a:solidFill>
                  <a:srgbClr val="FFFFFF"/>
                </a:solidFill>
              </a:rPr>
              <a:t>Analiza i Diskusija</a:t>
            </a:r>
            <a:br>
              <a:rPr lang="hr-HR" sz="4200" dirty="0">
                <a:solidFill>
                  <a:srgbClr val="FFFFFF"/>
                </a:solidFill>
              </a:rPr>
            </a:br>
            <a:r>
              <a:rPr lang="hr-HR" sz="4200" dirty="0">
                <a:solidFill>
                  <a:srgbClr val="FFFFFF"/>
                </a:solidFill>
              </a:rPr>
              <a:t> </a:t>
            </a:r>
            <a:r>
              <a:rPr lang="hr-HR" sz="2700" dirty="0">
                <a:solidFill>
                  <a:srgbClr val="FFFFFF"/>
                </a:solidFill>
              </a:rPr>
              <a:t>Učenici su najviše diskutirali statističke podatke uspoređujući uzastopne najmanje dvije godine istog uzorka učenika prikupljenog skupa podataka te pokušali predviđati za dati uzorak skup podataka i koji uvjeti i situacije bi mogle utjecati na rezultate predviđanja ili na same rezultate prikupljanja.</a:t>
            </a:r>
            <a:br>
              <a:rPr lang="hr-HR" sz="2700" dirty="0">
                <a:solidFill>
                  <a:srgbClr val="FFFFFF"/>
                </a:solidFill>
              </a:rPr>
            </a:br>
            <a:r>
              <a:rPr lang="hr-HR" sz="2700" dirty="0">
                <a:solidFill>
                  <a:srgbClr val="FFFFFF"/>
                </a:solidFill>
              </a:rPr>
              <a:t>Zanimljivo je bilo analizirati prikupljeni skup podataka obzirom na spol i općenito na dob pa i na mjesto uzetih skupova uzoraka podataka.</a:t>
            </a:r>
            <a:br>
              <a:rPr lang="hr-HR" sz="2700" dirty="0">
                <a:solidFill>
                  <a:srgbClr val="FFFFFF"/>
                </a:solidFill>
              </a:rPr>
            </a:br>
            <a:r>
              <a:rPr lang="hr-HR" sz="2700" dirty="0">
                <a:solidFill>
                  <a:srgbClr val="FFFFFF"/>
                </a:solidFill>
              </a:rPr>
              <a:t>Zanimala ih je i tema prikupljanja podataka te motivirala da osmisle još tema koje su trenutno im aktualne u njihovoj okolini situacija iz života. </a:t>
            </a:r>
            <a:br>
              <a:rPr lang="hr-HR" sz="2700" dirty="0">
                <a:solidFill>
                  <a:srgbClr val="FFFFFF"/>
                </a:solidFill>
              </a:rPr>
            </a:br>
            <a:r>
              <a:rPr lang="hr-HR" sz="2700" dirty="0">
                <a:solidFill>
                  <a:srgbClr val="FFFFFF"/>
                </a:solidFill>
              </a:rPr>
              <a:t>Pokušali su </a:t>
            </a:r>
            <a:r>
              <a:rPr lang="hr-HR" sz="2700" dirty="0" err="1">
                <a:solidFill>
                  <a:srgbClr val="FFFFFF"/>
                </a:solidFill>
              </a:rPr>
              <a:t>zakljućiti</a:t>
            </a:r>
            <a:r>
              <a:rPr lang="hr-HR" sz="2700" dirty="0">
                <a:solidFill>
                  <a:srgbClr val="FFFFFF"/>
                </a:solidFill>
              </a:rPr>
              <a:t> iz prikupljenih i analiziranih podataka nešto iz samog uzorka ispitanika te usporediti sa uzorkom nakon otkrivanja anonimnosti.                </a:t>
            </a:r>
            <a:br>
              <a:rPr lang="hr-HR" sz="4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</a:br>
            <a:br>
              <a:rPr lang="hr-HR" sz="4200" dirty="0">
                <a:solidFill>
                  <a:srgbClr val="FFFFFF"/>
                </a:solidFill>
              </a:rPr>
            </a:br>
            <a:endParaRPr lang="pt-PT" sz="4200" dirty="0">
              <a:solidFill>
                <a:srgbClr val="FFFFFF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1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09936" cy="365125"/>
          </a:xfrm>
        </p:spPr>
        <p:txBody>
          <a:bodyPr/>
          <a:lstStyle/>
          <a:p>
            <a:r>
              <a:rPr lang="hr-HR" dirty="0" err="1"/>
              <a:t>Jamovi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28</a:t>
            </a:fld>
            <a:endParaRPr lang="pt-PT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F630A44E-AB94-4903-B9D8-6FA7A5C01D40}"/>
              </a:ext>
            </a:extLst>
          </p:cNvPr>
          <p:cNvSpPr/>
          <p:nvPr/>
        </p:nvSpPr>
        <p:spPr>
          <a:xfrm>
            <a:off x="534380" y="1221220"/>
            <a:ext cx="80752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3000" dirty="0">
              <a:solidFill>
                <a:srgbClr val="000000"/>
              </a:solidFill>
              <a:latin typeface="+mj-lt"/>
            </a:endParaRPr>
          </a:p>
          <a:p>
            <a:endParaRPr lang="hr-HR" sz="3000" dirty="0">
              <a:solidFill>
                <a:srgbClr val="000000"/>
              </a:solidFill>
              <a:latin typeface="+mj-lt"/>
            </a:endParaRPr>
          </a:p>
          <a:p>
            <a:endParaRPr lang="hr-HR" sz="3000" dirty="0">
              <a:solidFill>
                <a:srgbClr val="000000"/>
              </a:solidFill>
              <a:latin typeface="+mj-lt"/>
            </a:endParaRPr>
          </a:p>
          <a:p>
            <a:endParaRPr lang="hr-HR" sz="3000" dirty="0">
              <a:solidFill>
                <a:srgbClr val="000000"/>
              </a:solidFill>
              <a:latin typeface="+mj-lt"/>
            </a:endParaRPr>
          </a:p>
          <a:p>
            <a:endParaRPr lang="hr-HR" sz="3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35CC2D6-C5F1-4924-B1CB-A547EEA8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03" y="3572018"/>
            <a:ext cx="2535395" cy="248687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D8B512A-D8DF-4D43-B808-C00B97176840}"/>
              </a:ext>
            </a:extLst>
          </p:cNvPr>
          <p:cNvSpPr txBox="1"/>
          <p:nvPr/>
        </p:nvSpPr>
        <p:spPr>
          <a:xfrm>
            <a:off x="3664712" y="2421548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4"/>
              </a:rPr>
              <a:t>https://forms.office.com/Pages/ResponsePage.aspx?id=FvJamzTGgEurAgyaPQKQkSn0Ef0RnalCo4VjlqhQXdJURUJVOUY5UUEzT1JZUlRVQVBWNTJFOUpPNC4u</a:t>
            </a:r>
            <a:r>
              <a:rPr lang="hr-HR" dirty="0"/>
              <a:t>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1C11577-174C-42BC-A1AB-77E217FDC883}"/>
              </a:ext>
            </a:extLst>
          </p:cNvPr>
          <p:cNvSpPr txBox="1"/>
          <p:nvPr/>
        </p:nvSpPr>
        <p:spPr>
          <a:xfrm>
            <a:off x="1028355" y="904173"/>
            <a:ext cx="5616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/>
              <a:t>Primjeri iz prakse i praktični dio izlaganja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6E62F7B-31AE-4313-823C-939A0E8D2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26" y="3533222"/>
            <a:ext cx="2486871" cy="24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8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293338"/>
            <a:ext cx="6858000" cy="327459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1800" dirty="0"/>
            </a:br>
            <a:r>
              <a:rPr lang="hr-HR" sz="1800" i="1" dirty="0"/>
              <a:t>Uvod</a:t>
            </a:r>
            <a:br>
              <a:rPr lang="hr-HR" sz="1800" dirty="0"/>
            </a:br>
            <a:br>
              <a:rPr lang="hr-HR" sz="1800" dirty="0">
                <a:latin typeface="+mn-lt"/>
                <a:ea typeface="Calibri" panose="020F0502020204030204" pitchFamily="34" charset="0"/>
              </a:rPr>
            </a:br>
            <a:r>
              <a:rPr lang="hr-HR" sz="1800" dirty="0">
                <a:latin typeface="+mn-lt"/>
                <a:ea typeface="Calibri" panose="020F0502020204030204" pitchFamily="34" charset="0"/>
              </a:rPr>
              <a:t>U suvremenom okruženju didaktički trokut učenik – nastavnik – nastavni sadržaj transformiran je u didaktički četverokut učenik – nastavnik – nastavni sadržaj – IKT. </a:t>
            </a:r>
            <a:br>
              <a:rPr lang="hr-HR" sz="1800" dirty="0">
                <a:latin typeface="+mn-lt"/>
                <a:ea typeface="Calibri" panose="020F0502020204030204" pitchFamily="34" charset="0"/>
              </a:rPr>
            </a:br>
            <a:r>
              <a:rPr lang="hr-HR" sz="1800" dirty="0">
                <a:latin typeface="+mn-lt"/>
                <a:ea typeface="Calibri" panose="020F0502020204030204" pitchFamily="34" charset="0"/>
              </a:rPr>
              <a:t>Primjena IKT-a u nastavi omogućava formativno praćenje i vrednovanje učenika stavljajući učenika u aktivnu ulogu u nastavnom procesu s većom osobnom odgovornošću. Tako dolazimo do pokretanja energije u samom nastavnom procesu kod učenika što predstavlja unutarnju motivaciju učenika.</a:t>
            </a:r>
            <a:br>
              <a:rPr lang="hr-HR" sz="1800" dirty="0">
                <a:latin typeface="+mn-lt"/>
                <a:ea typeface="Calibri" panose="020F0502020204030204" pitchFamily="34" charset="0"/>
              </a:rPr>
            </a:br>
            <a:br>
              <a:rPr lang="hr-HR" sz="1800" dirty="0">
                <a:latin typeface="+mn-lt"/>
                <a:ea typeface="Calibri" panose="020F0502020204030204" pitchFamily="34" charset="0"/>
              </a:rPr>
            </a:br>
            <a:br>
              <a:rPr lang="hr-HR" sz="1600" dirty="0">
                <a:latin typeface="+mn-lt"/>
                <a:ea typeface="Calibri" panose="020F0502020204030204" pitchFamily="34" charset="0"/>
              </a:rPr>
            </a:br>
            <a:br>
              <a:rPr lang="hr-HR" sz="1600" dirty="0"/>
            </a:br>
            <a:endParaRPr lang="pt-PT" sz="1600" dirty="0">
              <a:latin typeface="Eras Medium ITC" panose="020B0602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16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293338"/>
            <a:ext cx="6858000" cy="327459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1800" dirty="0"/>
            </a:br>
            <a:br>
              <a:rPr lang="hr-HR" sz="1800" i="1" dirty="0"/>
            </a:br>
            <a:r>
              <a:rPr lang="hr-HR" sz="1800" i="1" dirty="0"/>
              <a:t>Uvod</a:t>
            </a:r>
            <a:br>
              <a:rPr lang="hr-HR" sz="1800" i="1" dirty="0"/>
            </a:br>
            <a:br>
              <a:rPr lang="hr-HR" sz="1800" dirty="0"/>
            </a:br>
            <a:r>
              <a:rPr lang="hr-HR" sz="1800" dirty="0" err="1"/>
              <a:t>Međupredmetna</a:t>
            </a:r>
            <a:r>
              <a:rPr lang="hr-HR" sz="1800" dirty="0"/>
              <a:t> tema Učiti kako učiti omogućuje učenicima razvijanje znanja i vještina o upravljanju vlastitim učenjem. Učenik će učiti primjenjujući odgovarajuće strategije učenja u školi i svakidašnjem životu. 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Učenici stječu vještine samostalnog učenja, upoznaju sebe kao učenika, uče postavljati svoje ciljeve učenja i upravljati procesima učenja, emocijama i motivacijom te vrednovati ono što su naučili.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 err="1"/>
              <a:t>Međuprememetnom</a:t>
            </a:r>
            <a:r>
              <a:rPr lang="hr-HR" sz="1800" dirty="0"/>
              <a:t> temom Učiti kako učiti razvija se aktivan pristup učenju i pozitivan stav prema učenju. Učenik razvija sposobnost za primjenu stečenih znanja i vještina u različitim životnim situacijama.</a:t>
            </a:r>
            <a:br>
              <a:rPr lang="hr-HR" sz="1800" dirty="0"/>
            </a:br>
            <a:br>
              <a:rPr lang="hr-HR" sz="1800" dirty="0"/>
            </a:br>
            <a:br>
              <a:rPr lang="hr-HR" sz="2000" dirty="0">
                <a:latin typeface="+mn-lt"/>
                <a:ea typeface="Calibri" panose="020F0502020204030204" pitchFamily="34" charset="0"/>
              </a:rPr>
            </a:br>
            <a:br>
              <a:rPr lang="hr-HR" sz="1600" dirty="0"/>
            </a:br>
            <a:endParaRPr lang="pt-PT" sz="1600" dirty="0">
              <a:latin typeface="Eras Medium ITC" panose="020B0602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8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293338"/>
            <a:ext cx="6858000" cy="327459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hr-HR" sz="1800" dirty="0"/>
            </a:br>
            <a:br>
              <a:rPr lang="hr-HR" sz="1800" i="1" dirty="0"/>
            </a:br>
            <a:r>
              <a:rPr lang="hr-HR" sz="1800" i="1" dirty="0"/>
              <a:t>Uvod</a:t>
            </a:r>
            <a:br>
              <a:rPr lang="hr-HR" sz="1800" i="1" dirty="0"/>
            </a:br>
            <a:br>
              <a:rPr lang="hr-HR" sz="1800" i="1" dirty="0"/>
            </a:br>
            <a:r>
              <a:rPr lang="hr-HR" sz="1800" dirty="0" err="1"/>
              <a:t>Međupredmetna</a:t>
            </a:r>
            <a:r>
              <a:rPr lang="hr-HR" sz="1800" dirty="0"/>
              <a:t> tema Uporaba informacijske i komunikacijske tehnologije obuhvaća učinkovito, primjereno, pravodobno, odgovorno i stvaralačko služenje informacijskom i komunikacijskom tehnologijom.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Učenici na taj način razvijaju kreativnost i inovativnost predstavljanjem svojih ideja i stvaranjem svojih uradaka.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Služeći se informacijskom tehnologijom učitelji mogu obogatiti i dopuniti svoje tradicionalne oblike poučavanja te dinamičnije ostvariti, planirati i vrednovati proces poučavanja. Vrijednost upotrebe informacijske tehnologije je i u mogućnosti individualiziranog pristupa svakom učeniku.</a:t>
            </a:r>
            <a:br>
              <a:rPr lang="hr-HR" sz="1800" dirty="0"/>
            </a:br>
            <a:br>
              <a:rPr lang="hr-HR" sz="1800" dirty="0"/>
            </a:br>
            <a:br>
              <a:rPr lang="hr-HR" sz="2000" dirty="0">
                <a:latin typeface="+mn-lt"/>
                <a:ea typeface="Calibri" panose="020F0502020204030204" pitchFamily="34" charset="0"/>
              </a:rPr>
            </a:br>
            <a:br>
              <a:rPr lang="hr-HR" sz="1600" dirty="0"/>
            </a:br>
            <a:endParaRPr lang="pt-PT" sz="1600" dirty="0">
              <a:latin typeface="Eras Medium ITC" panose="020B0602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6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1600" y="-44014"/>
            <a:ext cx="6858000" cy="327459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hr-HR" sz="1800" dirty="0"/>
            </a:br>
            <a:r>
              <a:rPr lang="hr-HR" sz="1800" dirty="0"/>
              <a:t>Registracija</a:t>
            </a:r>
            <a:br>
              <a:rPr lang="hr-HR" sz="1800" dirty="0"/>
            </a:br>
            <a:br>
              <a:rPr lang="hr-HR" sz="1800" dirty="0">
                <a:latin typeface="+mn-lt"/>
                <a:ea typeface="Calibri" panose="020F0502020204030204" pitchFamily="34" charset="0"/>
              </a:rPr>
            </a:br>
            <a:br>
              <a:rPr lang="hr-HR" sz="1800" dirty="0">
                <a:latin typeface="+mn-lt"/>
                <a:ea typeface="Calibri" panose="020F0502020204030204" pitchFamily="34" charset="0"/>
              </a:rPr>
            </a:br>
            <a:br>
              <a:rPr lang="hr-HR" sz="1600" dirty="0"/>
            </a:br>
            <a:r>
              <a:rPr lang="hr-HR" sz="1600" dirty="0"/>
              <a:t> </a:t>
            </a:r>
            <a:br>
              <a:rPr lang="hr-HR" sz="1600" u="sng" dirty="0">
                <a:latin typeface="+mn-lt"/>
                <a:ea typeface="Calibri" panose="020F0502020204030204" pitchFamily="34" charset="0"/>
              </a:rPr>
            </a:br>
            <a:br>
              <a:rPr lang="hr-HR" sz="1600" dirty="0"/>
            </a:br>
            <a:endParaRPr lang="pt-PT" sz="1600" dirty="0">
              <a:latin typeface="Eras Medium ITC" panose="020B0602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>
            <a:extLst>
              <a:ext uri="{FF2B5EF4-FFF2-40B4-BE49-F238E27FC236}">
                <a16:creationId xmlns:a16="http://schemas.microsoft.com/office/drawing/2014/main" id="{3136426C-40AA-497B-9C54-DFE0175ED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24" t="38795" r="4893" b="41596"/>
          <a:stretch/>
        </p:blipFill>
        <p:spPr>
          <a:xfrm>
            <a:off x="446478" y="4146136"/>
            <a:ext cx="8250174" cy="1948407"/>
          </a:xfrm>
          <a:prstGeom prst="rect">
            <a:avLst/>
          </a:prstGeom>
        </p:spPr>
      </p:pic>
      <p:pic>
        <p:nvPicPr>
          <p:cNvPr id="10" name="Slika 9" descr="Slika na kojoj se prikazuje tekst&#10;&#10;Opis je automatski generiran">
            <a:extLst>
              <a:ext uri="{FF2B5EF4-FFF2-40B4-BE49-F238E27FC236}">
                <a16:creationId xmlns:a16="http://schemas.microsoft.com/office/drawing/2014/main" id="{0D0A49C0-10B5-4DDD-BD07-8B08D65C83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84" y="1469857"/>
            <a:ext cx="4258631" cy="248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2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2999" y="637586"/>
            <a:ext cx="6858000" cy="327459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hr-HR" sz="1800" dirty="0"/>
            </a:br>
            <a:r>
              <a:rPr lang="hr-HR" sz="1800" i="1" dirty="0"/>
              <a:t>O alatu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 err="1"/>
              <a:t>Jamovijeva</a:t>
            </a:r>
            <a:r>
              <a:rPr lang="hr-HR" sz="1800" dirty="0"/>
              <a:t> jednostavnost korištenja čini ga idealnim za upoznavanje učenika već u osnovnoj školi sa statistikom u punom smislu pojma pri prikupljanju, analizi i prikazu podataka te samom diskusijom i svrhom dobivenih podatak razvija se projektna i istraživačka nastava u okvirima izrade i prezentacije iste koristeći alate/programe/metode te učeći i komunikacijske vještine pri tome.</a:t>
            </a:r>
            <a:br>
              <a:rPr lang="hr-HR" sz="2000" dirty="0">
                <a:latin typeface="+mn-lt"/>
                <a:ea typeface="Calibri" panose="020F0502020204030204" pitchFamily="34" charset="0"/>
              </a:rPr>
            </a:br>
            <a:br>
              <a:rPr lang="hr-HR" sz="1600" dirty="0"/>
            </a:br>
            <a:endParaRPr lang="pt-PT" sz="1600" dirty="0">
              <a:latin typeface="Eras Medium ITC" panose="020B0602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>
            <a:extLst>
              <a:ext uri="{FF2B5EF4-FFF2-40B4-BE49-F238E27FC236}">
                <a16:creationId xmlns:a16="http://schemas.microsoft.com/office/drawing/2014/main" id="{E7DBE47B-5A45-4103-9CBC-E95DDABA48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t="984" r="3538" b="45791"/>
          <a:stretch/>
        </p:blipFill>
        <p:spPr>
          <a:xfrm>
            <a:off x="440977" y="3330652"/>
            <a:ext cx="8273270" cy="26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2999" y="551962"/>
            <a:ext cx="6858000" cy="327459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hr-HR" sz="1800" dirty="0"/>
            </a:br>
            <a:r>
              <a:rPr lang="hr-HR" sz="1800" i="1" dirty="0"/>
              <a:t>O alatu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 err="1"/>
              <a:t>Jamovi</a:t>
            </a:r>
            <a:r>
              <a:rPr lang="hr-HR" sz="1800" dirty="0"/>
              <a:t> je nova statistička proračunska tablica "treće generacije". Dizajniran od temelja da bude jednostavan za korištenje, </a:t>
            </a:r>
            <a:r>
              <a:rPr lang="hr-HR" sz="1800" dirty="0" err="1"/>
              <a:t>jamovi</a:t>
            </a:r>
            <a:r>
              <a:rPr lang="hr-HR" sz="1800" dirty="0"/>
              <a:t> je uvjerljiva alternativa skupim statističkim proizvodima kao što su SPSS i SAS. 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 err="1"/>
              <a:t>Jamovi</a:t>
            </a:r>
            <a:r>
              <a:rPr lang="hr-HR" sz="1800" dirty="0"/>
              <a:t> je potpuno funkcionalna proračunska tablica, odmah poznata svakome. </a:t>
            </a:r>
            <a:br>
              <a:rPr lang="hr-HR" sz="1800" dirty="0"/>
            </a:br>
            <a:br>
              <a:rPr lang="hr-HR" sz="1800" dirty="0"/>
            </a:br>
            <a:br>
              <a:rPr lang="hr-HR" sz="1600" dirty="0"/>
            </a:br>
            <a:endParaRPr lang="pt-PT" sz="1600" dirty="0">
              <a:latin typeface="Eras Medium ITC" panose="020B0602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>
            <a:extLst>
              <a:ext uri="{FF2B5EF4-FFF2-40B4-BE49-F238E27FC236}">
                <a16:creationId xmlns:a16="http://schemas.microsoft.com/office/drawing/2014/main" id="{0806B0A0-E8A6-4520-9424-EAC7A5DA4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54" y="3097796"/>
            <a:ext cx="8254699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2999" y="-33349"/>
            <a:ext cx="6858000" cy="327459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hr-HR" sz="1800" dirty="0"/>
            </a:br>
            <a:r>
              <a:rPr lang="hr-HR" sz="1800" i="1" dirty="0"/>
              <a:t>O alatu</a:t>
            </a:r>
            <a:br>
              <a:rPr lang="hr-HR" sz="1800" i="1" dirty="0"/>
            </a:br>
            <a:br>
              <a:rPr lang="hr-HR" sz="1800" dirty="0"/>
            </a:br>
            <a:r>
              <a:rPr lang="hr-HR" sz="1800" dirty="0"/>
              <a:t>Unos, kopiranje/lijepljenje podataka, filtriranje redaka, izračunavanje novih vrijednosti, izvođenje transformacija u mnogim stupcima odjednom – </a:t>
            </a:r>
            <a:r>
              <a:rPr lang="hr-HR" sz="1800" dirty="0" err="1"/>
              <a:t>jamovi</a:t>
            </a:r>
            <a:r>
              <a:rPr lang="hr-HR" sz="1800" dirty="0"/>
              <a:t> pruža pojednostavljeno iskustvo proračunske tablice, optimizirano za statističke podatke. </a:t>
            </a:r>
            <a:br>
              <a:rPr lang="hr-HR" sz="1800" dirty="0"/>
            </a:br>
            <a:br>
              <a:rPr lang="hr-HR" sz="1600" dirty="0"/>
            </a:br>
            <a:endParaRPr lang="pt-PT" sz="1600" dirty="0">
              <a:latin typeface="Eras Medium ITC" panose="020B0602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ka 5">
            <a:extLst>
              <a:ext uri="{FF2B5EF4-FFF2-40B4-BE49-F238E27FC236}">
                <a16:creationId xmlns:a16="http://schemas.microsoft.com/office/drawing/2014/main" id="{FEA8F33C-3BD1-42E2-B499-FC64BC4A8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9" t="977" r="3539" b="42916"/>
          <a:stretch/>
        </p:blipFill>
        <p:spPr>
          <a:xfrm>
            <a:off x="447347" y="2529822"/>
            <a:ext cx="8250174" cy="280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1311</Words>
  <Application>Microsoft Office PowerPoint</Application>
  <PresentationFormat>Prikaz na zaslonu (4:3)</PresentationFormat>
  <Paragraphs>75</Paragraphs>
  <Slides>28</Slides>
  <Notes>27</Notes>
  <HiddenSlides>0</HiddenSlides>
  <MMClips>12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2" baseType="lpstr">
      <vt:lpstr>Arial</vt:lpstr>
      <vt:lpstr>Calibri</vt:lpstr>
      <vt:lpstr>Eras Medium ITC</vt:lpstr>
      <vt:lpstr>Tema do Office</vt:lpstr>
      <vt:lpstr>  Jamovi   </vt:lpstr>
      <vt:lpstr>Sadržaj izlaganja</vt:lpstr>
      <vt:lpstr> Uvod  U suvremenom okruženju didaktički trokut učenik – nastavnik – nastavni sadržaj transformiran je u didaktički četverokut učenik – nastavnik – nastavni sadržaj – IKT.  Primjena IKT-a u nastavi omogućava formativno praćenje i vrednovanje učenika stavljajući učenika u aktivnu ulogu u nastavnom procesu s većom osobnom odgovornošću. Tako dolazimo do pokretanja energije u samom nastavnom procesu kod učenika što predstavlja unutarnju motivaciju učenika.    </vt:lpstr>
      <vt:lpstr>  Uvod  Međupredmetna tema Učiti kako učiti omogućuje učenicima razvijanje znanja i vještina o upravljanju vlastitim učenjem. Učenik će učiti primjenjujući odgovarajuće strategije učenja u školi i svakidašnjem životu.   Učenici stječu vještine samostalnog učenja, upoznaju sebe kao učenika, uče postavljati svoje ciljeve učenja i upravljati procesima učenja, emocijama i motivacijom te vrednovati ono što su naučili.  Međuprememetnom temom Učiti kako učiti razvija se aktivan pristup učenju i pozitivan stav prema učenju. Učenik razvija sposobnost za primjenu stečenih znanja i vještina u različitim životnim situacijama.    </vt:lpstr>
      <vt:lpstr>  Uvod  Međupredmetna tema Uporaba informacijske i komunikacijske tehnologije obuhvaća učinkovito, primjereno, pravodobno, odgovorno i stvaralačko služenje informacijskom i komunikacijskom tehnologijom.  Učenici na taj način razvijaju kreativnost i inovativnost predstavljanjem svojih ideja i stvaranjem svojih uradaka.  Služeći se informacijskom tehnologijom učitelji mogu obogatiti i dopuniti svoje tradicionalne oblike poučavanja te dinamičnije ostvariti, planirati i vrednovati proces poučavanja. Vrijednost upotrebe informacijske tehnologije je i u mogućnosti individualiziranog pristupa svakom učeniku.    </vt:lpstr>
      <vt:lpstr> Registracija       </vt:lpstr>
      <vt:lpstr> O alatu  Jamovijeva jednostavnost korištenja čini ga idealnim za upoznavanje učenika već u osnovnoj školi sa statistikom u punom smislu pojma pri prikupljanju, analizi i prikazu podataka te samom diskusijom i svrhom dobivenih podatak razvija se projektna i istraživačka nastava u okvirima izrade i prezentacije iste koristeći alate/programe/metode te učeći i komunikacijske vještine pri tome.  </vt:lpstr>
      <vt:lpstr> O alatu  Jamovi je nova statistička proračunska tablica "treće generacije". Dizajniran od temelja da bude jednostavan za korištenje, jamovi je uvjerljiva alternativa skupim statističkim proizvodima kao što su SPSS i SAS.   Jamovi je potpuno funkcionalna proračunska tablica, odmah poznata svakome.    </vt:lpstr>
      <vt:lpstr> O alatu  Unos, kopiranje/lijepljenje podataka, filtriranje redaka, izračunavanje novih vrijednosti, izvođenje transformacija u mnogim stupcima odjednom – jamovi pruža pojednostavljeno iskustvo proračunske tablice, optimizirano za statističke podatke.   </vt:lpstr>
      <vt:lpstr> O alatu  Jamovi pruža kompletan paket analiza za (ne samo) društvene znanosti, T-testovi, ANOVA, korelacija i regresija, neparametarski testovi, tablice nepredviđenih situacija, pouzdanost i analiza faktora. Ponovni ulaz ne bi trebao biti kompliciran, zato jamovi spremaju vaše podatke, vaše analize, njihove mogućnosti i rezultate sve u jednoj datoteci.  Ova se datoteka može sigurnosno kopirati, dijeliti s kolegama i u bilo kojem trenutku ponovno učitati u jamove - kao da nikada niste ni izašli.  </vt:lpstr>
      <vt:lpstr> O alatu  Ovim besplatnim i otvorenim statističkim softverom premošćuje se barijera između istraživača i statističara za usvojenost ishoda toga područja od osnovnoškolskog obrazovanja nadalje do ozbiljnosti sve više korištenja statistike u sveobuhvatnim područjima najnovijeg doba.  Prikazom izrade primjene nastavih sadržaja usvojenih ishoda, predaja istih i recenzija kroz učenje komunikacijski i IKT vještina te prezentiranja istih u jamovima kroz područje statistike učenik je aktivno motiviran.  </vt:lpstr>
      <vt:lpstr> Statistika u osnovnoj školi  Statistika u osnovnoj školi ako izuzmemo vjerojatnost prikazuje podatke tablično, frekvencije, relativne frekvencije, vizualizira linijski i stupčasti dijagram frekvencija, aritmetičku sredinu numeričkih podataka i interpretaciju, dok pojam varijable niti tipovi varijable ne postoje.  </vt:lpstr>
      <vt:lpstr> Statistika u srednjoj školi  Statistika u srednjoj školi prikazuje podatke tablično, stupčastim dijagramom, histogramom, dijagramom stablo – list, linijskim dijagramom, ... , određuje aritmetičku sredinu, mod, medijan, određuje donji i gornji kvartil, standardnu devijaciju, crta se kutijasti dijagram, ali ne postoji pojam varijabli niti tipova varijabli.  </vt:lpstr>
      <vt:lpstr> Statistika prikladna za nastavu u školi  je prikupljanje podataka i povezivanje s ostalim predmetima, opisivanje podataka kao sumarni izvještaj i grafički prikaz podataka te analiziranje i zaključivanje – potreban koncept vjerojatnosti.  Koncept varijabli – primjer školskih ocjena (empirijska distribucija). Diskretne varijable Kvalitativne (nominalne – spol, ..., ordinalne – ocjena, … ) i Numeričke (razni brojači – broj skokova, broj učenika, …).  Opisna statistika je jednostavna s tablicama frekvencija i stupčastim dijagramima.  </vt:lpstr>
      <vt:lpstr> Zadatak  Učenički zadatak je bio prikupiti podatke među svojim kolegama učenicima u svom razredu ali i među paralelnim razredima razmijeniti prikupljene podatke zadanih veličina. Podaci (na primjer: masa učenika, visina učenika, rezultati trčanja učenika na 600m i 800m, skok u dalj, skok u vis, broj sati po učeniku igranja video igrica, mjerenje temperature, …) su prikupljeni za isti uzorak učenika za najmanje dvije godine te su posebno prikazani i obrađeni prema dobi i spolu učenika.  </vt:lpstr>
      <vt:lpstr> Zadatak   Učenici su prvo prikazali podatke i obradili te zapisali ih u bilježnice ili u već ranije poznatim alatima                  </vt:lpstr>
      <vt:lpstr> Zadatak     </vt:lpstr>
      <vt:lpstr> Zadatak   Učenici su u jamovima prikazali svoje prikupljene podatke u tablici, dijagramima i opisali podatke te vizualizirali numeričke karakteristike skupa podataka min, max, kvartil, medijan i općenito poredane podatke usporedili i diskutirali.                </vt:lpstr>
      <vt:lpstr> Zadatak   Učenici su u jamovima smo upoznavali pojam i tipove varijable                 </vt:lpstr>
      <vt:lpstr> Zadatak   Učenici su u jamovima prikazali svoje prikupljene podatke u tablice                  </vt:lpstr>
      <vt:lpstr> Zadatak   Učenici su u jamovima smo upoznavali pojam i tipove varijable                 </vt:lpstr>
      <vt:lpstr> Zadatak   Učenici su u jamovima su analizirali prikazine podatke                  </vt:lpstr>
      <vt:lpstr> Zadatak   Učenici su u jamovima analizirali i prikazivali podatke                  </vt:lpstr>
      <vt:lpstr> Zadatak   Učenici su u jamovima analizirali i prikazivali podatke                  </vt:lpstr>
      <vt:lpstr> Zadatak  Učenici su u jamovima analizirali i prikazivali podatke                  </vt:lpstr>
      <vt:lpstr> Zadatak     </vt:lpstr>
      <vt:lpstr> Analiza i Diskusija  Učenici su najviše diskutirali statističke podatke uspoređujući uzastopne najmanje dvije godine istog uzorka učenika prikupljenog skupa podataka te pokušali predviđati za dati uzorak skup podataka i koji uvjeti i situacije bi mogle utjecati na rezultate predviđanja ili na same rezultate prikupljanja. Zanimljivo je bilo analizirati prikupljeni skup podataka obzirom na spol i općenito na dob pa i na mjesto uzetih skupova uzoraka podataka. Zanimala ih je i tema prikupljanja podataka te motivirala da osmisle još tema koje su trenutno im aktualne u njihovoj okolini situacija iz života.  Pokušali su zakljućiti iz prikupljenih i analiziranih podataka nešto iz samog uzorka ispitanika te usporediti sa uzorkom nakon otkrivanja anonimnosti.                  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Eduflow  – projekt i vršnjačko vrednovanje projekta</dc:title>
  <dc:creator>Karmen HABIJAN BUZA</dc:creator>
  <cp:lastModifiedBy>Karmen HABIJAN BUZA</cp:lastModifiedBy>
  <cp:revision>35</cp:revision>
  <dcterms:created xsi:type="dcterms:W3CDTF">2020-06-29T02:21:42Z</dcterms:created>
  <dcterms:modified xsi:type="dcterms:W3CDTF">2021-10-09T02:55:47Z</dcterms:modified>
</cp:coreProperties>
</file>