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90" r:id="rId3"/>
    <p:sldId id="295" r:id="rId4"/>
    <p:sldId id="275" r:id="rId5"/>
    <p:sldId id="291" r:id="rId6"/>
    <p:sldId id="267" r:id="rId7"/>
    <p:sldId id="266" r:id="rId8"/>
    <p:sldId id="272" r:id="rId9"/>
    <p:sldId id="265" r:id="rId10"/>
    <p:sldId id="278" r:id="rId11"/>
    <p:sldId id="268" r:id="rId12"/>
    <p:sldId id="292" r:id="rId13"/>
    <p:sldId id="297" r:id="rId14"/>
    <p:sldId id="298" r:id="rId15"/>
    <p:sldId id="300" r:id="rId16"/>
    <p:sldId id="315" r:id="rId17"/>
    <p:sldId id="325" r:id="rId18"/>
    <p:sldId id="294" r:id="rId19"/>
    <p:sldId id="301" r:id="rId20"/>
    <p:sldId id="323" r:id="rId21"/>
    <p:sldId id="306" r:id="rId22"/>
    <p:sldId id="307" r:id="rId23"/>
    <p:sldId id="317" r:id="rId24"/>
    <p:sldId id="326" r:id="rId25"/>
    <p:sldId id="319" r:id="rId26"/>
    <p:sldId id="327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F39"/>
    <a:srgbClr val="ED32E1"/>
    <a:srgbClr val="A72FAD"/>
    <a:srgbClr val="FF6600"/>
    <a:srgbClr val="52F2DD"/>
    <a:srgbClr val="BE15ED"/>
    <a:srgbClr val="EDB415"/>
    <a:srgbClr val="F2D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84E13-2704-4FBB-B5B2-79083D293CE9}" v="2755" dt="2021-09-14T08:58:46.191"/>
    <p1510:client id="{076E04BD-564C-4FB8-A51C-4FB3C096CF60}" v="572" dt="2021-09-14T22:21:22.152"/>
    <p1510:client id="{2CD7AD30-A658-49CF-A027-468D7593C34C}" v="239" dt="2021-09-09T13:55:39.114"/>
    <p1510:client id="{30C08A8D-AD14-4A4B-A37E-E23FF43AA169}" v="667" dt="2021-08-31T13:16:56.442"/>
    <p1510:client id="{386612B5-D828-4BAA-8828-1F47C9A5CB26}" v="115" dt="2021-09-16T06:14:52.937"/>
    <p1510:client id="{47A37BA3-91BE-447B-B2FB-75B73BD84D43}" v="5" dt="2021-09-10T08:44:42.723"/>
    <p1510:client id="{63648395-018B-4DF0-B296-2858ABD14477}" v="1773" dt="2021-09-04T05:35:34.507"/>
    <p1510:client id="{6CD84655-5080-40A6-82FA-FECC45A76A9C}" v="4" dt="2021-09-06T05:59:46.774"/>
    <p1510:client id="{6E9E9782-0581-4228-82F4-AD4272E3F2BD}" v="31" dt="2021-09-09T13:04:24.090"/>
    <p1510:client id="{7596860C-5E63-413B-9AF2-BE99E3B772DC}" v="1759" dt="2021-09-14T20:03:44.472"/>
    <p1510:client id="{79BC8633-6E56-4AE5-89A5-71C9CA2ECF5D}" v="113" dt="2021-09-05T06:32:53.909"/>
    <p1510:client id="{84013A29-4CFB-42AE-9177-FDC87310BFF3}" v="406" dt="2021-09-07T15:11:27.310"/>
    <p1510:client id="{8DB1E910-D4EA-40DE-A2A7-36BD14181241}" v="14" dt="2021-09-07T20:08:42.421"/>
    <p1510:client id="{8F6D86B9-2D82-4175-ABC1-17AA34179181}" v="1811" dt="2021-09-17T10:41:09.355"/>
    <p1510:client id="{944ABB41-4A68-451E-AA14-768F2813D5FB}" v="437" dt="2021-09-14T06:30:44.258"/>
    <p1510:client id="{9BDC3F5D-F6C9-468F-83CC-3EF4EFA9B14F}" v="880" dt="2021-09-09T12:55:52.864"/>
    <p1510:client id="{AAA79AA2-C39B-412E-948E-95F2BC375E01}" v="6" dt="2021-09-06T05:20:07.950"/>
    <p1510:client id="{AEDBAAD2-A4D6-421D-A1E2-C0548D76F24E}" v="223" dt="2021-09-14T11:21:12.243"/>
    <p1510:client id="{CBC4D123-B759-4250-9261-6465DE4D7FA0}" v="2203" dt="2021-09-05T19:21:57.518"/>
    <p1510:client id="{DA7FDEA2-D316-4433-8D5E-0183B98DE67F}" v="189" dt="2021-09-05T20:09:06.400"/>
    <p1510:client id="{E4BAF91D-A54C-4052-9F47-DBAF612A7965}" v="616" dt="2021-09-15T09:09:04.318"/>
    <p1510:client id="{ED8503B9-42A1-4F01-B501-CEF39EFF8191}" v="749" dt="2021-09-16T08:32:12.581"/>
    <p1510:client id="{F04ED9BE-4997-4FE5-A63E-F3B8C54BF6ED}" v="205" dt="2021-09-14T06:41:18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94660"/>
  </p:normalViewPr>
  <p:slideViewPr>
    <p:cSldViewPr snapToGrid="0">
      <p:cViewPr>
        <p:scale>
          <a:sx n="66" d="100"/>
          <a:sy n="66" d="100"/>
        </p:scale>
        <p:origin x="138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DB5BC-6A8E-4A29-892A-D4E9AD65872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F6B44C-FB48-4753-9D5C-DA15D5511C6A}">
      <dgm:prSet/>
      <dgm:spPr/>
      <dgm:t>
        <a:bodyPr/>
        <a:lstStyle/>
        <a:p>
          <a:pPr rtl="0"/>
          <a:r>
            <a:rPr lang="hr-HR">
              <a:latin typeface="Calibri Light" panose="020F0302020204030204"/>
            </a:rPr>
            <a:t>1. </a:t>
          </a:r>
          <a:r>
            <a:rPr lang="hr-HR" b="1">
              <a:latin typeface="Calibri Light" panose="020F0302020204030204"/>
            </a:rPr>
            <a:t>Individualiziran</a:t>
          </a:r>
          <a:r>
            <a:rPr lang="hr-HR" b="1"/>
            <a:t> </a:t>
          </a:r>
          <a:r>
            <a:rPr lang="hr-HR" b="1">
              <a:latin typeface="Calibri Light" panose="020F0302020204030204"/>
            </a:rPr>
            <a:t>pristup</a:t>
          </a:r>
          <a:r>
            <a:rPr lang="hr-HR"/>
            <a:t> učeniku</a:t>
          </a:r>
          <a:r>
            <a:rPr lang="hr-HR">
              <a:latin typeface="Calibri Light" panose="020F0302020204030204"/>
            </a:rPr>
            <a:t> (</a:t>
          </a:r>
          <a:r>
            <a:rPr lang="hr-HR" i="1" err="1">
              <a:latin typeface="Calibri Light" panose="020F0302020204030204"/>
            </a:rPr>
            <a:t>jigsaw</a:t>
          </a:r>
          <a:r>
            <a:rPr lang="hr-HR" i="1" dirty="0">
              <a:latin typeface="Calibri Light" panose="020F0302020204030204"/>
            </a:rPr>
            <a:t> </a:t>
          </a:r>
          <a:r>
            <a:rPr lang="hr-HR" err="1">
              <a:latin typeface="Calibri Light" panose="020F0302020204030204"/>
            </a:rPr>
            <a:t>metoda;učenici</a:t>
          </a:r>
          <a:r>
            <a:rPr lang="hr-HR">
              <a:latin typeface="Calibri Light" panose="020F0302020204030204"/>
            </a:rPr>
            <a:t> s teškoćama u učenju)</a:t>
          </a:r>
          <a:endParaRPr lang="en-US">
            <a:latin typeface="Calibri Light" panose="020F0302020204030204"/>
          </a:endParaRPr>
        </a:p>
      </dgm:t>
    </dgm:pt>
    <dgm:pt modelId="{99092D05-6301-4168-B7B8-C51B8C76F3A2}" type="parTrans" cxnId="{92AB9E1F-FEF6-44E9-AF75-17499BC39F25}">
      <dgm:prSet/>
      <dgm:spPr/>
      <dgm:t>
        <a:bodyPr/>
        <a:lstStyle/>
        <a:p>
          <a:endParaRPr lang="en-US"/>
        </a:p>
      </dgm:t>
    </dgm:pt>
    <dgm:pt modelId="{A7CA7886-2F88-4B86-A2AD-34DE78FF843F}" type="sibTrans" cxnId="{92AB9E1F-FEF6-44E9-AF75-17499BC39F25}">
      <dgm:prSet/>
      <dgm:spPr/>
      <dgm:t>
        <a:bodyPr/>
        <a:lstStyle/>
        <a:p>
          <a:endParaRPr lang="en-US"/>
        </a:p>
      </dgm:t>
    </dgm:pt>
    <dgm:pt modelId="{551EAC53-5C15-4AFF-9EF6-AD5D62AF84C3}">
      <dgm:prSet phldr="0"/>
      <dgm:spPr/>
      <dgm:t>
        <a:bodyPr/>
        <a:lstStyle/>
        <a:p>
          <a:pPr rtl="0"/>
          <a:r>
            <a:rPr lang="hr-HR">
              <a:latin typeface="Calibri Light" panose="020F0302020204030204"/>
            </a:rPr>
            <a:t>2. </a:t>
          </a:r>
          <a:r>
            <a:rPr lang="hr-HR" b="1">
              <a:latin typeface="Calibri Light" panose="020F0302020204030204"/>
            </a:rPr>
            <a:t>Priprema</a:t>
          </a:r>
          <a:r>
            <a:rPr lang="hr-HR" b="1"/>
            <a:t> </a:t>
          </a:r>
          <a:r>
            <a:rPr lang="hr-HR"/>
            <a:t>za ispit državne mature iz engleskog jezika</a:t>
          </a:r>
          <a:r>
            <a:rPr lang="hr-HR">
              <a:latin typeface="Calibri Light" panose="020F0302020204030204"/>
            </a:rPr>
            <a:t> (</a:t>
          </a:r>
          <a:r>
            <a:rPr lang="hr-HR" err="1"/>
            <a:t>open</a:t>
          </a:r>
          <a:r>
            <a:rPr lang="hr-HR"/>
            <a:t> i </a:t>
          </a:r>
          <a:r>
            <a:rPr lang="hr-HR" err="1"/>
            <a:t>closed</a:t>
          </a:r>
          <a:r>
            <a:rPr lang="hr-HR" dirty="0"/>
            <a:t> </a:t>
          </a:r>
          <a:r>
            <a:rPr lang="hr-HR" err="1"/>
            <a:t>cloze</a:t>
          </a:r>
          <a:r>
            <a:rPr lang="hr-HR"/>
            <a:t> testovi; </a:t>
          </a:r>
          <a:r>
            <a:rPr lang="hr-HR">
              <a:latin typeface="Calibri Light" panose="020F0302020204030204"/>
            </a:rPr>
            <a:t>sinonimi)</a:t>
          </a:r>
          <a:endParaRPr lang="hr-HR"/>
        </a:p>
      </dgm:t>
    </dgm:pt>
    <dgm:pt modelId="{E8DBD18D-DF21-40D4-AFE0-FADC4E81D2EB}" type="parTrans" cxnId="{99345003-4122-4A86-BF05-F5EAE94EF85E}">
      <dgm:prSet/>
      <dgm:spPr/>
    </dgm:pt>
    <dgm:pt modelId="{5B986CAA-2BC9-4EF4-B73D-E7D76A5FA0D5}" type="sibTrans" cxnId="{99345003-4122-4A86-BF05-F5EAE94EF85E}">
      <dgm:prSet/>
      <dgm:spPr/>
      <dgm:t>
        <a:bodyPr/>
        <a:lstStyle/>
        <a:p>
          <a:endParaRPr lang="hr-HR"/>
        </a:p>
      </dgm:t>
    </dgm:pt>
    <dgm:pt modelId="{42F6E5E5-BD4F-4A7C-AC81-DEB3AEDB7E97}">
      <dgm:prSet phldr="0"/>
      <dgm:spPr/>
      <dgm:t>
        <a:bodyPr/>
        <a:lstStyle/>
        <a:p>
          <a:pPr rtl="0"/>
          <a:r>
            <a:rPr lang="hr-HR" b="1" dirty="0">
              <a:latin typeface="Calibri Light" panose="020F0302020204030204"/>
            </a:rPr>
            <a:t>3. Utvrđivanje primjerenosti raznih autentičnih sadržaja ili onih koje stvara sam nastavnik</a:t>
          </a:r>
        </a:p>
      </dgm:t>
    </dgm:pt>
    <dgm:pt modelId="{B41DE582-49AB-49E0-BF48-683E4C3AA52F}" type="parTrans" cxnId="{D26D632A-4FEC-4533-B06F-42E1C5811042}">
      <dgm:prSet/>
      <dgm:spPr/>
    </dgm:pt>
    <dgm:pt modelId="{E1509A02-9066-4923-8F18-8CA30972C6B3}" type="sibTrans" cxnId="{D26D632A-4FEC-4533-B06F-42E1C5811042}">
      <dgm:prSet/>
      <dgm:spPr/>
      <dgm:t>
        <a:bodyPr/>
        <a:lstStyle/>
        <a:p>
          <a:endParaRPr lang="hr-HR"/>
        </a:p>
      </dgm:t>
    </dgm:pt>
    <dgm:pt modelId="{8D310EDD-2BE2-4112-B95C-CE28DA3A936A}" type="pres">
      <dgm:prSet presAssocID="{151DB5BC-6A8E-4A29-892A-D4E9AD65872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02DB285-63BD-455F-A9FC-042813D896A1}" type="pres">
      <dgm:prSet presAssocID="{151DB5BC-6A8E-4A29-892A-D4E9AD65872E}" presName="dummyMaxCanvas" presStyleCnt="0">
        <dgm:presLayoutVars/>
      </dgm:prSet>
      <dgm:spPr/>
    </dgm:pt>
    <dgm:pt modelId="{F10971E2-0E0E-4824-9532-A546BAC9D454}" type="pres">
      <dgm:prSet presAssocID="{151DB5BC-6A8E-4A29-892A-D4E9AD65872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CC9A08-62BD-430B-96B8-95B8D2E15AC0}" type="pres">
      <dgm:prSet presAssocID="{151DB5BC-6A8E-4A29-892A-D4E9AD65872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3C1362-C137-4859-BE81-609B9EC4E3F8}" type="pres">
      <dgm:prSet presAssocID="{151DB5BC-6A8E-4A29-892A-D4E9AD65872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867F01-FD0E-464C-BE6B-17EB46C4C8F7}" type="pres">
      <dgm:prSet presAssocID="{151DB5BC-6A8E-4A29-892A-D4E9AD65872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04B0C8-AB27-4FA6-A3D6-8AA3CD91BB34}" type="pres">
      <dgm:prSet presAssocID="{151DB5BC-6A8E-4A29-892A-D4E9AD65872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03859A-DF27-4AB0-80AC-2EE4B908805E}" type="pres">
      <dgm:prSet presAssocID="{151DB5BC-6A8E-4A29-892A-D4E9AD65872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6D5ECA-CA61-4EB4-B557-D5E3781AF735}" type="pres">
      <dgm:prSet presAssocID="{151DB5BC-6A8E-4A29-892A-D4E9AD65872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200571-F9AB-4A56-BAB5-0B8A929F55B5}" type="pres">
      <dgm:prSet presAssocID="{151DB5BC-6A8E-4A29-892A-D4E9AD65872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DCD88E7-C315-45B9-BE5E-48D5E15D2ED6}" type="presOf" srcId="{151DB5BC-6A8E-4A29-892A-D4E9AD65872E}" destId="{8D310EDD-2BE2-4112-B95C-CE28DA3A936A}" srcOrd="0" destOrd="0" presId="urn:microsoft.com/office/officeart/2005/8/layout/vProcess5"/>
    <dgm:cxn modelId="{92AB9E1F-FEF6-44E9-AF75-17499BC39F25}" srcId="{151DB5BC-6A8E-4A29-892A-D4E9AD65872E}" destId="{E8F6B44C-FB48-4753-9D5C-DA15D5511C6A}" srcOrd="0" destOrd="0" parTransId="{99092D05-6301-4168-B7B8-C51B8C76F3A2}" sibTransId="{A7CA7886-2F88-4B86-A2AD-34DE78FF843F}"/>
    <dgm:cxn modelId="{FECFCF2B-DC49-476A-8DE8-03067624C278}" type="presOf" srcId="{42F6E5E5-BD4F-4A7C-AC81-DEB3AEDB7E97}" destId="{5B3C1362-C137-4859-BE81-609B9EC4E3F8}" srcOrd="0" destOrd="0" presId="urn:microsoft.com/office/officeart/2005/8/layout/vProcess5"/>
    <dgm:cxn modelId="{D26D632A-4FEC-4533-B06F-42E1C5811042}" srcId="{151DB5BC-6A8E-4A29-892A-D4E9AD65872E}" destId="{42F6E5E5-BD4F-4A7C-AC81-DEB3AEDB7E97}" srcOrd="2" destOrd="0" parTransId="{B41DE582-49AB-49E0-BF48-683E4C3AA52F}" sibTransId="{E1509A02-9066-4923-8F18-8CA30972C6B3}"/>
    <dgm:cxn modelId="{447BAF78-8AB6-4D8F-B9DD-FBF58FE5D091}" type="presOf" srcId="{551EAC53-5C15-4AFF-9EF6-AD5D62AF84C3}" destId="{14CC9A08-62BD-430B-96B8-95B8D2E15AC0}" srcOrd="0" destOrd="0" presId="urn:microsoft.com/office/officeart/2005/8/layout/vProcess5"/>
    <dgm:cxn modelId="{F8709E6F-9E9C-454C-8CA8-ECE3103C677C}" type="presOf" srcId="{551EAC53-5C15-4AFF-9EF6-AD5D62AF84C3}" destId="{0C6D5ECA-CA61-4EB4-B557-D5E3781AF735}" srcOrd="1" destOrd="0" presId="urn:microsoft.com/office/officeart/2005/8/layout/vProcess5"/>
    <dgm:cxn modelId="{F6C913C3-1995-40A6-8E40-E631F0C9317E}" type="presOf" srcId="{A7CA7886-2F88-4B86-A2AD-34DE78FF843F}" destId="{03867F01-FD0E-464C-BE6B-17EB46C4C8F7}" srcOrd="0" destOrd="0" presId="urn:microsoft.com/office/officeart/2005/8/layout/vProcess5"/>
    <dgm:cxn modelId="{356321CE-D78F-4D25-9C20-9052EB43DF87}" type="presOf" srcId="{42F6E5E5-BD4F-4A7C-AC81-DEB3AEDB7E97}" destId="{D4200571-F9AB-4A56-BAB5-0B8A929F55B5}" srcOrd="1" destOrd="0" presId="urn:microsoft.com/office/officeart/2005/8/layout/vProcess5"/>
    <dgm:cxn modelId="{41489AB4-E6AD-418B-8D13-B4B3834A6E65}" type="presOf" srcId="{5B986CAA-2BC9-4EF4-B73D-E7D76A5FA0D5}" destId="{B104B0C8-AB27-4FA6-A3D6-8AA3CD91BB34}" srcOrd="0" destOrd="0" presId="urn:microsoft.com/office/officeart/2005/8/layout/vProcess5"/>
    <dgm:cxn modelId="{99345003-4122-4A86-BF05-F5EAE94EF85E}" srcId="{151DB5BC-6A8E-4A29-892A-D4E9AD65872E}" destId="{551EAC53-5C15-4AFF-9EF6-AD5D62AF84C3}" srcOrd="1" destOrd="0" parTransId="{E8DBD18D-DF21-40D4-AFE0-FADC4E81D2EB}" sibTransId="{5B986CAA-2BC9-4EF4-B73D-E7D76A5FA0D5}"/>
    <dgm:cxn modelId="{6447D720-3E10-4855-963C-D30D40A6A310}" type="presOf" srcId="{E8F6B44C-FB48-4753-9D5C-DA15D5511C6A}" destId="{F10971E2-0E0E-4824-9532-A546BAC9D454}" srcOrd="0" destOrd="0" presId="urn:microsoft.com/office/officeart/2005/8/layout/vProcess5"/>
    <dgm:cxn modelId="{4568152D-72BF-4A8E-8DB0-3EAF291CA06E}" type="presOf" srcId="{E8F6B44C-FB48-4753-9D5C-DA15D5511C6A}" destId="{EF03859A-DF27-4AB0-80AC-2EE4B908805E}" srcOrd="1" destOrd="0" presId="urn:microsoft.com/office/officeart/2005/8/layout/vProcess5"/>
    <dgm:cxn modelId="{DE153525-988F-44A4-B37A-02F6BE6DCB25}" type="presParOf" srcId="{8D310EDD-2BE2-4112-B95C-CE28DA3A936A}" destId="{502DB285-63BD-455F-A9FC-042813D896A1}" srcOrd="0" destOrd="0" presId="urn:microsoft.com/office/officeart/2005/8/layout/vProcess5"/>
    <dgm:cxn modelId="{CF452564-252B-4D99-AAE7-E0547EEED491}" type="presParOf" srcId="{8D310EDD-2BE2-4112-B95C-CE28DA3A936A}" destId="{F10971E2-0E0E-4824-9532-A546BAC9D454}" srcOrd="1" destOrd="0" presId="urn:microsoft.com/office/officeart/2005/8/layout/vProcess5"/>
    <dgm:cxn modelId="{3490545F-8518-49EC-BCC1-B27E42767F86}" type="presParOf" srcId="{8D310EDD-2BE2-4112-B95C-CE28DA3A936A}" destId="{14CC9A08-62BD-430B-96B8-95B8D2E15AC0}" srcOrd="2" destOrd="0" presId="urn:microsoft.com/office/officeart/2005/8/layout/vProcess5"/>
    <dgm:cxn modelId="{D55AED68-A007-488D-BBBF-839580125FF5}" type="presParOf" srcId="{8D310EDD-2BE2-4112-B95C-CE28DA3A936A}" destId="{5B3C1362-C137-4859-BE81-609B9EC4E3F8}" srcOrd="3" destOrd="0" presId="urn:microsoft.com/office/officeart/2005/8/layout/vProcess5"/>
    <dgm:cxn modelId="{F03CAABC-BD34-46F7-9705-28861175010C}" type="presParOf" srcId="{8D310EDD-2BE2-4112-B95C-CE28DA3A936A}" destId="{03867F01-FD0E-464C-BE6B-17EB46C4C8F7}" srcOrd="4" destOrd="0" presId="urn:microsoft.com/office/officeart/2005/8/layout/vProcess5"/>
    <dgm:cxn modelId="{312E6B84-AEF1-46A8-986C-238D50526306}" type="presParOf" srcId="{8D310EDD-2BE2-4112-B95C-CE28DA3A936A}" destId="{B104B0C8-AB27-4FA6-A3D6-8AA3CD91BB34}" srcOrd="5" destOrd="0" presId="urn:microsoft.com/office/officeart/2005/8/layout/vProcess5"/>
    <dgm:cxn modelId="{F0532A25-CFF3-4750-848B-4B5BE5062208}" type="presParOf" srcId="{8D310EDD-2BE2-4112-B95C-CE28DA3A936A}" destId="{EF03859A-DF27-4AB0-80AC-2EE4B908805E}" srcOrd="6" destOrd="0" presId="urn:microsoft.com/office/officeart/2005/8/layout/vProcess5"/>
    <dgm:cxn modelId="{DCA4122A-3C8B-4A1B-AB72-F82DDE062F26}" type="presParOf" srcId="{8D310EDD-2BE2-4112-B95C-CE28DA3A936A}" destId="{0C6D5ECA-CA61-4EB4-B557-D5E3781AF735}" srcOrd="7" destOrd="0" presId="urn:microsoft.com/office/officeart/2005/8/layout/vProcess5"/>
    <dgm:cxn modelId="{8CA2259D-29C1-4785-B4C1-32FEF2A368FC}" type="presParOf" srcId="{8D310EDD-2BE2-4112-B95C-CE28DA3A936A}" destId="{D4200571-F9AB-4A56-BAB5-0B8A929F55B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DB5BC-6A8E-4A29-892A-D4E9AD65872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F6B44C-FB48-4753-9D5C-DA15D5511C6A}">
      <dgm:prSet phldr="0"/>
      <dgm:spPr/>
      <dgm:t>
        <a:bodyPr/>
        <a:lstStyle/>
        <a:p>
          <a:pPr rtl="0"/>
          <a:r>
            <a:rPr lang="hr-HR" b="0" dirty="0">
              <a:latin typeface="Calibri Light" panose="020F0302020204030204"/>
            </a:rPr>
            <a:t>1.</a:t>
          </a:r>
          <a:r>
            <a:rPr lang="en-US" b="0" dirty="0"/>
            <a:t>mjerenje emocija/raspoloženja/</a:t>
          </a:r>
          <a:br>
            <a:rPr lang="en-US" b="0" dirty="0"/>
          </a:br>
          <a:r>
            <a:rPr lang="en-US" b="0" dirty="0"/>
            <a:t>prevladavajućeg tona u nekom tekstu</a:t>
          </a:r>
        </a:p>
      </dgm:t>
    </dgm:pt>
    <dgm:pt modelId="{99092D05-6301-4168-B7B8-C51B8C76F3A2}" type="parTrans" cxnId="{92AB9E1F-FEF6-44E9-AF75-17499BC39F25}">
      <dgm:prSet/>
      <dgm:spPr/>
      <dgm:t>
        <a:bodyPr/>
        <a:lstStyle/>
        <a:p>
          <a:endParaRPr lang="en-US"/>
        </a:p>
      </dgm:t>
    </dgm:pt>
    <dgm:pt modelId="{A7CA7886-2F88-4B86-A2AD-34DE78FF843F}" type="sibTrans" cxnId="{92AB9E1F-FEF6-44E9-AF75-17499BC39F25}">
      <dgm:prSet/>
      <dgm:spPr/>
      <dgm:t>
        <a:bodyPr/>
        <a:lstStyle/>
        <a:p>
          <a:endParaRPr lang="en-US"/>
        </a:p>
      </dgm:t>
    </dgm:pt>
    <dgm:pt modelId="{551EAC53-5C15-4AFF-9EF6-AD5D62AF84C3}">
      <dgm:prSet phldr="0"/>
      <dgm:spPr/>
      <dgm:t>
        <a:bodyPr/>
        <a:lstStyle/>
        <a:p>
          <a:pPr rtl="0"/>
          <a:r>
            <a:rPr lang="hr-HR">
              <a:latin typeface="Calibri Light" panose="020F0302020204030204"/>
            </a:rPr>
            <a:t>2.</a:t>
          </a:r>
          <a:r>
            <a:rPr lang="en-US" b="0"/>
            <a:t>bolje razumijevanje teksta, ideja, stavova i svrhe pisanja </a:t>
          </a:r>
          <a:endParaRPr lang="hr-HR" b="1"/>
        </a:p>
      </dgm:t>
    </dgm:pt>
    <dgm:pt modelId="{E8DBD18D-DF21-40D4-AFE0-FADC4E81D2EB}" type="parTrans" cxnId="{D5A89126-D604-4909-906E-1E6271025694}">
      <dgm:prSet/>
      <dgm:spPr/>
    </dgm:pt>
    <dgm:pt modelId="{5B986CAA-2BC9-4EF4-B73D-E7D76A5FA0D5}" type="sibTrans" cxnId="{D5A89126-D604-4909-906E-1E6271025694}">
      <dgm:prSet/>
      <dgm:spPr/>
      <dgm:t>
        <a:bodyPr/>
        <a:lstStyle/>
        <a:p>
          <a:endParaRPr lang="hr-HR"/>
        </a:p>
      </dgm:t>
    </dgm:pt>
    <dgm:pt modelId="{75820770-F814-43BC-9D87-9156BB08DE7F}">
      <dgm:prSet phldr="0"/>
      <dgm:spPr/>
      <dgm:t>
        <a:bodyPr/>
        <a:lstStyle/>
        <a:p>
          <a:pPr rtl="0"/>
          <a:r>
            <a:rPr lang="hr-HR" b="0">
              <a:latin typeface="Calibri Light" panose="020F0302020204030204"/>
            </a:rPr>
            <a:t>3.</a:t>
          </a:r>
          <a:r>
            <a:rPr lang="en-US" b="0"/>
            <a:t>vještina kritičkog mišljenja - manipuliranje emocijama (medijska pismenost)</a:t>
          </a:r>
          <a:r>
            <a:rPr lang="hr-HR" b="0" dirty="0">
              <a:latin typeface="Calibri Light" panose="020F0302020204030204"/>
            </a:rPr>
            <a:t> </a:t>
          </a:r>
        </a:p>
      </dgm:t>
    </dgm:pt>
    <dgm:pt modelId="{53F1F5C2-5CD5-403F-92A8-520A7322EA4E}" type="parTrans" cxnId="{4BB01DB5-AE76-4F8F-B5F7-B76DC614F71D}">
      <dgm:prSet/>
      <dgm:spPr/>
      <dgm:t>
        <a:bodyPr/>
        <a:lstStyle/>
        <a:p>
          <a:endParaRPr lang="en-US"/>
        </a:p>
      </dgm:t>
    </dgm:pt>
    <dgm:pt modelId="{7AB1931D-4FDD-4BC0-9C1A-7059EE433ADE}" type="sibTrans" cxnId="{4BB01DB5-AE76-4F8F-B5F7-B76DC614F71D}">
      <dgm:prSet/>
      <dgm:spPr/>
      <dgm:t>
        <a:bodyPr/>
        <a:lstStyle/>
        <a:p>
          <a:endParaRPr lang="en-US"/>
        </a:p>
      </dgm:t>
    </dgm:pt>
    <dgm:pt modelId="{053E03AD-FA8C-4190-B704-1D0B2E9EFAF6}">
      <dgm:prSet phldr="0"/>
      <dgm:spPr/>
      <dgm:t>
        <a:bodyPr/>
        <a:lstStyle/>
        <a:p>
          <a:pPr rtl="0"/>
          <a:r>
            <a:rPr lang="hr-HR" b="0" dirty="0">
              <a:latin typeface="Calibri Light" panose="020F0302020204030204"/>
            </a:rPr>
            <a:t>4.</a:t>
          </a:r>
          <a:r>
            <a:rPr lang="en-US" b="0" dirty="0"/>
            <a:t>motiviranje učenika „sretnijim/pozitivnijim“ tekstovima </a:t>
          </a:r>
        </a:p>
      </dgm:t>
    </dgm:pt>
    <dgm:pt modelId="{0DDDBA85-7E31-4FBE-900D-3A5020D6C809}" type="parTrans" cxnId="{D3332AAB-61A5-4D38-9499-A4EE9C9D237D}">
      <dgm:prSet/>
      <dgm:spPr/>
    </dgm:pt>
    <dgm:pt modelId="{651FA63B-CC36-4206-A8DE-B5EBA240B30D}" type="sibTrans" cxnId="{D3332AAB-61A5-4D38-9499-A4EE9C9D237D}">
      <dgm:prSet/>
      <dgm:spPr/>
      <dgm:t>
        <a:bodyPr/>
        <a:lstStyle/>
        <a:p>
          <a:endParaRPr lang="hr-HR"/>
        </a:p>
      </dgm:t>
    </dgm:pt>
    <dgm:pt modelId="{6A9EA91D-DA36-4DA9-81F9-DF7D17DFF7C2}">
      <dgm:prSet phldr="0"/>
      <dgm:spPr/>
      <dgm:t>
        <a:bodyPr/>
        <a:lstStyle/>
        <a:p>
          <a:pPr rtl="0"/>
          <a:r>
            <a:rPr lang="hr-HR" b="0" dirty="0">
              <a:latin typeface="Calibri Light" panose="020F0302020204030204"/>
            </a:rPr>
            <a:t>5.</a:t>
          </a:r>
          <a:r>
            <a:rPr lang="en-US" b="0" dirty="0"/>
            <a:t>rješavanje problema ranog napuštanja školovanja</a:t>
          </a:r>
          <a:r>
            <a:rPr lang="hr-HR" b="0" dirty="0">
              <a:latin typeface="Calibri Light" panose="020F0302020204030204"/>
            </a:rPr>
            <a:t> </a:t>
          </a:r>
        </a:p>
      </dgm:t>
    </dgm:pt>
    <dgm:pt modelId="{7EB8194A-AF5D-45B5-B219-D9EE92D2C818}" type="parTrans" cxnId="{762BEFA6-60CB-4181-B467-F90AC6FBC622}">
      <dgm:prSet/>
      <dgm:spPr/>
    </dgm:pt>
    <dgm:pt modelId="{BC7C8D95-8AF9-4889-B703-4300DFCFF13D}" type="sibTrans" cxnId="{762BEFA6-60CB-4181-B467-F90AC6FBC622}">
      <dgm:prSet/>
      <dgm:spPr/>
    </dgm:pt>
    <dgm:pt modelId="{8D310EDD-2BE2-4112-B95C-CE28DA3A936A}" type="pres">
      <dgm:prSet presAssocID="{151DB5BC-6A8E-4A29-892A-D4E9AD65872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02DB285-63BD-455F-A9FC-042813D896A1}" type="pres">
      <dgm:prSet presAssocID="{151DB5BC-6A8E-4A29-892A-D4E9AD65872E}" presName="dummyMaxCanvas" presStyleCnt="0">
        <dgm:presLayoutVars/>
      </dgm:prSet>
      <dgm:spPr/>
    </dgm:pt>
    <dgm:pt modelId="{EEEE0C15-B8E0-491E-8C71-22E82B8BAF10}" type="pres">
      <dgm:prSet presAssocID="{151DB5BC-6A8E-4A29-892A-D4E9AD65872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CB6991-C817-489A-9579-52454552C390}" type="pres">
      <dgm:prSet presAssocID="{151DB5BC-6A8E-4A29-892A-D4E9AD65872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56CAB0-A5B6-4C7C-B6D4-68AB11D9C54B}" type="pres">
      <dgm:prSet presAssocID="{151DB5BC-6A8E-4A29-892A-D4E9AD65872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38FF73-8580-4C10-8C74-DC3869D125D6}" type="pres">
      <dgm:prSet presAssocID="{151DB5BC-6A8E-4A29-892A-D4E9AD65872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4D2FD0-1D40-4F6A-A876-39A7991251DF}" type="pres">
      <dgm:prSet presAssocID="{151DB5BC-6A8E-4A29-892A-D4E9AD65872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2AE7BA-45E9-4DB8-A48F-18128DA63E94}" type="pres">
      <dgm:prSet presAssocID="{151DB5BC-6A8E-4A29-892A-D4E9AD65872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AE0E88-0B8E-468D-A3C6-8E7A8EE7B6FD}" type="pres">
      <dgm:prSet presAssocID="{151DB5BC-6A8E-4A29-892A-D4E9AD65872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F4AC52-333C-4B57-AC46-E5132291E6F3}" type="pres">
      <dgm:prSet presAssocID="{151DB5BC-6A8E-4A29-892A-D4E9AD65872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4D9576-7B4C-4D14-BF43-D9EAE11AC99F}" type="pres">
      <dgm:prSet presAssocID="{151DB5BC-6A8E-4A29-892A-D4E9AD65872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D6D7F5-3A9C-4C14-BDB2-66FAF6BE36FE}" type="pres">
      <dgm:prSet presAssocID="{151DB5BC-6A8E-4A29-892A-D4E9AD65872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005736-C748-48BA-9793-2A80ABEBAC8C}" type="pres">
      <dgm:prSet presAssocID="{151DB5BC-6A8E-4A29-892A-D4E9AD65872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4C4E3B-9C58-4F41-A59F-3F062D3D445A}" type="pres">
      <dgm:prSet presAssocID="{151DB5BC-6A8E-4A29-892A-D4E9AD65872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94FD31-3EA6-41FD-B8AB-564214CE1807}" type="pres">
      <dgm:prSet presAssocID="{151DB5BC-6A8E-4A29-892A-D4E9AD65872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C483E4-933A-4D8F-8874-94CC7435A6F7}" type="pres">
      <dgm:prSet presAssocID="{151DB5BC-6A8E-4A29-892A-D4E9AD65872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DCD88E7-C315-45B9-BE5E-48D5E15D2ED6}" type="presOf" srcId="{151DB5BC-6A8E-4A29-892A-D4E9AD65872E}" destId="{8D310EDD-2BE2-4112-B95C-CE28DA3A936A}" srcOrd="0" destOrd="0" presId="urn:microsoft.com/office/officeart/2005/8/layout/vProcess5"/>
    <dgm:cxn modelId="{92AB9E1F-FEF6-44E9-AF75-17499BC39F25}" srcId="{151DB5BC-6A8E-4A29-892A-D4E9AD65872E}" destId="{E8F6B44C-FB48-4753-9D5C-DA15D5511C6A}" srcOrd="0" destOrd="0" parTransId="{99092D05-6301-4168-B7B8-C51B8C76F3A2}" sibTransId="{A7CA7886-2F88-4B86-A2AD-34DE78FF843F}"/>
    <dgm:cxn modelId="{D5A89126-D604-4909-906E-1E6271025694}" srcId="{151DB5BC-6A8E-4A29-892A-D4E9AD65872E}" destId="{551EAC53-5C15-4AFF-9EF6-AD5D62AF84C3}" srcOrd="1" destOrd="0" parTransId="{E8DBD18D-DF21-40D4-AFE0-FADC4E81D2EB}" sibTransId="{5B986CAA-2BC9-4EF4-B73D-E7D76A5FA0D5}"/>
    <dgm:cxn modelId="{52CC2560-998E-405B-BA78-0C25AA3F84DA}" type="presOf" srcId="{651FA63B-CC36-4206-A8DE-B5EBA240B30D}" destId="{2C4D9576-7B4C-4D14-BF43-D9EAE11AC99F}" srcOrd="0" destOrd="0" presId="urn:microsoft.com/office/officeart/2005/8/layout/vProcess5"/>
    <dgm:cxn modelId="{5CDE17CF-2871-44DE-B42B-F7522D2E3974}" type="presOf" srcId="{E8F6B44C-FB48-4753-9D5C-DA15D5511C6A}" destId="{EEEE0C15-B8E0-491E-8C71-22E82B8BAF10}" srcOrd="0" destOrd="0" presId="urn:microsoft.com/office/officeart/2005/8/layout/vProcess5"/>
    <dgm:cxn modelId="{4BB01DB5-AE76-4F8F-B5F7-B76DC614F71D}" srcId="{151DB5BC-6A8E-4A29-892A-D4E9AD65872E}" destId="{75820770-F814-43BC-9D87-9156BB08DE7F}" srcOrd="2" destOrd="0" parTransId="{53F1F5C2-5CD5-403F-92A8-520A7322EA4E}" sibTransId="{7AB1931D-4FDD-4BC0-9C1A-7059EE433ADE}"/>
    <dgm:cxn modelId="{03B24D59-4D4B-4951-B9CE-F739CD5D820F}" type="presOf" srcId="{551EAC53-5C15-4AFF-9EF6-AD5D62AF84C3}" destId="{02CB6991-C817-489A-9579-52454552C390}" srcOrd="0" destOrd="0" presId="urn:microsoft.com/office/officeart/2005/8/layout/vProcess5"/>
    <dgm:cxn modelId="{D3332AAB-61A5-4D38-9499-A4EE9C9D237D}" srcId="{151DB5BC-6A8E-4A29-892A-D4E9AD65872E}" destId="{053E03AD-FA8C-4190-B704-1D0B2E9EFAF6}" srcOrd="3" destOrd="0" parTransId="{0DDDBA85-7E31-4FBE-900D-3A5020D6C809}" sibTransId="{651FA63B-CC36-4206-A8DE-B5EBA240B30D}"/>
    <dgm:cxn modelId="{0C67C793-5C59-4AFF-A2DF-C83AF5008B12}" type="presOf" srcId="{7AB1931D-4FDD-4BC0-9C1A-7059EE433ADE}" destId="{ADF4AC52-333C-4B57-AC46-E5132291E6F3}" srcOrd="0" destOrd="0" presId="urn:microsoft.com/office/officeart/2005/8/layout/vProcess5"/>
    <dgm:cxn modelId="{A9099BE6-FDF9-453F-B4B3-53D4C7BEC641}" type="presOf" srcId="{053E03AD-FA8C-4190-B704-1D0B2E9EFAF6}" destId="{8238FF73-8580-4C10-8C74-DC3869D125D6}" srcOrd="0" destOrd="0" presId="urn:microsoft.com/office/officeart/2005/8/layout/vProcess5"/>
    <dgm:cxn modelId="{2599B8A3-841F-4DA4-916B-0365FA069AE2}" type="presOf" srcId="{75820770-F814-43BC-9D87-9156BB08DE7F}" destId="{144C4E3B-9C58-4F41-A59F-3F062D3D445A}" srcOrd="1" destOrd="0" presId="urn:microsoft.com/office/officeart/2005/8/layout/vProcess5"/>
    <dgm:cxn modelId="{67355145-4FC3-463C-912D-052893E320FE}" type="presOf" srcId="{551EAC53-5C15-4AFF-9EF6-AD5D62AF84C3}" destId="{04005736-C748-48BA-9793-2A80ABEBAC8C}" srcOrd="1" destOrd="0" presId="urn:microsoft.com/office/officeart/2005/8/layout/vProcess5"/>
    <dgm:cxn modelId="{3E8407E2-7268-47AC-B271-58E78BAD5DDE}" type="presOf" srcId="{E8F6B44C-FB48-4753-9D5C-DA15D5511C6A}" destId="{C2D6D7F5-3A9C-4C14-BDB2-66FAF6BE36FE}" srcOrd="1" destOrd="0" presId="urn:microsoft.com/office/officeart/2005/8/layout/vProcess5"/>
    <dgm:cxn modelId="{7599CC21-2B9A-4F5A-9F50-ED34AD455E3F}" type="presOf" srcId="{053E03AD-FA8C-4190-B704-1D0B2E9EFAF6}" destId="{EE94FD31-3EA6-41FD-B8AB-564214CE1807}" srcOrd="1" destOrd="0" presId="urn:microsoft.com/office/officeart/2005/8/layout/vProcess5"/>
    <dgm:cxn modelId="{3F64614A-D3EB-4CA3-B0D8-F593CFB84BFD}" type="presOf" srcId="{A7CA7886-2F88-4B86-A2AD-34DE78FF843F}" destId="{C42AE7BA-45E9-4DB8-A48F-18128DA63E94}" srcOrd="0" destOrd="0" presId="urn:microsoft.com/office/officeart/2005/8/layout/vProcess5"/>
    <dgm:cxn modelId="{762BEFA6-60CB-4181-B467-F90AC6FBC622}" srcId="{151DB5BC-6A8E-4A29-892A-D4E9AD65872E}" destId="{6A9EA91D-DA36-4DA9-81F9-DF7D17DFF7C2}" srcOrd="4" destOrd="0" parTransId="{7EB8194A-AF5D-45B5-B219-D9EE92D2C818}" sibTransId="{BC7C8D95-8AF9-4889-B703-4300DFCFF13D}"/>
    <dgm:cxn modelId="{28AB1611-6F73-4CA7-8884-B36528C90C8D}" type="presOf" srcId="{6A9EA91D-DA36-4DA9-81F9-DF7D17DFF7C2}" destId="{A74D2FD0-1D40-4F6A-A876-39A7991251DF}" srcOrd="0" destOrd="0" presId="urn:microsoft.com/office/officeart/2005/8/layout/vProcess5"/>
    <dgm:cxn modelId="{D61215AB-2D0E-4F03-8F98-907E55531C63}" type="presOf" srcId="{5B986CAA-2BC9-4EF4-B73D-E7D76A5FA0D5}" destId="{E0AE0E88-0B8E-468D-A3C6-8E7A8EE7B6FD}" srcOrd="0" destOrd="0" presId="urn:microsoft.com/office/officeart/2005/8/layout/vProcess5"/>
    <dgm:cxn modelId="{B32C6B83-D39E-46CC-A7F4-A838F03F31C1}" type="presOf" srcId="{75820770-F814-43BC-9D87-9156BB08DE7F}" destId="{AE56CAB0-A5B6-4C7C-B6D4-68AB11D9C54B}" srcOrd="0" destOrd="0" presId="urn:microsoft.com/office/officeart/2005/8/layout/vProcess5"/>
    <dgm:cxn modelId="{91946FE6-140E-4E7C-943B-ABA958396815}" type="presOf" srcId="{6A9EA91D-DA36-4DA9-81F9-DF7D17DFF7C2}" destId="{30C483E4-933A-4D8F-8874-94CC7435A6F7}" srcOrd="1" destOrd="0" presId="urn:microsoft.com/office/officeart/2005/8/layout/vProcess5"/>
    <dgm:cxn modelId="{3E70F28C-2771-4F8B-8C66-B0A1CCC8A2BD}" type="presParOf" srcId="{8D310EDD-2BE2-4112-B95C-CE28DA3A936A}" destId="{502DB285-63BD-455F-A9FC-042813D896A1}" srcOrd="0" destOrd="0" presId="urn:microsoft.com/office/officeart/2005/8/layout/vProcess5"/>
    <dgm:cxn modelId="{8464F394-CDD1-49D2-82CD-87DF7A299C48}" type="presParOf" srcId="{8D310EDD-2BE2-4112-B95C-CE28DA3A936A}" destId="{EEEE0C15-B8E0-491E-8C71-22E82B8BAF10}" srcOrd="1" destOrd="0" presId="urn:microsoft.com/office/officeart/2005/8/layout/vProcess5"/>
    <dgm:cxn modelId="{E929AF34-89F8-4246-AE82-5FC77092ACD9}" type="presParOf" srcId="{8D310EDD-2BE2-4112-B95C-CE28DA3A936A}" destId="{02CB6991-C817-489A-9579-52454552C390}" srcOrd="2" destOrd="0" presId="urn:microsoft.com/office/officeart/2005/8/layout/vProcess5"/>
    <dgm:cxn modelId="{01E62AF9-B555-424F-B4D1-27BE62EA08AA}" type="presParOf" srcId="{8D310EDD-2BE2-4112-B95C-CE28DA3A936A}" destId="{AE56CAB0-A5B6-4C7C-B6D4-68AB11D9C54B}" srcOrd="3" destOrd="0" presId="urn:microsoft.com/office/officeart/2005/8/layout/vProcess5"/>
    <dgm:cxn modelId="{DEAA70CE-F3C8-4CA8-B8E0-CB7816C268D9}" type="presParOf" srcId="{8D310EDD-2BE2-4112-B95C-CE28DA3A936A}" destId="{8238FF73-8580-4C10-8C74-DC3869D125D6}" srcOrd="4" destOrd="0" presId="urn:microsoft.com/office/officeart/2005/8/layout/vProcess5"/>
    <dgm:cxn modelId="{EED05309-013A-45DE-9F5A-D692078F80DB}" type="presParOf" srcId="{8D310EDD-2BE2-4112-B95C-CE28DA3A936A}" destId="{A74D2FD0-1D40-4F6A-A876-39A7991251DF}" srcOrd="5" destOrd="0" presId="urn:microsoft.com/office/officeart/2005/8/layout/vProcess5"/>
    <dgm:cxn modelId="{028E25B8-521D-4A9C-8E7D-9CCDC03456EA}" type="presParOf" srcId="{8D310EDD-2BE2-4112-B95C-CE28DA3A936A}" destId="{C42AE7BA-45E9-4DB8-A48F-18128DA63E94}" srcOrd="6" destOrd="0" presId="urn:microsoft.com/office/officeart/2005/8/layout/vProcess5"/>
    <dgm:cxn modelId="{F9A803DF-1006-490C-A073-DA6EF11DDE92}" type="presParOf" srcId="{8D310EDD-2BE2-4112-B95C-CE28DA3A936A}" destId="{E0AE0E88-0B8E-468D-A3C6-8E7A8EE7B6FD}" srcOrd="7" destOrd="0" presId="urn:microsoft.com/office/officeart/2005/8/layout/vProcess5"/>
    <dgm:cxn modelId="{47ED0AAC-3636-4E3A-A287-B6B4A64AE321}" type="presParOf" srcId="{8D310EDD-2BE2-4112-B95C-CE28DA3A936A}" destId="{ADF4AC52-333C-4B57-AC46-E5132291E6F3}" srcOrd="8" destOrd="0" presId="urn:microsoft.com/office/officeart/2005/8/layout/vProcess5"/>
    <dgm:cxn modelId="{14ACD11F-8CAF-4363-8E59-7060D53CE637}" type="presParOf" srcId="{8D310EDD-2BE2-4112-B95C-CE28DA3A936A}" destId="{2C4D9576-7B4C-4D14-BF43-D9EAE11AC99F}" srcOrd="9" destOrd="0" presId="urn:microsoft.com/office/officeart/2005/8/layout/vProcess5"/>
    <dgm:cxn modelId="{1F4B4657-3939-4912-9D8D-04CF377BEE48}" type="presParOf" srcId="{8D310EDD-2BE2-4112-B95C-CE28DA3A936A}" destId="{C2D6D7F5-3A9C-4C14-BDB2-66FAF6BE36FE}" srcOrd="10" destOrd="0" presId="urn:microsoft.com/office/officeart/2005/8/layout/vProcess5"/>
    <dgm:cxn modelId="{DDB7419A-F272-41AA-9E51-A23177DCA580}" type="presParOf" srcId="{8D310EDD-2BE2-4112-B95C-CE28DA3A936A}" destId="{04005736-C748-48BA-9793-2A80ABEBAC8C}" srcOrd="11" destOrd="0" presId="urn:microsoft.com/office/officeart/2005/8/layout/vProcess5"/>
    <dgm:cxn modelId="{D79C89EA-C1BB-40C8-BF58-BE0C1416FAB5}" type="presParOf" srcId="{8D310EDD-2BE2-4112-B95C-CE28DA3A936A}" destId="{144C4E3B-9C58-4F41-A59F-3F062D3D445A}" srcOrd="12" destOrd="0" presId="urn:microsoft.com/office/officeart/2005/8/layout/vProcess5"/>
    <dgm:cxn modelId="{276B1D8B-BB38-4DAC-94F2-066B1D86E5AE}" type="presParOf" srcId="{8D310EDD-2BE2-4112-B95C-CE28DA3A936A}" destId="{EE94FD31-3EA6-41FD-B8AB-564214CE1807}" srcOrd="13" destOrd="0" presId="urn:microsoft.com/office/officeart/2005/8/layout/vProcess5"/>
    <dgm:cxn modelId="{F9994B17-287B-4C2F-B7E3-00D00E910E9E}" type="presParOf" srcId="{8D310EDD-2BE2-4112-B95C-CE28DA3A936A}" destId="{30C483E4-933A-4D8F-8874-94CC7435A6F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971E2-0E0E-4824-9532-A546BAC9D454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>
              <a:latin typeface="Calibri Light" panose="020F0302020204030204"/>
            </a:rPr>
            <a:t>1. </a:t>
          </a:r>
          <a:r>
            <a:rPr lang="hr-HR" sz="2800" b="1" kern="1200">
              <a:latin typeface="Calibri Light" panose="020F0302020204030204"/>
            </a:rPr>
            <a:t>Individualiziran</a:t>
          </a:r>
          <a:r>
            <a:rPr lang="hr-HR" sz="2800" b="1" kern="1200"/>
            <a:t> </a:t>
          </a:r>
          <a:r>
            <a:rPr lang="hr-HR" sz="2800" b="1" kern="1200">
              <a:latin typeface="Calibri Light" panose="020F0302020204030204"/>
            </a:rPr>
            <a:t>pristup</a:t>
          </a:r>
          <a:r>
            <a:rPr lang="hr-HR" sz="2800" kern="1200"/>
            <a:t> učeniku</a:t>
          </a:r>
          <a:r>
            <a:rPr lang="hr-HR" sz="2800" kern="1200">
              <a:latin typeface="Calibri Light" panose="020F0302020204030204"/>
            </a:rPr>
            <a:t> (</a:t>
          </a:r>
          <a:r>
            <a:rPr lang="hr-HR" sz="2800" i="1" kern="1200" err="1">
              <a:latin typeface="Calibri Light" panose="020F0302020204030204"/>
            </a:rPr>
            <a:t>jigsaw</a:t>
          </a:r>
          <a:r>
            <a:rPr lang="hr-HR" sz="2800" i="1" kern="1200" dirty="0">
              <a:latin typeface="Calibri Light" panose="020F0302020204030204"/>
            </a:rPr>
            <a:t> </a:t>
          </a:r>
          <a:r>
            <a:rPr lang="hr-HR" sz="2800" kern="1200" err="1">
              <a:latin typeface="Calibri Light" panose="020F0302020204030204"/>
            </a:rPr>
            <a:t>metoda;učenici</a:t>
          </a:r>
          <a:r>
            <a:rPr lang="hr-HR" sz="2800" kern="1200">
              <a:latin typeface="Calibri Light" panose="020F0302020204030204"/>
            </a:rPr>
            <a:t> s teškoćama u učenju)</a:t>
          </a:r>
          <a:endParaRPr lang="en-US" sz="2800" kern="1200">
            <a:latin typeface="Calibri Light" panose="020F0302020204030204"/>
          </a:endParaRPr>
        </a:p>
      </dsp:txBody>
      <dsp:txXfrm>
        <a:off x="38234" y="38234"/>
        <a:ext cx="7529629" cy="1228933"/>
      </dsp:txXfrm>
    </dsp:sp>
    <dsp:sp modelId="{14CC9A08-62BD-430B-96B8-95B8D2E15AC0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>
              <a:latin typeface="Calibri Light" panose="020F0302020204030204"/>
            </a:rPr>
            <a:t>2. </a:t>
          </a:r>
          <a:r>
            <a:rPr lang="hr-HR" sz="2800" b="1" kern="1200">
              <a:latin typeface="Calibri Light" panose="020F0302020204030204"/>
            </a:rPr>
            <a:t>Priprema</a:t>
          </a:r>
          <a:r>
            <a:rPr lang="hr-HR" sz="2800" b="1" kern="1200"/>
            <a:t> </a:t>
          </a:r>
          <a:r>
            <a:rPr lang="hr-HR" sz="2800" kern="1200"/>
            <a:t>za ispit državne mature iz engleskog jezika</a:t>
          </a:r>
          <a:r>
            <a:rPr lang="hr-HR" sz="2800" kern="1200">
              <a:latin typeface="Calibri Light" panose="020F0302020204030204"/>
            </a:rPr>
            <a:t> (</a:t>
          </a:r>
          <a:r>
            <a:rPr lang="hr-HR" sz="2800" kern="1200" err="1"/>
            <a:t>open</a:t>
          </a:r>
          <a:r>
            <a:rPr lang="hr-HR" sz="2800" kern="1200"/>
            <a:t> i </a:t>
          </a:r>
          <a:r>
            <a:rPr lang="hr-HR" sz="2800" kern="1200" err="1"/>
            <a:t>closed</a:t>
          </a:r>
          <a:r>
            <a:rPr lang="hr-HR" sz="2800" kern="1200" dirty="0"/>
            <a:t> </a:t>
          </a:r>
          <a:r>
            <a:rPr lang="hr-HR" sz="2800" kern="1200" err="1"/>
            <a:t>cloze</a:t>
          </a:r>
          <a:r>
            <a:rPr lang="hr-HR" sz="2800" kern="1200"/>
            <a:t> testovi; </a:t>
          </a:r>
          <a:r>
            <a:rPr lang="hr-HR" sz="2800" kern="1200">
              <a:latin typeface="Calibri Light" panose="020F0302020204030204"/>
            </a:rPr>
            <a:t>sinonimi)</a:t>
          </a:r>
          <a:endParaRPr lang="hr-HR" sz="2800" kern="1200"/>
        </a:p>
      </dsp:txBody>
      <dsp:txXfrm>
        <a:off x="826903" y="1561202"/>
        <a:ext cx="7224611" cy="1228933"/>
      </dsp:txXfrm>
    </dsp:sp>
    <dsp:sp modelId="{5B3C1362-C137-4859-BE81-609B9EC4E3F8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latin typeface="Calibri Light" panose="020F0302020204030204"/>
            </a:rPr>
            <a:t>3. Utvrđivanje primjerenosti raznih autentičnih sadržaja ili onih koje stvara sam nastavnik</a:t>
          </a:r>
        </a:p>
      </dsp:txBody>
      <dsp:txXfrm>
        <a:off x="1615573" y="3084170"/>
        <a:ext cx="7224611" cy="1228933"/>
      </dsp:txXfrm>
    </dsp:sp>
    <dsp:sp modelId="{03867F01-FD0E-464C-BE6B-17EB46C4C8F7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280664" y="989929"/>
        <a:ext cx="466680" cy="638504"/>
      </dsp:txXfrm>
    </dsp:sp>
    <dsp:sp modelId="{B104B0C8-AB27-4FA6-A3D6-8AA3CD91BB34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>
        <a:off x="9069334" y="2504195"/>
        <a:ext cx="466680" cy="63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E0C15-B8E0-491E-8C71-22E82B8BAF10}">
      <dsp:nvSpPr>
        <dsp:cNvPr id="0" name=""/>
        <dsp:cNvSpPr/>
      </dsp:nvSpPr>
      <dsp:spPr>
        <a:xfrm>
          <a:off x="0" y="0"/>
          <a:ext cx="8097012" cy="8473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0" kern="1200" dirty="0">
              <a:latin typeface="Calibri Light" panose="020F0302020204030204"/>
            </a:rPr>
            <a:t>1.</a:t>
          </a:r>
          <a:r>
            <a:rPr lang="en-US" sz="2200" b="0" kern="1200" dirty="0"/>
            <a:t>mjerenje emocija/raspoloženja/</a:t>
          </a:r>
          <a:br>
            <a:rPr lang="en-US" sz="2200" b="0" kern="1200" dirty="0"/>
          </a:br>
          <a:r>
            <a:rPr lang="en-US" sz="2200" b="0" kern="1200" dirty="0"/>
            <a:t>prevladavajućeg tona u nekom tekstu</a:t>
          </a:r>
        </a:p>
      </dsp:txBody>
      <dsp:txXfrm>
        <a:off x="24819" y="24819"/>
        <a:ext cx="7083460" cy="797758"/>
      </dsp:txXfrm>
    </dsp:sp>
    <dsp:sp modelId="{02CB6991-C817-489A-9579-52454552C390}">
      <dsp:nvSpPr>
        <dsp:cNvPr id="0" name=""/>
        <dsp:cNvSpPr/>
      </dsp:nvSpPr>
      <dsp:spPr>
        <a:xfrm>
          <a:off x="604647" y="965090"/>
          <a:ext cx="8097012" cy="847396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>
              <a:latin typeface="Calibri Light" panose="020F0302020204030204"/>
            </a:rPr>
            <a:t>2.</a:t>
          </a:r>
          <a:r>
            <a:rPr lang="en-US" sz="2200" b="0" kern="1200"/>
            <a:t>bolje razumijevanje teksta, ideja, stavova i svrhe pisanja </a:t>
          </a:r>
          <a:endParaRPr lang="hr-HR" sz="2200" b="1" kern="1200"/>
        </a:p>
      </dsp:txBody>
      <dsp:txXfrm>
        <a:off x="629466" y="989909"/>
        <a:ext cx="6891919" cy="797758"/>
      </dsp:txXfrm>
    </dsp:sp>
    <dsp:sp modelId="{AE56CAB0-A5B6-4C7C-B6D4-68AB11D9C54B}">
      <dsp:nvSpPr>
        <dsp:cNvPr id="0" name=""/>
        <dsp:cNvSpPr/>
      </dsp:nvSpPr>
      <dsp:spPr>
        <a:xfrm>
          <a:off x="1209293" y="1930180"/>
          <a:ext cx="8097012" cy="847396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0" kern="1200">
              <a:latin typeface="Calibri Light" panose="020F0302020204030204"/>
            </a:rPr>
            <a:t>3.</a:t>
          </a:r>
          <a:r>
            <a:rPr lang="en-US" sz="2200" b="0" kern="1200"/>
            <a:t>vještina kritičkog mišljenja - manipuliranje emocijama (medijska pismenost)</a:t>
          </a:r>
          <a:r>
            <a:rPr lang="hr-HR" sz="2200" b="0" kern="1200" dirty="0">
              <a:latin typeface="Calibri Light" panose="020F0302020204030204"/>
            </a:rPr>
            <a:t> </a:t>
          </a:r>
        </a:p>
      </dsp:txBody>
      <dsp:txXfrm>
        <a:off x="1234112" y="1954999"/>
        <a:ext cx="6891919" cy="797758"/>
      </dsp:txXfrm>
    </dsp:sp>
    <dsp:sp modelId="{8238FF73-8580-4C10-8C74-DC3869D125D6}">
      <dsp:nvSpPr>
        <dsp:cNvPr id="0" name=""/>
        <dsp:cNvSpPr/>
      </dsp:nvSpPr>
      <dsp:spPr>
        <a:xfrm>
          <a:off x="1813940" y="2895270"/>
          <a:ext cx="8097012" cy="847396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0" kern="1200" dirty="0">
              <a:latin typeface="Calibri Light" panose="020F0302020204030204"/>
            </a:rPr>
            <a:t>4.</a:t>
          </a:r>
          <a:r>
            <a:rPr lang="en-US" sz="2200" b="0" kern="1200" dirty="0"/>
            <a:t>motiviranje učenika „sretnijim/pozitivnijim“ tekstovima </a:t>
          </a:r>
        </a:p>
      </dsp:txBody>
      <dsp:txXfrm>
        <a:off x="1838759" y="2920089"/>
        <a:ext cx="6891919" cy="797758"/>
      </dsp:txXfrm>
    </dsp:sp>
    <dsp:sp modelId="{A74D2FD0-1D40-4F6A-A876-39A7991251DF}">
      <dsp:nvSpPr>
        <dsp:cNvPr id="0" name=""/>
        <dsp:cNvSpPr/>
      </dsp:nvSpPr>
      <dsp:spPr>
        <a:xfrm>
          <a:off x="2418587" y="3860360"/>
          <a:ext cx="8097012" cy="847396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0" kern="1200" dirty="0">
              <a:latin typeface="Calibri Light" panose="020F0302020204030204"/>
            </a:rPr>
            <a:t>5.</a:t>
          </a:r>
          <a:r>
            <a:rPr lang="en-US" sz="2200" b="0" kern="1200" dirty="0"/>
            <a:t>rješavanje problema ranog napuštanja školovanja</a:t>
          </a:r>
          <a:r>
            <a:rPr lang="hr-HR" sz="2200" b="0" kern="1200" dirty="0">
              <a:latin typeface="Calibri Light" panose="020F0302020204030204"/>
            </a:rPr>
            <a:t> </a:t>
          </a:r>
        </a:p>
      </dsp:txBody>
      <dsp:txXfrm>
        <a:off x="2443406" y="3885179"/>
        <a:ext cx="6891919" cy="797758"/>
      </dsp:txXfrm>
    </dsp:sp>
    <dsp:sp modelId="{C42AE7BA-45E9-4DB8-A48F-18128DA63E94}">
      <dsp:nvSpPr>
        <dsp:cNvPr id="0" name=""/>
        <dsp:cNvSpPr/>
      </dsp:nvSpPr>
      <dsp:spPr>
        <a:xfrm>
          <a:off x="7546204" y="619070"/>
          <a:ext cx="550807" cy="5508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7670136" y="619070"/>
        <a:ext cx="302943" cy="414482"/>
      </dsp:txXfrm>
    </dsp:sp>
    <dsp:sp modelId="{E0AE0E88-0B8E-468D-A3C6-8E7A8EE7B6FD}">
      <dsp:nvSpPr>
        <dsp:cNvPr id="0" name=""/>
        <dsp:cNvSpPr/>
      </dsp:nvSpPr>
      <dsp:spPr>
        <a:xfrm>
          <a:off x="8150851" y="1584160"/>
          <a:ext cx="550807" cy="5508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8274783" y="1584160"/>
        <a:ext cx="302943" cy="414482"/>
      </dsp:txXfrm>
    </dsp:sp>
    <dsp:sp modelId="{ADF4AC52-333C-4B57-AC46-E5132291E6F3}">
      <dsp:nvSpPr>
        <dsp:cNvPr id="0" name=""/>
        <dsp:cNvSpPr/>
      </dsp:nvSpPr>
      <dsp:spPr>
        <a:xfrm>
          <a:off x="8755498" y="2535127"/>
          <a:ext cx="550807" cy="5508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8879430" y="2535127"/>
        <a:ext cx="302943" cy="414482"/>
      </dsp:txXfrm>
    </dsp:sp>
    <dsp:sp modelId="{2C4D9576-7B4C-4D14-BF43-D9EAE11AC99F}">
      <dsp:nvSpPr>
        <dsp:cNvPr id="0" name=""/>
        <dsp:cNvSpPr/>
      </dsp:nvSpPr>
      <dsp:spPr>
        <a:xfrm>
          <a:off x="9360145" y="3509632"/>
          <a:ext cx="550807" cy="5508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9484077" y="3509632"/>
        <a:ext cx="302943" cy="414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9B8-0795-48B0-B80E-E1BFFD13AF7C}" type="datetimeFigureOut">
              <a:rPr lang="hr-HR" smtClean="0"/>
              <a:t>25.9.2021.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37A4-0F4E-4AB3-A2C2-C6F85CCF34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47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9B8-0795-48B0-B80E-E1BFFD13AF7C}" type="datetimeFigureOut">
              <a:rPr lang="hr-HR" smtClean="0"/>
              <a:t>25.9.2021.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37A4-0F4E-4AB3-A2C2-C6F85CCF34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604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9B8-0795-48B0-B80E-E1BFFD13AF7C}" type="datetimeFigureOut">
              <a:rPr lang="hr-HR" smtClean="0"/>
              <a:t>25.9.2021.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37A4-0F4E-4AB3-A2C2-C6F85CCF34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706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9B8-0795-48B0-B80E-E1BFFD13AF7C}" type="datetimeFigureOut">
              <a:rPr lang="hr-HR" smtClean="0"/>
              <a:t>25.9.2021.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37A4-0F4E-4AB3-A2C2-C6F85CCF34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79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9B8-0795-48B0-B80E-E1BFFD13AF7C}" type="datetimeFigureOut">
              <a:rPr lang="hr-HR" smtClean="0"/>
              <a:t>25.9.2021.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37A4-0F4E-4AB3-A2C2-C6F85CCF34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536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9B8-0795-48B0-B80E-E1BFFD13AF7C}" type="datetimeFigureOut">
              <a:rPr lang="hr-HR" smtClean="0"/>
              <a:t>25.9.2021.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37A4-0F4E-4AB3-A2C2-C6F85CCF34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83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9B8-0795-48B0-B80E-E1BFFD13AF7C}" type="datetimeFigureOut">
              <a:rPr lang="hr-HR" smtClean="0"/>
              <a:t>25.9.2021.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37A4-0F4E-4AB3-A2C2-C6F85CCF34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86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9B8-0795-48B0-B80E-E1BFFD13AF7C}" type="datetimeFigureOut">
              <a:rPr lang="hr-HR" smtClean="0"/>
              <a:t>25.9.2021.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37A4-0F4E-4AB3-A2C2-C6F85CCF34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598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9B8-0795-48B0-B80E-E1BFFD13AF7C}" type="datetimeFigureOut">
              <a:rPr lang="hr-HR" smtClean="0"/>
              <a:t>25.9.2021.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37A4-0F4E-4AB3-A2C2-C6F85CCF34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51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9B8-0795-48B0-B80E-E1BFFD13AF7C}" type="datetimeFigureOut">
              <a:rPr lang="hr-HR" smtClean="0"/>
              <a:t>25.9.2021.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37A4-0F4E-4AB3-A2C2-C6F85CCF34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798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9B8-0795-48B0-B80E-E1BFFD13AF7C}" type="datetimeFigureOut">
              <a:rPr lang="hr-HR" smtClean="0"/>
              <a:t>25.9.2021.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37A4-0F4E-4AB3-A2C2-C6F85CCF34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835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389B8-0795-48B0-B80E-E1BFFD13AF7C}" type="datetimeFigureOut">
              <a:rPr lang="hr-HR" smtClean="0"/>
              <a:t>25.9.2021.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837A4-0F4E-4AB3-A2C2-C6F85CCF34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173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bc.com/future/article/20210818-what-happens-when-you-quit-suga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roadtogrammar.com/textanalysi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nglish.com/gse/teacher-toolkit/user/textanalyzer/requestdetai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.synthesia.io/c0fde0d9-7d83-4c2a-b91e-fbbb4c98e61b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answergarden.ch/" TargetMode="External"/><Relationship Id="rId3" Type="http://schemas.openxmlformats.org/officeDocument/2006/relationships/hyperlink" Target="http://www.roadtogrammar.text/" TargetMode="External"/><Relationship Id="rId7" Type="http://schemas.openxmlformats.org/officeDocument/2006/relationships/hyperlink" Target="https://www.typeform.com/" TargetMode="External"/><Relationship Id="rId12" Type="http://schemas.openxmlformats.org/officeDocument/2006/relationships/hyperlink" Target="https://www.bbc.com/worklife/article/20210812-why-the-worst-parts-of-work-cant-easily-change" TargetMode="External"/><Relationship Id="rId2" Type="http://schemas.openxmlformats.org/officeDocument/2006/relationships/hyperlink" Target="https://datayze.com/readability-analyz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ntimeter.com/" TargetMode="External"/><Relationship Id="rId11" Type="http://schemas.openxmlformats.org/officeDocument/2006/relationships/hyperlink" Target="https://www.bbc.com/future/article/20210818-what-happens-when-you-quit-sugar" TargetMode="External"/><Relationship Id="rId5" Type="http://schemas.openxmlformats.org/officeDocument/2006/relationships/hyperlink" Target="http://www.depechemood.eu/" TargetMode="External"/><Relationship Id="rId10" Type="http://schemas.openxmlformats.org/officeDocument/2006/relationships/hyperlink" Target="https://pixabay.com/illustrations/robot-artificial-intelligence-woman-507811/" TargetMode="External"/><Relationship Id="rId4" Type="http://schemas.openxmlformats.org/officeDocument/2006/relationships/hyperlink" Target="https://www.english.com/gse/teacher-toolkit/user/textanalyzer/requestdetails" TargetMode="External"/><Relationship Id="rId9" Type="http://schemas.openxmlformats.org/officeDocument/2006/relationships/hyperlink" Target="https://www.qrcode-monke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11/relationships/webextension" Target="../webextensions/webextension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C9C494A6-730B-48A2-8EA5-EFBCEEBDB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686" b="535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hr-HR" sz="9600">
                <a:ln w="22225">
                  <a:solidFill>
                    <a:schemeClr val="tx1"/>
                  </a:solidFill>
                  <a:miter lim="800000"/>
                </a:ln>
                <a:noFill/>
                <a:latin typeface="Garamond"/>
                <a:cs typeface="Calibri Light"/>
              </a:rPr>
              <a:t>Čitati</a:t>
            </a:r>
            <a:r>
              <a:rPr lang="hr-HR" sz="10600">
                <a:ln w="22225">
                  <a:solidFill>
                    <a:schemeClr val="tx1"/>
                  </a:solidFill>
                  <a:miter lim="800000"/>
                </a:ln>
                <a:noFill/>
                <a:latin typeface="Garamond"/>
                <a:cs typeface="Calibri Light"/>
              </a:rPr>
              <a:t> ili ne čitati? </a:t>
            </a:r>
            <a:r>
              <a:rPr lang="hr-HR" sz="10600">
                <a:ln w="22225">
                  <a:solidFill>
                    <a:schemeClr val="tx1"/>
                  </a:solidFill>
                  <a:miter lim="800000"/>
                </a:ln>
                <a:latin typeface="Garamond"/>
                <a:cs typeface="Calibri Light"/>
              </a:rPr>
              <a:t/>
            </a:r>
            <a:br>
              <a:rPr lang="hr-HR" sz="10600">
                <a:ln w="22225">
                  <a:solidFill>
                    <a:schemeClr val="tx1"/>
                  </a:solidFill>
                  <a:miter lim="800000"/>
                </a:ln>
                <a:latin typeface="Garamond"/>
                <a:cs typeface="Calibri Light"/>
              </a:rPr>
            </a:br>
            <a:r>
              <a:rPr lang="hr-HR" sz="10600">
                <a:ln w="22225">
                  <a:solidFill>
                    <a:schemeClr val="tx1"/>
                  </a:solidFill>
                  <a:miter lim="800000"/>
                </a:ln>
                <a:noFill/>
                <a:latin typeface="Garamond"/>
                <a:cs typeface="Calibri Light"/>
              </a:rPr>
              <a:t>AI će odlučiti.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hr-HR" sz="3200">
                <a:latin typeface="Garamond"/>
                <a:cs typeface="Calibri"/>
              </a:rPr>
              <a:t> Dajana Jelavić, prof. mentor       </a:t>
            </a:r>
            <a:endParaRPr lang="hr-HR" sz="3200">
              <a:latin typeface="Calibri" panose="020F0502020204030204"/>
              <a:cs typeface="Calibri"/>
            </a:endParaRPr>
          </a:p>
          <a:p>
            <a:pPr algn="l"/>
            <a:r>
              <a:rPr lang="hr-HR" sz="3200">
                <a:latin typeface="Garamond"/>
                <a:cs typeface="Calibri"/>
              </a:rPr>
              <a:t>Mirta Kos </a:t>
            </a:r>
            <a:r>
              <a:rPr lang="hr-HR" sz="3200" err="1">
                <a:latin typeface="Garamond"/>
                <a:cs typeface="Calibri"/>
              </a:rPr>
              <a:t>Kolobarić</a:t>
            </a:r>
            <a:r>
              <a:rPr lang="hr-HR" sz="3200">
                <a:latin typeface="Garamond"/>
                <a:cs typeface="Calibri"/>
              </a:rPr>
              <a:t>, prof. savjetnik </a:t>
            </a:r>
            <a:endParaRPr lang="hr-HR" sz="3200">
              <a:cs typeface="Calibri"/>
            </a:endParaRPr>
          </a:p>
          <a:p>
            <a:pPr algn="l"/>
            <a:endParaRPr lang="hr-HR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5872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8371"/>
    </mc:Choice>
    <mc:Fallback>
      <p:transition spd="slow" advTm="183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18FF312-4969-4E90-A459-5AD73626F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025" r="9085" b="8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8FE0B43-CDF8-44E9-8809-06B11741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kern="1200" dirty="0" err="1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Primjena</a:t>
            </a: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CF289177-29E2-49CD-9409-CCD0851367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4202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2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1977FF5E-E0C5-4991-8B8E-62CD7037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540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 Light"/>
              </a:rPr>
              <a:t>Čitljivost za komunikaciju budućnosti</a:t>
            </a:r>
            <a:endParaRPr lang="hr-HR" sz="5400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hr-HR" sz="2200" dirty="0">
              <a:cs typeface="Calibri"/>
            </a:endParaRPr>
          </a:p>
          <a:p>
            <a:pPr>
              <a:buClr>
                <a:srgbClr val="EDB415"/>
              </a:buClr>
              <a:buSzPct val="75000"/>
              <a:buFont typeface="Wingdings" panose="05000000000000000000" pitchFamily="2" charset="2"/>
              <a:buChar char="v"/>
            </a:pPr>
            <a:r>
              <a:rPr lang="hr-HR" sz="2200" b="1" dirty="0">
                <a:solidFill>
                  <a:schemeClr val="accent5">
                    <a:lumMod val="50000"/>
                  </a:schemeClr>
                </a:solidFill>
              </a:rPr>
              <a:t>kratak raspon pažnje i koncentracije, nestrpljenje </a:t>
            </a:r>
            <a:endParaRPr lang="hr-HR" sz="22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>
              <a:buClr>
                <a:srgbClr val="EDB415"/>
              </a:buClr>
              <a:buSzPct val="75000"/>
              <a:buFont typeface="Wingdings" panose="05000000000000000000" pitchFamily="2" charset="2"/>
              <a:buChar char="v"/>
            </a:pPr>
            <a:r>
              <a:rPr lang="hr-HR" sz="2200" b="1" dirty="0">
                <a:solidFill>
                  <a:schemeClr val="accent5">
                    <a:lumMod val="50000"/>
                  </a:schemeClr>
                </a:solidFill>
              </a:rPr>
              <a:t>izbjegavanje čitanja i gubitak motivacije  za većinu sadržaja  </a:t>
            </a:r>
            <a:endParaRPr lang="hr-HR" sz="22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>
              <a:buClr>
                <a:srgbClr val="EDB415"/>
              </a:buClr>
              <a:buSzPct val="75000"/>
              <a:buFont typeface="Wingdings" panose="05000000000000000000" pitchFamily="2" charset="2"/>
              <a:buChar char="v"/>
            </a:pPr>
            <a:r>
              <a:rPr lang="hr-HR" sz="2200" b="1" dirty="0">
                <a:solidFill>
                  <a:schemeClr val="accent5">
                    <a:lumMod val="50000"/>
                  </a:schemeClr>
                </a:solidFill>
              </a:rPr>
              <a:t>omogućava rad na tekstovima koji su po mjeri učenika, usklađeni s njihovom dobi, sposobnostima i jezičnom razinom</a:t>
            </a:r>
            <a:endParaRPr lang="hr-HR" sz="2200" b="1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>
              <a:buClr>
                <a:srgbClr val="EDB415"/>
              </a:buClr>
              <a:buSzPct val="75000"/>
              <a:buFont typeface="Wingdings" panose="05000000000000000000" pitchFamily="2" charset="2"/>
              <a:buChar char="v"/>
            </a:pPr>
            <a:r>
              <a:rPr lang="hr-HR" sz="2200" b="1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poruke i informacije će se još brže izmjenjivati </a:t>
            </a:r>
            <a:endParaRPr lang="hr-HR" sz="2200" dirty="0">
              <a:solidFill>
                <a:schemeClr val="accent5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buClr>
                <a:srgbClr val="EDB415"/>
              </a:buClr>
              <a:buSzPct val="75000"/>
              <a:buFont typeface="Wingdings" panose="05000000000000000000" pitchFamily="2" charset="2"/>
              <a:buChar char="v"/>
            </a:pPr>
            <a:r>
              <a:rPr lang="hr-HR" sz="2200" b="1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u kraćem roku će morati procesuirati više sadržaja</a:t>
            </a:r>
            <a:endParaRPr lang="hr-HR" sz="2200" dirty="0">
              <a:solidFill>
                <a:schemeClr val="accent5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buClr>
                <a:srgbClr val="EDB415"/>
              </a:buClr>
              <a:buSzPct val="75000"/>
              <a:buFont typeface="Wingdings" panose="05000000000000000000" pitchFamily="2" charset="2"/>
              <a:buChar char="v"/>
            </a:pPr>
            <a:r>
              <a:rPr lang="hr-HR" sz="2200" b="1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razgovore će češće voditi s NLG tehnologijom</a:t>
            </a:r>
            <a:endParaRPr lang="hr-HR" sz="22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4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3895E2FF-EE4A-439F-A309-BE87CA57D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37" r="10796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304700-F936-44AF-B82B-F62E7DFA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58" y="-1074027"/>
            <a:ext cx="11753850" cy="2181765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Calibri"/>
                <a:ea typeface="+mj-lt"/>
                <a:cs typeface="+mj-lt"/>
              </a:rPr>
              <a:t/>
            </a:r>
            <a:br>
              <a:rPr lang="hr-HR" dirty="0">
                <a:latin typeface="Calibri"/>
                <a:ea typeface="+mj-lt"/>
                <a:cs typeface="+mj-lt"/>
              </a:rPr>
            </a:br>
            <a:r>
              <a:rPr lang="hr-HR" dirty="0">
                <a:latin typeface="Calibri"/>
                <a:ea typeface="+mj-lt"/>
                <a:cs typeface="+mj-lt"/>
              </a:rPr>
              <a:t/>
            </a:r>
            <a:br>
              <a:rPr lang="hr-HR" dirty="0">
                <a:latin typeface="Calibri"/>
                <a:ea typeface="+mj-lt"/>
                <a:cs typeface="+mj-lt"/>
              </a:rPr>
            </a:br>
            <a:r>
              <a:rPr lang="hr-HR" dirty="0">
                <a:latin typeface="Calibri"/>
                <a:ea typeface="+mj-lt"/>
                <a:cs typeface="+mj-lt"/>
              </a:rPr>
              <a:t/>
            </a:r>
            <a:br>
              <a:rPr lang="hr-HR" dirty="0">
                <a:latin typeface="Calibri"/>
                <a:ea typeface="+mj-lt"/>
                <a:cs typeface="+mj-lt"/>
              </a:rPr>
            </a:br>
            <a:r>
              <a:rPr lang="hr-HR" dirty="0">
                <a:latin typeface="Calibri"/>
                <a:ea typeface="+mj-lt"/>
                <a:cs typeface="+mj-lt"/>
              </a:rPr>
              <a:t/>
            </a:r>
            <a:br>
              <a:rPr lang="hr-HR" dirty="0">
                <a:latin typeface="Calibri"/>
                <a:ea typeface="+mj-lt"/>
                <a:cs typeface="+mj-lt"/>
              </a:rPr>
            </a:br>
            <a:r>
              <a:rPr lang="hr-HR" dirty="0">
                <a:latin typeface="Calibri"/>
                <a:ea typeface="+mj-lt"/>
                <a:cs typeface="+mj-lt"/>
              </a:rPr>
              <a:t>   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Primjeri iz nastave</a:t>
            </a:r>
            <a:r>
              <a:rPr lang="hr-HR" dirty="0">
                <a:latin typeface="Calibri"/>
                <a:ea typeface="+mj-lt"/>
                <a:cs typeface="+mj-lt"/>
              </a:rPr>
              <a:t> </a:t>
            </a:r>
            <a:r>
              <a:rPr lang="hr-HR" dirty="0">
                <a:latin typeface="Calibri Light"/>
                <a:cs typeface="Calibri Light"/>
              </a:rPr>
              <a:t>         </a:t>
            </a:r>
            <a:br>
              <a:rPr lang="hr-HR" dirty="0">
                <a:latin typeface="Calibri Light"/>
                <a:cs typeface="Calibri Light"/>
              </a:rPr>
            </a:br>
            <a:r>
              <a:rPr lang="hr-HR" dirty="0">
                <a:latin typeface="Calibri Light"/>
                <a:cs typeface="Calibri Light"/>
              </a:rPr>
              <a:t>                                                </a:t>
            </a:r>
            <a:r>
              <a:rPr lang="hr-HR" sz="2400" i="1" dirty="0">
                <a:latin typeface="Calibri"/>
                <a:cs typeface="Calibri"/>
                <a:hlinkClick r:id="rId2"/>
              </a:rPr>
              <a:t>What happens to your brain when you give up sugar?</a:t>
            </a:r>
            <a:endParaRPr lang="sr-Latn-RS" sz="2400" dirty="0">
              <a:latin typeface="Calibri"/>
              <a:cs typeface="Calibri Ligh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BB0970-71BE-483F-8086-BF70BAC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735" y="1178590"/>
            <a:ext cx="11664844" cy="592959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hr-HR" i="1" dirty="0">
              <a:ea typeface="+mn-lt"/>
              <a:cs typeface="+mn-lt"/>
            </a:endParaRPr>
          </a:p>
          <a:p>
            <a:pPr marL="0" indent="0">
              <a:buNone/>
            </a:pPr>
            <a:endParaRPr lang="hr-HR" dirty="0">
              <a:ea typeface="+mn-lt"/>
              <a:cs typeface="+mn-lt"/>
            </a:endParaRPr>
          </a:p>
          <a:p>
            <a:endParaRPr lang="hr-HR" dirty="0">
              <a:ea typeface="+mn-lt"/>
              <a:cs typeface="+mn-lt"/>
            </a:endParaRPr>
          </a:p>
          <a:p>
            <a:endParaRPr lang="hr-HR" dirty="0">
              <a:ea typeface="+mn-lt"/>
              <a:cs typeface="+mn-lt"/>
            </a:endParaRPr>
          </a:p>
          <a:p>
            <a:endParaRPr lang="hr-HR" dirty="0">
              <a:ea typeface="+mn-lt"/>
              <a:cs typeface="+mn-lt"/>
            </a:endParaRPr>
          </a:p>
          <a:p>
            <a:endParaRPr lang="hr-HR" dirty="0">
              <a:ea typeface="+mn-lt"/>
              <a:cs typeface="+mn-lt"/>
            </a:endParaRPr>
          </a:p>
          <a:p>
            <a:endParaRPr lang="hr-HR" dirty="0">
              <a:ea typeface="+mn-lt"/>
              <a:cs typeface="+mn-lt"/>
            </a:endParaRPr>
          </a:p>
          <a:p>
            <a:endParaRPr lang="hr-HR" dirty="0">
              <a:ea typeface="+mn-lt"/>
              <a:cs typeface="+mn-lt"/>
            </a:endParaRPr>
          </a:p>
          <a:p>
            <a:endParaRPr lang="hr-HR" dirty="0">
              <a:ea typeface="+mn-lt"/>
              <a:cs typeface="+mn-lt"/>
            </a:endParaRPr>
          </a:p>
          <a:p>
            <a:endParaRPr lang="hr-HR" dirty="0">
              <a:ea typeface="+mn-lt"/>
              <a:cs typeface="+mn-lt"/>
            </a:endParaRPr>
          </a:p>
          <a:p>
            <a:endParaRPr lang="hr-H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hr-HR" dirty="0">
                <a:ea typeface="+mn-lt"/>
                <a:cs typeface="+mn-lt"/>
              </a:rPr>
              <a:t/>
            </a:r>
            <a:br>
              <a:rPr lang="hr-HR" dirty="0">
                <a:ea typeface="+mn-lt"/>
                <a:cs typeface="+mn-lt"/>
              </a:rPr>
            </a:br>
            <a:endParaRPr lang="hr-HR" dirty="0">
              <a:cs typeface="Calibri"/>
            </a:endParaRPr>
          </a:p>
        </p:txBody>
      </p:sp>
      <p:pic>
        <p:nvPicPr>
          <p:cNvPr id="7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C407AE47-B22C-415B-B2AB-3F47A5947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2" r="-208" b="707"/>
          <a:stretch/>
        </p:blipFill>
        <p:spPr>
          <a:xfrm>
            <a:off x="6395764" y="5113761"/>
            <a:ext cx="4693147" cy="150980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DC203290-9DF6-4CBA-9E32-A2D65E50D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88" y="2584644"/>
            <a:ext cx="4843969" cy="238498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D49A8D45-4101-4C92-9A8B-2F28D74CAFD8}"/>
              </a:ext>
            </a:extLst>
          </p:cNvPr>
          <p:cNvSpPr/>
          <p:nvPr/>
        </p:nvSpPr>
        <p:spPr>
          <a:xfrm>
            <a:off x="4396237" y="3162015"/>
            <a:ext cx="758972" cy="3601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3" descr="Slika na kojoj se prikazuje osoba, na zatvorenom, grupa, ljudi&#10;&#10;Opis je automatski generiran">
            <a:extLst>
              <a:ext uri="{FF2B5EF4-FFF2-40B4-BE49-F238E27FC236}">
                <a16:creationId xmlns:a16="http://schemas.microsoft.com/office/drawing/2014/main" id="{91FBFCC7-5A0F-4CFF-8BAE-A0E46519B3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69" b="1"/>
          <a:stretch/>
        </p:blipFill>
        <p:spPr>
          <a:xfrm>
            <a:off x="5889079" y="1672039"/>
            <a:ext cx="6255296" cy="3178178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0BCDCB98-BD30-46DE-A385-D8E468F331EE}"/>
              </a:ext>
            </a:extLst>
          </p:cNvPr>
          <p:cNvSpPr/>
          <p:nvPr/>
        </p:nvSpPr>
        <p:spPr>
          <a:xfrm>
            <a:off x="4396236" y="2804106"/>
            <a:ext cx="758972" cy="3601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8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BB0970-71BE-483F-8086-BF70BAC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52" y="301626"/>
            <a:ext cx="11664844" cy="576291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hr-HR">
              <a:ea typeface="+mn-lt"/>
              <a:cs typeface="+mn-lt"/>
            </a:endParaRPr>
          </a:p>
          <a:p>
            <a:pPr marL="0" indent="0">
              <a:buNone/>
            </a:pPr>
            <a:r>
              <a:rPr lang="hr-HR" dirty="0">
                <a:ea typeface="+mn-lt"/>
                <a:cs typeface="+mn-lt"/>
                <a:hlinkClick r:id="rId2"/>
              </a:rPr>
              <a:t>RoadtogrammarTextanalyzer</a:t>
            </a:r>
            <a:endParaRPr lang="hr-HR" dirty="0">
              <a:ea typeface="+mn-lt"/>
              <a:cs typeface="+mn-lt"/>
            </a:endParaRPr>
          </a:p>
          <a:p>
            <a:pPr marL="0" indent="0">
              <a:buNone/>
            </a:pPr>
            <a:endParaRPr lang="hr-HR">
              <a:ea typeface="+mn-lt"/>
              <a:cs typeface="+mn-lt"/>
            </a:endParaRPr>
          </a:p>
          <a:p>
            <a:endParaRPr lang="hr-HR">
              <a:ea typeface="+mn-lt"/>
              <a:cs typeface="+mn-lt"/>
            </a:endParaRPr>
          </a:p>
          <a:p>
            <a:endParaRPr lang="hr-HR">
              <a:ea typeface="+mn-lt"/>
              <a:cs typeface="+mn-lt"/>
            </a:endParaRPr>
          </a:p>
          <a:p>
            <a:endParaRPr lang="hr-HR">
              <a:ea typeface="+mn-lt"/>
              <a:cs typeface="+mn-lt"/>
            </a:endParaRPr>
          </a:p>
          <a:p>
            <a:endParaRPr lang="hr-HR">
              <a:ea typeface="+mn-lt"/>
              <a:cs typeface="+mn-lt"/>
            </a:endParaRPr>
          </a:p>
          <a:p>
            <a:endParaRPr lang="hr-HR">
              <a:ea typeface="+mn-lt"/>
              <a:cs typeface="+mn-lt"/>
            </a:endParaRPr>
          </a:p>
          <a:p>
            <a:endParaRPr lang="hr-HR">
              <a:ea typeface="+mn-lt"/>
              <a:cs typeface="+mn-lt"/>
            </a:endParaRPr>
          </a:p>
          <a:p>
            <a:endParaRPr lang="hr-HR">
              <a:ea typeface="+mn-lt"/>
              <a:cs typeface="+mn-lt"/>
            </a:endParaRPr>
          </a:p>
          <a:p>
            <a:pPr marL="0" indent="0">
              <a:buNone/>
            </a:pPr>
            <a:r>
              <a:rPr lang="hr-HR" dirty="0">
                <a:ea typeface="+mn-lt"/>
                <a:cs typeface="+mn-lt"/>
              </a:rPr>
              <a:t/>
            </a:r>
            <a:br>
              <a:rPr lang="hr-HR" dirty="0">
                <a:ea typeface="+mn-lt"/>
                <a:cs typeface="+mn-lt"/>
              </a:rPr>
            </a:br>
            <a:r>
              <a:rPr lang="hr-HR" dirty="0">
                <a:ea typeface="+mn-lt"/>
                <a:cs typeface="+mn-lt"/>
              </a:rPr>
              <a:t/>
            </a:r>
            <a:br>
              <a:rPr lang="hr-HR" dirty="0">
                <a:ea typeface="+mn-lt"/>
                <a:cs typeface="+mn-lt"/>
              </a:rPr>
            </a:br>
            <a:r>
              <a:rPr lang="hr-HR" dirty="0">
                <a:cs typeface="Calibri"/>
              </a:rPr>
              <a:t> </a:t>
            </a:r>
          </a:p>
        </p:txBody>
      </p:sp>
      <p:pic>
        <p:nvPicPr>
          <p:cNvPr id="5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1B6F8432-12D8-41EC-BD7D-106FE7A6D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729" y="1083117"/>
            <a:ext cx="1763686" cy="533392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Slika 9">
            <a:extLst>
              <a:ext uri="{FF2B5EF4-FFF2-40B4-BE49-F238E27FC236}">
                <a16:creationId xmlns:a16="http://schemas.microsoft.com/office/drawing/2014/main" id="{F5E9C026-A6C1-493A-90AA-F53FDD24D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173" y="1921270"/>
            <a:ext cx="4888278" cy="388227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Slika 11">
            <a:extLst>
              <a:ext uri="{FF2B5EF4-FFF2-40B4-BE49-F238E27FC236}">
                <a16:creationId xmlns:a16="http://schemas.microsoft.com/office/drawing/2014/main" id="{DC49D320-86DB-4249-8C8B-C1BF2059F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13" y="2193633"/>
            <a:ext cx="4509814" cy="334594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107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BB0970-71BE-483F-8086-BF70BAC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52" y="414052"/>
            <a:ext cx="11977139" cy="5762911"/>
          </a:xfrm>
          <a:ln>
            <a:noFill/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>
                <a:ea typeface="+mn-lt"/>
                <a:cs typeface="+mn-lt"/>
                <a:hlinkClick r:id="rId2"/>
              </a:rPr>
              <a:t>PearsonTextanalyzer</a:t>
            </a:r>
            <a:endParaRPr lang="sr-Latn-RS" sz="2400" dirty="0">
              <a:cs typeface="Calibri" panose="020F0502020204030204"/>
            </a:endParaRPr>
          </a:p>
          <a:p>
            <a:pPr marL="0" indent="0">
              <a:buNone/>
            </a:pPr>
            <a:endParaRPr lang="hr-HR">
              <a:ea typeface="+mn-lt"/>
              <a:cs typeface="+mn-lt"/>
            </a:endParaRPr>
          </a:p>
          <a:p>
            <a:pPr marL="0" indent="0">
              <a:buNone/>
            </a:pPr>
            <a:endParaRPr lang="hr-HR">
              <a:ea typeface="+mn-lt"/>
              <a:cs typeface="+mn-lt"/>
            </a:endParaRPr>
          </a:p>
          <a:p>
            <a:endParaRPr lang="hr-HR">
              <a:ea typeface="+mn-lt"/>
              <a:cs typeface="+mn-lt"/>
            </a:endParaRPr>
          </a:p>
          <a:p>
            <a:endParaRPr lang="hr-HR">
              <a:ea typeface="+mn-lt"/>
              <a:cs typeface="+mn-lt"/>
            </a:endParaRPr>
          </a:p>
          <a:p>
            <a:endParaRPr lang="hr-HR">
              <a:ea typeface="+mn-lt"/>
              <a:cs typeface="+mn-lt"/>
            </a:endParaRPr>
          </a:p>
          <a:p>
            <a:endParaRPr lang="hr-HR">
              <a:ea typeface="+mn-lt"/>
              <a:cs typeface="+mn-lt"/>
            </a:endParaRPr>
          </a:p>
          <a:p>
            <a:endParaRPr lang="hr-HR">
              <a:ea typeface="+mn-lt"/>
              <a:cs typeface="+mn-lt"/>
            </a:endParaRPr>
          </a:p>
          <a:p>
            <a:endParaRPr lang="hr-HR">
              <a:ea typeface="+mn-lt"/>
              <a:cs typeface="+mn-lt"/>
            </a:endParaRPr>
          </a:p>
          <a:p>
            <a:endParaRPr lang="hr-HR">
              <a:ea typeface="+mn-lt"/>
              <a:cs typeface="+mn-lt"/>
            </a:endParaRPr>
          </a:p>
          <a:p>
            <a:pPr marL="0" indent="0">
              <a:buNone/>
            </a:pPr>
            <a:r>
              <a:rPr lang="hr-HR" dirty="0">
                <a:ea typeface="+mn-lt"/>
                <a:cs typeface="+mn-lt"/>
              </a:rPr>
              <a:t/>
            </a:r>
            <a:br>
              <a:rPr lang="hr-HR" dirty="0">
                <a:ea typeface="+mn-lt"/>
                <a:cs typeface="+mn-lt"/>
              </a:rPr>
            </a:br>
            <a:r>
              <a:rPr lang="hr-HR" dirty="0">
                <a:ea typeface="+mn-lt"/>
                <a:cs typeface="+mn-lt"/>
              </a:rPr>
              <a:t/>
            </a:r>
            <a:br>
              <a:rPr lang="hr-HR" dirty="0">
                <a:ea typeface="+mn-lt"/>
                <a:cs typeface="+mn-lt"/>
              </a:rPr>
            </a:br>
            <a:r>
              <a:rPr lang="hr-HR" dirty="0">
                <a:cs typeface="Calibri"/>
              </a:rPr>
              <a:t> </a:t>
            </a:r>
          </a:p>
        </p:txBody>
      </p:sp>
      <p:pic>
        <p:nvPicPr>
          <p:cNvPr id="8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FA2F90E7-8543-40EE-BE57-ADD022F8C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12" y="1000648"/>
            <a:ext cx="6459707" cy="243251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26C933CB-0834-446A-AC29-C43A88A4E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843" y="3675968"/>
            <a:ext cx="7633155" cy="215010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8322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3" descr="Slika na kojoj se prikazuje tekst, snimka zaslona, osoba, dokument&#10;&#10;Opis je automatski generiran">
            <a:extLst>
              <a:ext uri="{FF2B5EF4-FFF2-40B4-BE49-F238E27FC236}">
                <a16:creationId xmlns:a16="http://schemas.microsoft.com/office/drawing/2014/main" id="{642587FA-D859-48AF-80B1-90A0234FB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39" y="1223291"/>
            <a:ext cx="5840562" cy="254140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Slika 5">
            <a:extLst>
              <a:ext uri="{FF2B5EF4-FFF2-40B4-BE49-F238E27FC236}">
                <a16:creationId xmlns:a16="http://schemas.microsoft.com/office/drawing/2014/main" id="{6E746166-9AD3-4551-B0DE-9E739708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025" y="3920757"/>
            <a:ext cx="6078512" cy="278968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8EEB3F8E-6372-4521-8704-605F06B30BCE}"/>
              </a:ext>
            </a:extLst>
          </p:cNvPr>
          <p:cNvSpPr/>
          <p:nvPr/>
        </p:nvSpPr>
        <p:spPr>
          <a:xfrm>
            <a:off x="5485606" y="3759293"/>
            <a:ext cx="874426" cy="4871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428890C4-6CD7-4CD6-9A02-4C22519B6385}"/>
              </a:ext>
            </a:extLst>
          </p:cNvPr>
          <p:cNvSpPr/>
          <p:nvPr/>
        </p:nvSpPr>
        <p:spPr>
          <a:xfrm>
            <a:off x="5489446" y="4400986"/>
            <a:ext cx="874426" cy="4871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5762B04-14E2-42A4-8077-7681B43BF86C}"/>
              </a:ext>
            </a:extLst>
          </p:cNvPr>
          <p:cNvSpPr txBox="1"/>
          <p:nvPr/>
        </p:nvSpPr>
        <p:spPr>
          <a:xfrm>
            <a:off x="1676401" y="312173"/>
            <a:ext cx="1069503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4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Aktivnost na temelju izdvojenih riječi</a:t>
            </a:r>
          </a:p>
        </p:txBody>
      </p:sp>
    </p:spTree>
    <p:extLst>
      <p:ext uri="{BB962C8B-B14F-4D97-AF65-F5344CB8AC3E}">
        <p14:creationId xmlns:p14="http://schemas.microsoft.com/office/powerpoint/2010/main" val="24810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0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Calibri Light"/>
              </a:rPr>
              <a:t>DepecheMood</a:t>
            </a:r>
            <a:endParaRPr lang="hr-HR" sz="5000" b="1" dirty="0">
              <a:solidFill>
                <a:schemeClr val="accent5">
                  <a:lumMod val="50000"/>
                </a:schemeClr>
              </a:solidFill>
              <a:latin typeface="+mn-lt"/>
              <a:cs typeface="Calibri Light"/>
            </a:endParaRPr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8BD68A-2FAF-498A-A871-54379910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r-HR" sz="2200" b="1" dirty="0">
                <a:ea typeface="+mn-lt"/>
                <a:cs typeface="+mn-lt"/>
              </a:rPr>
              <a:t>"</a:t>
            </a:r>
            <a:r>
              <a:rPr lang="hr-HR" sz="2200" b="1" dirty="0" err="1">
                <a:ea typeface="+mn-lt"/>
                <a:cs typeface="+mn-lt"/>
              </a:rPr>
              <a:t>Depeche</a:t>
            </a:r>
            <a:r>
              <a:rPr lang="hr-HR" sz="2200" b="1" dirty="0">
                <a:ea typeface="+mn-lt"/>
                <a:cs typeface="+mn-lt"/>
              </a:rPr>
              <a:t> </a:t>
            </a:r>
            <a:r>
              <a:rPr lang="hr-HR" sz="2200" b="1" dirty="0" err="1">
                <a:ea typeface="+mn-lt"/>
                <a:cs typeface="+mn-lt"/>
              </a:rPr>
              <a:t>Mood</a:t>
            </a:r>
            <a:r>
              <a:rPr lang="hr-HR" sz="2200" b="1" dirty="0">
                <a:ea typeface="+mn-lt"/>
                <a:cs typeface="+mn-lt"/>
              </a:rPr>
              <a:t>“ je online aplikacija koja analizom riječi identificira emocije u nekom tekstu odnosno prevladavajuće raspoloženje ili ton. Statistika je vizualno prikazana vrlo atraktivno u obliku grafikona u boji. </a:t>
            </a:r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endParaRPr lang="hr-HR" sz="2200" b="1" dirty="0">
              <a:latin typeface="Garamond"/>
              <a:cs typeface="Calibri"/>
            </a:endParaRPr>
          </a:p>
          <a:p>
            <a:endParaRPr lang="en-US" sz="2200" dirty="0">
              <a:latin typeface="Garamond"/>
              <a:cs typeface="Calibri"/>
            </a:endParaRPr>
          </a:p>
        </p:txBody>
      </p:sp>
      <p:pic>
        <p:nvPicPr>
          <p:cNvPr id="3" name="Slika 4">
            <a:extLst>
              <a:ext uri="{FF2B5EF4-FFF2-40B4-BE49-F238E27FC236}">
                <a16:creationId xmlns:a16="http://schemas.microsoft.com/office/drawing/2014/main" id="{2EA164D2-5E93-4800-9301-E3C13E428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36" r="-1" b="-1"/>
          <a:stretch/>
        </p:blipFill>
        <p:spPr>
          <a:xfrm>
            <a:off x="5310177" y="133825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FFB52AC-9E91-4FC2-BE88-DBA06D370C41}"/>
              </a:ext>
            </a:extLst>
          </p:cNvPr>
          <p:cNvSpPr txBox="1"/>
          <p:nvPr/>
        </p:nvSpPr>
        <p:spPr>
          <a:xfrm>
            <a:off x="11487150" y="6546055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 sz="1400" err="1">
                <a:cs typeface="Calibri"/>
              </a:rPr>
              <a:t>Pixabay</a:t>
            </a:r>
            <a:endParaRPr lang="hr-HR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1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18FF312-4969-4E90-A459-5AD73626F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025" r="9085" b="8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8FE0B43-CDF8-44E9-8809-06B11741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kern="1200" dirty="0" err="1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Primjena</a:t>
            </a:r>
            <a:r>
              <a:rPr lang="en-US" kern="1200" dirty="0">
                <a:latin typeface="+mj-lt"/>
                <a:ea typeface="+mj-ea"/>
                <a:cs typeface="+mj-cs"/>
              </a:rPr>
              <a:t> 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CF289177-29E2-49CD-9409-CCD0851367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347970"/>
              </p:ext>
            </p:extLst>
          </p:nvPr>
        </p:nvGraphicFramePr>
        <p:xfrm>
          <a:off x="1145458" y="1715012"/>
          <a:ext cx="10515600" cy="470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69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1FC832E1-7615-49D8-A55D-CB1E0B276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08" y="640263"/>
            <a:ext cx="6877907" cy="1369555"/>
          </a:xfrm>
        </p:spPr>
        <p:txBody>
          <a:bodyPr>
            <a:normAutofit/>
          </a:bodyPr>
          <a:lstStyle/>
          <a:p>
            <a:r>
              <a:rPr lang="hr-HR" sz="5400" dirty="0">
                <a:latin typeface="Calibri"/>
                <a:cs typeface="Calibri Light"/>
              </a:rPr>
              <a:t> </a:t>
            </a:r>
            <a:r>
              <a:rPr lang="hr-HR" sz="540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 Light"/>
              </a:rPr>
              <a:t>Primjeri iz nastave</a:t>
            </a:r>
            <a:r>
              <a:rPr lang="hr-HR" sz="4000" dirty="0">
                <a:latin typeface="Garamond"/>
                <a:cs typeface="Calibri Light"/>
              </a:rPr>
              <a:t> </a:t>
            </a:r>
            <a:endParaRPr lang="hr-HR" sz="4000" dirty="0">
              <a:latin typeface="Garamond"/>
            </a:endParaRPr>
          </a:p>
        </p:txBody>
      </p:sp>
      <p:pic>
        <p:nvPicPr>
          <p:cNvPr id="6" name="Slika 7" descr="Slika na kojoj se prikazuje osoba, na zatvorenom, ljudi, gomila&#10;&#10;Opis je automatski generiran">
            <a:extLst>
              <a:ext uri="{FF2B5EF4-FFF2-40B4-BE49-F238E27FC236}">
                <a16:creationId xmlns:a16="http://schemas.microsoft.com/office/drawing/2014/main" id="{34B58A6D-1236-44BC-9A7F-8E6AAFE4B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766" y="2105881"/>
            <a:ext cx="8469779" cy="420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4490" y="1160974"/>
            <a:ext cx="3300399" cy="1519394"/>
          </a:xfrm>
          <a:ln>
            <a:solidFill>
              <a:srgbClr val="ED32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/>
          <a:p>
            <a:pPr fontAlgn="base">
              <a:buClr>
                <a:srgbClr val="ED32E1"/>
              </a:buClr>
              <a:buSzPct val="65000"/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What was good about online teaching?</a:t>
            </a: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 </a:t>
            </a:r>
            <a:endParaRPr lang="hr-HR" sz="2000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buClr>
                <a:srgbClr val="ED32E1"/>
              </a:buClr>
              <a:buSzPct val="65000"/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What would help to make it better?</a:t>
            </a: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 </a:t>
            </a:r>
            <a:endParaRPr lang="hr-HR" sz="2000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buClr>
                <a:srgbClr val="ED32E1"/>
              </a:buClr>
              <a:buSzPct val="65000"/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How </a:t>
            </a:r>
            <a:r>
              <a:rPr lang="hr-HR" sz="20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much</a:t>
            </a: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hr-HR" sz="20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did</a:t>
            </a: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hr-HR" sz="20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you</a:t>
            </a: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hr-HR" sz="20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learn</a:t>
            </a: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?</a:t>
            </a:r>
          </a:p>
          <a:p>
            <a:endParaRPr lang="hr-HR" sz="2000" dirty="0">
              <a:latin typeface="Garamond"/>
              <a:cs typeface="Calibri"/>
            </a:endParaRPr>
          </a:p>
          <a:p>
            <a:endParaRPr lang="hr-HR" sz="2000" dirty="0">
              <a:latin typeface="Garamond"/>
              <a:ea typeface="+mn-lt"/>
              <a:cs typeface="+mn-lt"/>
            </a:endParaRPr>
          </a:p>
          <a:p>
            <a:pPr marL="0" indent="0">
              <a:buNone/>
            </a:pPr>
            <a:endParaRPr lang="hr-HR" sz="1300" dirty="0">
              <a:latin typeface="Garamond"/>
              <a:ea typeface="+mn-lt"/>
              <a:cs typeface="+mn-lt"/>
            </a:endParaRPr>
          </a:p>
          <a:p>
            <a:endParaRPr lang="hr-HR" sz="1300" i="1" dirty="0">
              <a:highlight>
                <a:srgbClr val="FFFF00"/>
              </a:highlight>
              <a:cs typeface="Calibri"/>
            </a:endParaRPr>
          </a:p>
          <a:p>
            <a:pPr fontAlgn="base"/>
            <a:endParaRPr lang="hr-HR" sz="1300" dirty="0">
              <a:highlight>
                <a:srgbClr val="FFFF00"/>
              </a:highlight>
              <a:cs typeface="Calibri"/>
            </a:endParaRPr>
          </a:p>
          <a:p>
            <a:pPr fontAlgn="base"/>
            <a:endParaRPr lang="hr-HR" sz="1300" dirty="0">
              <a:highlight>
                <a:srgbClr val="FFFF00"/>
              </a:highlight>
              <a:cs typeface="Calibri"/>
            </a:endParaRPr>
          </a:p>
          <a:p>
            <a:endParaRPr lang="hr-HR" sz="1300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3">
            <a:extLst>
              <a:ext uri="{FF2B5EF4-FFF2-40B4-BE49-F238E27FC236}">
                <a16:creationId xmlns:a16="http://schemas.microsoft.com/office/drawing/2014/main" id="{88FE1A5E-3946-40CE-BAFB-D68737726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807378"/>
            <a:ext cx="6019331" cy="3239997"/>
          </a:xfrm>
          <a:prstGeom prst="rect">
            <a:avLst/>
          </a:prstGeom>
          <a:effectLst/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70BD560C-E9AC-4584-8F58-40034488243E}"/>
              </a:ext>
            </a:extLst>
          </p:cNvPr>
          <p:cNvSpPr txBox="1"/>
          <p:nvPr/>
        </p:nvSpPr>
        <p:spPr>
          <a:xfrm>
            <a:off x="378618" y="3295650"/>
            <a:ext cx="3683791" cy="3516860"/>
          </a:xfrm>
          <a:prstGeom prst="rect">
            <a:avLst/>
          </a:prstGeom>
          <a:noFill/>
          <a:ln w="28575">
            <a:solidFill>
              <a:srgbClr val="ED32E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000" i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"I liked everything about online teaching. It was a bit difficult to catch-up what task are we doing, but you would tell us every time we asked you. To make it better/help would be a slower explaining because my Internet sometimes stopped working. I learned a lot when I was connected in call."</a:t>
            </a:r>
            <a:r>
              <a:rPr lang="en-GB" sz="2000" i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  </a:t>
            </a:r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lang="hr-HR" sz="2000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Ana</a:t>
            </a:r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,3.a</a:t>
            </a:r>
            <a:r>
              <a:rPr lang="en-GB" sz="2000" i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)</a:t>
            </a:r>
            <a:endParaRPr lang="hr-HR" sz="2000" dirty="0">
              <a:solidFill>
                <a:schemeClr val="accent5">
                  <a:lumMod val="50000"/>
                </a:schemeClr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hr-HR" dirty="0">
              <a:ea typeface="+mn-lt"/>
              <a:cs typeface="+mn-lt"/>
            </a:endParaRPr>
          </a:p>
          <a:p>
            <a:pPr algn="l"/>
            <a:endParaRPr lang="hr-HR" dirty="0">
              <a:cs typeface="Calibri"/>
            </a:endParaRPr>
          </a:p>
        </p:txBody>
      </p:sp>
      <p:pic>
        <p:nvPicPr>
          <p:cNvPr id="6" name="Picture 3" descr="Question mark on green pastel background">
            <a:extLst>
              <a:ext uri="{FF2B5EF4-FFF2-40B4-BE49-F238E27FC236}">
                <a16:creationId xmlns:a16="http://schemas.microsoft.com/office/drawing/2014/main" id="{BFE709CE-E5EF-4327-B241-32A0C4AA0C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89" r="4" b="4"/>
          <a:stretch/>
        </p:blipFill>
        <p:spPr>
          <a:xfrm>
            <a:off x="3675443" y="904994"/>
            <a:ext cx="450193" cy="51196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66EFBA4-8C8B-424C-AC5D-41A47095468A}"/>
              </a:ext>
            </a:extLst>
          </p:cNvPr>
          <p:cNvSpPr txBox="1"/>
          <p:nvPr/>
        </p:nvSpPr>
        <p:spPr>
          <a:xfrm>
            <a:off x="378619" y="235743"/>
            <a:ext cx="3898104" cy="461665"/>
          </a:xfrm>
          <a:prstGeom prst="rect">
            <a:avLst/>
          </a:prstGeom>
          <a:noFill/>
          <a:ln>
            <a:solidFill>
              <a:srgbClr val="ED32E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Survey</a:t>
            </a:r>
            <a:r>
              <a:rPr lang="hr-HR" sz="24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on online </a:t>
            </a:r>
            <a:r>
              <a:rPr lang="hr-HR" sz="2400" b="1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teaching</a:t>
            </a:r>
            <a:endParaRPr lang="hr-HR" sz="2400" b="1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0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4D4EE83-8316-47EE-A09A-FCE18B474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39" y="548640"/>
            <a:ext cx="4313698" cy="5431536"/>
          </a:xfrm>
        </p:spPr>
        <p:txBody>
          <a:bodyPr>
            <a:normAutofit/>
          </a:bodyPr>
          <a:lstStyle/>
          <a:p>
            <a:r>
              <a:rPr lang="hr-HR" sz="540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 Light"/>
              </a:rPr>
              <a:t>Pitanje za vas:</a:t>
            </a:r>
            <a:endParaRPr lang="hr-HR" sz="5400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EF8677-8156-4544-A52C-56E96BE8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>
              <a:buNone/>
            </a:pPr>
            <a:endParaRPr lang="hr-HR" sz="2200">
              <a:cs typeface="Calibri"/>
            </a:endParaRPr>
          </a:p>
          <a:p>
            <a:pPr marL="0" indent="0">
              <a:buNone/>
            </a:pPr>
            <a:endParaRPr lang="hr-HR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3600" i="1">
                <a:latin typeface="Calibri"/>
                <a:ea typeface="+mn-lt"/>
                <a:cs typeface="+mn-lt"/>
              </a:rPr>
              <a:t>"It might surprise you to learn that sugar consumption (in the UK and other developed countries at least) has actually been steadily decreasing over the past decade.</a:t>
            </a:r>
            <a:r>
              <a:rPr lang="hr-HR" sz="3600" i="1" dirty="0">
                <a:latin typeface="Calibri"/>
                <a:ea typeface="+mn-lt"/>
                <a:cs typeface="+mn-lt"/>
              </a:rPr>
              <a:t> </a:t>
            </a:r>
            <a:endParaRPr lang="hr-HR" sz="3600" i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3600" i="1">
                <a:ea typeface="+mn-lt"/>
                <a:cs typeface="+mn-lt"/>
              </a:rPr>
              <a:t>This could be happening for any number of reasons, such as a shift in tastes and lifestyles, with the popularity of low-carbohydrate diets, like keto, increasing in the past decade. A greater understanding of the dangers of eating excess sugar on our health may also be driving this drop."</a:t>
            </a:r>
            <a:r>
              <a:rPr lang="hr-HR" sz="3600" i="1" dirty="0">
                <a:ea typeface="+mn-lt"/>
                <a:cs typeface="+mn-lt"/>
              </a:rPr>
              <a:t> </a:t>
            </a:r>
            <a:endParaRPr lang="hr-HR" sz="3600" i="1" dirty="0">
              <a:latin typeface="Calibri"/>
              <a:cs typeface="Calibri"/>
            </a:endParaRPr>
          </a:p>
          <a:p>
            <a:pPr marL="0" indent="0">
              <a:buNone/>
            </a:pPr>
            <a:endParaRPr lang="hr-HR" sz="2200" i="1">
              <a:cs typeface="Calibri"/>
            </a:endParaRPr>
          </a:p>
          <a:p>
            <a:pPr marL="0" indent="0">
              <a:buNone/>
            </a:pPr>
            <a:endParaRPr lang="hr-HR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89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6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9C5D50D-5695-481C-B95F-64CBFE422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17" y="473596"/>
            <a:ext cx="10025919" cy="21149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hr-HR" sz="5400" dirty="0">
                <a:latin typeface="Calibri"/>
                <a:cs typeface="Calibri"/>
              </a:rPr>
              <a:t/>
            </a:r>
            <a:br>
              <a:rPr lang="hr-HR" sz="5400" dirty="0">
                <a:latin typeface="Calibri"/>
                <a:cs typeface="Calibri"/>
              </a:rPr>
            </a:br>
            <a:r>
              <a:rPr lang="hr-HR" sz="5400" dirty="0">
                <a:latin typeface="Calibri"/>
                <a:cs typeface="Calibri"/>
              </a:rPr>
              <a:t/>
            </a:r>
            <a:br>
              <a:rPr lang="hr-HR" sz="5400" dirty="0">
                <a:latin typeface="Calibri"/>
                <a:cs typeface="Calibri"/>
              </a:rPr>
            </a:br>
            <a:r>
              <a:rPr lang="hr-HR" sz="540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Uvodna aktivnost u temu: Svijet rada</a:t>
            </a:r>
            <a:r>
              <a:rPr lang="hr-HR" sz="5400" dirty="0">
                <a:latin typeface="Calibri"/>
                <a:ea typeface="+mj-lt"/>
                <a:cs typeface="+mj-lt"/>
              </a:rPr>
              <a:t> </a:t>
            </a:r>
          </a:p>
          <a:p>
            <a:endParaRPr lang="hr-HR" sz="5400" dirty="0">
              <a:cs typeface="Calibri Light"/>
            </a:endParaRPr>
          </a:p>
        </p:txBody>
      </p:sp>
      <p:sp>
        <p:nvSpPr>
          <p:cNvPr id="6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7501FB-A031-43BE-B10B-520CCEA07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900">
                <a:cs typeface="Calibri"/>
              </a:rPr>
              <a:t>"In July, Mark, who works for a small technology company in East London, emailed his manager to tell her that he had tested positive for Covid-19. His boss didn’t ask any questions; instead, she expressed sympathy, wished him a quick</a:t>
            </a:r>
            <a:r>
              <a:rPr lang="en-GB" sz="1900" b="1">
                <a:cs typeface="Calibri"/>
              </a:rPr>
              <a:t> </a:t>
            </a:r>
            <a:r>
              <a:rPr lang="en-GB" sz="1900">
                <a:cs typeface="Calibri"/>
              </a:rPr>
              <a:t>recovery and told him to take as much time off as he wanted. </a:t>
            </a:r>
            <a:endParaRPr lang="sr-Latn-RS" sz="190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900">
                <a:cs typeface="Calibri"/>
              </a:rPr>
              <a:t>Mark, whose surname is being hidden for job-security reasons, didn’t actually have Covid-19. In truth, he was tired and nervous; the toll of the pandemic, combined with working 80 hours a week, and being expected to be on call all the time, had become too much to handle. The 40-year-old was feeling severely depressed, and suspected that he might be on the edge of a serious clinical burnout."</a:t>
            </a:r>
            <a:endParaRPr lang="hr-HR" sz="190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1900">
                <a:cs typeface="Calibri"/>
                <a:hlinkClick r:id="" action="ppaction://noaction"/>
              </a:rPr>
              <a:t>Why the worst parts of work can't easily change</a:t>
            </a:r>
            <a:endParaRPr lang="en-GB" sz="1900"/>
          </a:p>
          <a:p>
            <a:endParaRPr lang="hr-HR" sz="1900">
              <a:cs typeface="Calibri"/>
            </a:endParaRPr>
          </a:p>
        </p:txBody>
      </p:sp>
      <p:pic>
        <p:nvPicPr>
          <p:cNvPr id="7" name="Slika 7" descr="Slika na kojoj se prikazuje tekst, elektronički&#10;&#10;Opis je automatski generiran">
            <a:extLst>
              <a:ext uri="{FF2B5EF4-FFF2-40B4-BE49-F238E27FC236}">
                <a16:creationId xmlns:a16="http://schemas.microsoft.com/office/drawing/2014/main" id="{5712FC17-73AD-49B5-A37C-BC8E6CAB0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58" r="2" b="20256"/>
          <a:stretch/>
        </p:blipFill>
        <p:spPr>
          <a:xfrm>
            <a:off x="7651447" y="4558364"/>
            <a:ext cx="2514030" cy="205505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6B605889-3AF2-4BE1-A161-08C00F99B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1" r="5510" b="2"/>
          <a:stretch/>
        </p:blipFill>
        <p:spPr>
          <a:xfrm>
            <a:off x="7938663" y="2185331"/>
            <a:ext cx="3343148" cy="217627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129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34837"/>
            <a:ext cx="10515600" cy="52421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hr-HR">
              <a:cs typeface="Calibri"/>
            </a:endParaRPr>
          </a:p>
          <a:p>
            <a:endParaRPr lang="hr-HR">
              <a:cs typeface="Calibri"/>
            </a:endParaRPr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id="{DB261FB0-A7CD-4F75-A8B7-C88367C85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1" r="-155" b="11483"/>
          <a:stretch/>
        </p:blipFill>
        <p:spPr>
          <a:xfrm>
            <a:off x="324824" y="618481"/>
            <a:ext cx="8089729" cy="2310744"/>
          </a:xfrm>
          <a:prstGeom prst="rect">
            <a:avLst/>
          </a:prstGeom>
        </p:spPr>
      </p:pic>
      <p:pic>
        <p:nvPicPr>
          <p:cNvPr id="7" name="Slika 7">
            <a:extLst>
              <a:ext uri="{FF2B5EF4-FFF2-40B4-BE49-F238E27FC236}">
                <a16:creationId xmlns:a16="http://schemas.microsoft.com/office/drawing/2014/main" id="{A95D38D9-5AAA-46B7-AAC7-1C3C293FB1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69" t="13968" r="190" b="12381"/>
          <a:stretch/>
        </p:blipFill>
        <p:spPr>
          <a:xfrm>
            <a:off x="977967" y="3340621"/>
            <a:ext cx="7255707" cy="306732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9881B51-FF04-4952-A869-48AFE315C32F}"/>
              </a:ext>
            </a:extLst>
          </p:cNvPr>
          <p:cNvSpPr txBox="1"/>
          <p:nvPr/>
        </p:nvSpPr>
        <p:spPr>
          <a:xfrm>
            <a:off x="7643087" y="5509149"/>
            <a:ext cx="3850480" cy="400110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000" dirty="0"/>
              <a:t>Analiza pomoću </a:t>
            </a:r>
            <a:r>
              <a:rPr lang="hr-HR" sz="2000" dirty="0" err="1"/>
              <a:t>DepecheMood</a:t>
            </a:r>
            <a:r>
              <a:rPr lang="hr-HR" sz="2000" dirty="0"/>
              <a:t>-a </a:t>
            </a:r>
            <a:endParaRPr lang="hr-HR" sz="2000" dirty="0">
              <a:cs typeface="Calibri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85C0C32-EF13-4974-94DB-C6900CC0D663}"/>
              </a:ext>
            </a:extLst>
          </p:cNvPr>
          <p:cNvSpPr txBox="1"/>
          <p:nvPr/>
        </p:nvSpPr>
        <p:spPr>
          <a:xfrm>
            <a:off x="7378050" y="1366837"/>
            <a:ext cx="4499192" cy="707886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000"/>
              <a:t>Analiza koju su proveli učenici pomoću Google obrasca </a:t>
            </a:r>
            <a:endParaRPr lang="hr-HR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48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34837"/>
            <a:ext cx="10515600" cy="52421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hr-HR">
              <a:cs typeface="Calibri"/>
            </a:endParaRPr>
          </a:p>
          <a:p>
            <a:endParaRPr lang="hr-HR">
              <a:cs typeface="Calibri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493F9FB-1C98-4111-904C-757676310B6C}"/>
              </a:ext>
            </a:extLst>
          </p:cNvPr>
          <p:cNvSpPr txBox="1"/>
          <p:nvPr/>
        </p:nvSpPr>
        <p:spPr>
          <a:xfrm>
            <a:off x="588999" y="1499403"/>
            <a:ext cx="6594381" cy="43704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000" dirty="0">
              <a:ea typeface="+mn-lt"/>
              <a:cs typeface="+mn-lt"/>
            </a:endParaRPr>
          </a:p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"In July, Mark, who works for a small technology company in East London, emailed his manager to tell her that he had tested positive for Covid-19. His boss didn’t ask any questions; instead, she expressed sympathy, wished him a </a:t>
            </a:r>
            <a:r>
              <a:rPr lang="en-GB" sz="2000" b="1" dirty="0">
                <a:solidFill>
                  <a:srgbClr val="ED32E1"/>
                </a:solidFill>
                <a:ea typeface="+mn-lt"/>
                <a:cs typeface="+mn-lt"/>
              </a:rPr>
              <a:t>quick</a:t>
            </a:r>
            <a:r>
              <a:rPr lang="en-GB" sz="2000" b="1" dirty="0">
                <a:solidFill>
                  <a:srgbClr val="A72FAD"/>
                </a:solidFill>
                <a:ea typeface="+mn-lt"/>
                <a:cs typeface="+mn-lt"/>
              </a:rPr>
              <a:t>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recovery and told him to take as much time off as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he </a:t>
            </a:r>
            <a:r>
              <a:rPr lang="en-GB" sz="2000" b="1" dirty="0" smtClean="0">
                <a:solidFill>
                  <a:srgbClr val="ED32E1"/>
                </a:solidFill>
                <a:ea typeface="+mn-lt"/>
                <a:cs typeface="+mn-lt"/>
              </a:rPr>
              <a:t>wanted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. </a:t>
            </a:r>
            <a:endParaRPr lang="sr-Latn-RS" sz="2000" dirty="0">
              <a:solidFill>
                <a:schemeClr val="accent5">
                  <a:lumMod val="50000"/>
                </a:schemeClr>
              </a:solidFill>
              <a:cs typeface="Calibri" panose="020F0502020204030204"/>
            </a:endParaRPr>
          </a:p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Mark, whose surname is being </a:t>
            </a:r>
            <a:r>
              <a:rPr lang="en-GB" sz="2000" b="1" dirty="0">
                <a:solidFill>
                  <a:srgbClr val="ED32E1"/>
                </a:solidFill>
                <a:ea typeface="+mn-lt"/>
                <a:cs typeface="+mn-lt"/>
              </a:rPr>
              <a:t>hidden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 for job-security </a:t>
            </a:r>
            <a:r>
              <a:rPr lang="en-GB" sz="2000" b="1" dirty="0">
                <a:solidFill>
                  <a:srgbClr val="ED32E1"/>
                </a:solidFill>
                <a:ea typeface="+mn-lt"/>
                <a:cs typeface="+mn-lt"/>
              </a:rPr>
              <a:t>reasons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, didn’t actually have Covid-19. In truth, he was </a:t>
            </a:r>
            <a:r>
              <a:rPr lang="en-GB" sz="2000" b="1" dirty="0">
                <a:solidFill>
                  <a:srgbClr val="ED32E1"/>
                </a:solidFill>
                <a:ea typeface="+mn-lt"/>
                <a:cs typeface="+mn-lt"/>
              </a:rPr>
              <a:t>tired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 and </a:t>
            </a:r>
            <a:r>
              <a:rPr lang="en-GB" sz="2000" b="1" dirty="0">
                <a:solidFill>
                  <a:srgbClr val="ED32E1"/>
                </a:solidFill>
                <a:ea typeface="+mn-lt"/>
                <a:cs typeface="+mn-lt"/>
              </a:rPr>
              <a:t>nervous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; the toll of the pandemic, </a:t>
            </a:r>
            <a:r>
              <a:rPr lang="en-GB" sz="2000" b="1" dirty="0">
                <a:solidFill>
                  <a:srgbClr val="ED32E1"/>
                </a:solidFill>
                <a:ea typeface="+mn-lt"/>
                <a:cs typeface="+mn-lt"/>
              </a:rPr>
              <a:t>combined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 with working 80 hours a week, and being expected to be on call </a:t>
            </a:r>
            <a:r>
              <a:rPr lang="en-GB" sz="2000" b="1" dirty="0">
                <a:solidFill>
                  <a:srgbClr val="ED32E1"/>
                </a:solidFill>
                <a:ea typeface="+mn-lt"/>
                <a:cs typeface="+mn-lt"/>
              </a:rPr>
              <a:t>all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GB" sz="2000" b="1" dirty="0">
                <a:solidFill>
                  <a:srgbClr val="ED32E1"/>
                </a:solidFill>
                <a:ea typeface="+mn-lt"/>
                <a:cs typeface="+mn-lt"/>
              </a:rPr>
              <a:t>the time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, had become too much to handle. The 40-year-old was feeling severely depressed, and suspected that he might be on the </a:t>
            </a:r>
            <a:r>
              <a:rPr lang="en-GB" sz="2000" b="1" dirty="0">
                <a:solidFill>
                  <a:srgbClr val="ED32E1"/>
                </a:solidFill>
                <a:ea typeface="+mn-lt"/>
                <a:cs typeface="+mn-lt"/>
              </a:rPr>
              <a:t>edge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 of a serious clinical burnout."</a:t>
            </a:r>
            <a:endParaRPr lang="hr-HR" sz="20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hr-HR" dirty="0">
                <a:cs typeface="Times New Roman"/>
              </a:rPr>
              <a:t>                  </a:t>
            </a:r>
            <a:endParaRPr lang="en-GB" dirty="0">
              <a:cs typeface="Calibri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B5F0D833-97A2-4616-A024-008E9C79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226" y="3795914"/>
            <a:ext cx="4368111" cy="2075067"/>
          </a:xfrm>
          <a:prstGeom prst="rect">
            <a:avLst/>
          </a:prstGeom>
        </p:spPr>
      </p:pic>
      <p:pic>
        <p:nvPicPr>
          <p:cNvPr id="9" name="Slika 7">
            <a:extLst>
              <a:ext uri="{FF2B5EF4-FFF2-40B4-BE49-F238E27FC236}">
                <a16:creationId xmlns:a16="http://schemas.microsoft.com/office/drawing/2014/main" id="{1D16DFBC-AEC9-4939-9D5B-E63DB19F6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69" t="13968" r="190" b="12381"/>
          <a:stretch/>
        </p:blipFill>
        <p:spPr>
          <a:xfrm>
            <a:off x="7309226" y="1503009"/>
            <a:ext cx="4368149" cy="1844492"/>
          </a:xfrm>
          <a:prstGeom prst="rect">
            <a:avLst/>
          </a:prstGeom>
        </p:spPr>
      </p:pic>
      <p:sp>
        <p:nvSpPr>
          <p:cNvPr id="7" name="Naslov 6">
            <a:extLst>
              <a:ext uri="{FF2B5EF4-FFF2-40B4-BE49-F238E27FC236}">
                <a16:creationId xmlns:a16="http://schemas.microsoft.com/office/drawing/2014/main" id="{66308E3C-F5BC-4AA3-B413-CACCB7C1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7" y="169550"/>
            <a:ext cx="11003756" cy="1325563"/>
          </a:xfrm>
        </p:spPr>
        <p:txBody>
          <a:bodyPr/>
          <a:lstStyle/>
          <a:p>
            <a:r>
              <a:rPr lang="hr-HR" sz="400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 Light"/>
              </a:rPr>
              <a:t>Manipuliranje tekstom-</a:t>
            </a:r>
            <a:r>
              <a:rPr lang="hr-HR" sz="4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 percepcija i dojam čitatelja</a:t>
            </a:r>
            <a:endParaRPr lang="hr-HR" sz="4000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0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B168C-CD2E-4879-AE74-0D8B168A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595" y="365125"/>
            <a:ext cx="5823235" cy="180730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 Light"/>
              </a:rPr>
              <a:t>Ograničenja ovih alata</a:t>
            </a:r>
            <a:endParaRPr lang="hr-HR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5" name="Slika 5" descr="Slika na kojoj se prikazuje karta&#10;&#10;Opis je automatski generiran">
            <a:extLst>
              <a:ext uri="{FF2B5EF4-FFF2-40B4-BE49-F238E27FC236}">
                <a16:creationId xmlns:a16="http://schemas.microsoft.com/office/drawing/2014/main" id="{072DD6B3-9A64-43FD-9D22-E8AC9F89C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2" r="43146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18C547-78F0-4EA7-902E-E13ABF739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664" y="1755652"/>
            <a:ext cx="5399602" cy="4421311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hr-HR" sz="1700" dirty="0">
              <a:cs typeface="Calibri"/>
            </a:endParaRPr>
          </a:p>
          <a:p>
            <a:pPr>
              <a:buClr>
                <a:srgbClr val="BE15ED"/>
              </a:buClr>
              <a:buSzPct val="75000"/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Alati analiziraju samo tekstove na </a:t>
            </a:r>
            <a:r>
              <a:rPr lang="hr-HR" sz="20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engleskom</a:t>
            </a: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jeziku</a:t>
            </a:r>
          </a:p>
          <a:p>
            <a:pPr>
              <a:buClr>
                <a:srgbClr val="BE15ED"/>
              </a:buClr>
              <a:buSzPct val="75000"/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Za hrvatski jezik je primjenjiv ako nam je bitna </a:t>
            </a:r>
            <a:r>
              <a:rPr lang="hr-HR" sz="20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samo relativna složenost</a:t>
            </a: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 teksta </a:t>
            </a:r>
          </a:p>
          <a:p>
            <a:pPr>
              <a:buClr>
                <a:srgbClr val="BE15ED"/>
              </a:buClr>
              <a:buSzPct val="75000"/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Oscilacije: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„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Pearson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”</a:t>
            </a: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 i 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”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Road</a:t>
            </a: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 to </a:t>
            </a:r>
            <a:r>
              <a:rPr lang="hr-HR" sz="2000" dirty="0" err="1" smtClean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grammar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” </a:t>
            </a:r>
          </a:p>
          <a:p>
            <a:pPr marL="0" indent="0">
              <a:buClr>
                <a:srgbClr val="BE15ED"/>
              </a:buClr>
              <a:buSzPct val="75000"/>
              <a:buNone/>
            </a:pP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   imaju </a:t>
            </a:r>
            <a:r>
              <a:rPr lang="hr-HR" sz="20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različit</a:t>
            </a: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 CEFR 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alibri"/>
              <a:ea typeface="+mn-lt"/>
              <a:cs typeface="+mn-lt"/>
            </a:endParaRPr>
          </a:p>
          <a:p>
            <a:pPr>
              <a:buClr>
                <a:srgbClr val="BE15ED"/>
              </a:buClr>
              <a:buSzPct val="75000"/>
              <a:buFont typeface="Wingdings" panose="05000000000000000000" pitchFamily="2" charset="2"/>
              <a:buChar char="v"/>
            </a:pPr>
            <a:r>
              <a:rPr lang="hr-HR" sz="20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DepecheMood</a:t>
            </a: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: emocija "</a:t>
            </a:r>
            <a:r>
              <a:rPr lang="hr-HR" sz="20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inspired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" </a:t>
            </a: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+mn-lt"/>
                <a:cs typeface="+mn-lt"/>
              </a:rPr>
              <a:t>dominira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endParaRPr lang="hr-HR" sz="2000" dirty="0">
              <a:latin typeface="Calibri"/>
              <a:ea typeface="+mn-lt"/>
              <a:cs typeface="+mn-lt"/>
            </a:endParaRPr>
          </a:p>
          <a:p>
            <a:endParaRPr lang="hr-HR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75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powerpoint.officeapps.live.com/pods/GetClipboardImage.ashx?Id=c48d1702-b7c8-419e-a185-823b8a1d32cf&amp;DC=PNL1&amp;pkey=a01202a4-feda-4c34-9d52-e7334385e04b&amp;wdwaccluster=PN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k 4"/>
          <p:cNvSpPr/>
          <p:nvPr/>
        </p:nvSpPr>
        <p:spPr>
          <a:xfrm>
            <a:off x="3323063" y="4505093"/>
            <a:ext cx="2999678" cy="122663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Pitanja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82AC67-C6D8-4E43-B1AF-8B0D8C7E2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8215"/>
            <a:ext cx="10515600" cy="51287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C00000"/>
                </a:solidFill>
                <a:cs typeface="Calibri"/>
              </a:rPr>
              <a:t>      </a:t>
            </a:r>
            <a:r>
              <a:rPr lang="hr-HR" b="1" dirty="0">
                <a:solidFill>
                  <a:srgbClr val="ED32E1"/>
                </a:solidFill>
                <a:cs typeface="Calibri"/>
              </a:rPr>
              <a:t>da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janajelavic@gmail.com</a:t>
            </a:r>
            <a:r>
              <a:rPr lang="hr-HR" dirty="0">
                <a:cs typeface="Calibri"/>
              </a:rPr>
              <a:t>                      </a:t>
            </a:r>
            <a:r>
              <a:rPr lang="hr-HR" b="1" dirty="0">
                <a:solidFill>
                  <a:srgbClr val="ED32E1"/>
                </a:solidFill>
                <a:cs typeface="Calibri"/>
              </a:rPr>
              <a:t>mi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rtakk@gmail.com</a:t>
            </a:r>
          </a:p>
          <a:p>
            <a:pPr marL="0" indent="0">
              <a:buNone/>
            </a:pPr>
            <a:endParaRPr lang="hr-HR" dirty="0">
              <a:cs typeface="Calibri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9ABBEB8-89A6-48B3-B3B7-8EAB32C369CB}"/>
              </a:ext>
            </a:extLst>
          </p:cNvPr>
          <p:cNvSpPr txBox="1"/>
          <p:nvPr/>
        </p:nvSpPr>
        <p:spPr>
          <a:xfrm>
            <a:off x="4597745" y="4729022"/>
            <a:ext cx="37993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https://bit.ly/3i6iC0g</a:t>
            </a:r>
            <a:endParaRPr lang="hr-HR" dirty="0">
              <a:solidFill>
                <a:schemeClr val="accent5">
                  <a:lumMod val="50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975" y="1828801"/>
            <a:ext cx="2627547" cy="27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Alati &amp; izvori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BE15ED"/>
              </a:buClr>
              <a:buSzPct val="62000"/>
              <a:buFont typeface="Wingdings" panose="05000000000000000000" pitchFamily="2" charset="2"/>
              <a:buChar char="v"/>
            </a:pPr>
            <a:r>
              <a:rPr lang="hr-HR" dirty="0" err="1" smtClean="0">
                <a:hlinkClick r:id="rId2"/>
              </a:rPr>
              <a:t>Readability</a:t>
            </a:r>
            <a:r>
              <a:rPr lang="hr-HR" dirty="0" smtClean="0">
                <a:hlinkClick r:id="rId2"/>
              </a:rPr>
              <a:t> </a:t>
            </a:r>
            <a:r>
              <a:rPr lang="hr-HR" dirty="0" err="1" smtClean="0">
                <a:hlinkClick r:id="rId2"/>
              </a:rPr>
              <a:t>Analyzer</a:t>
            </a:r>
            <a:endParaRPr lang="hr-HR" dirty="0" smtClean="0"/>
          </a:p>
          <a:p>
            <a:pPr>
              <a:buClr>
                <a:srgbClr val="BE15ED"/>
              </a:buClr>
              <a:buSzPct val="62000"/>
              <a:buFont typeface="Wingdings" panose="05000000000000000000" pitchFamily="2" charset="2"/>
              <a:buChar char="v"/>
            </a:pPr>
            <a:r>
              <a:rPr lang="hr-HR" u="sng" dirty="0">
                <a:hlinkClick r:id="rId3"/>
              </a:rPr>
              <a:t>http://</a:t>
            </a:r>
            <a:r>
              <a:rPr lang="hr-HR" u="sng" dirty="0" smtClean="0">
                <a:hlinkClick r:id="rId3"/>
              </a:rPr>
              <a:t>www.roadtogrammar.text</a:t>
            </a:r>
            <a:endParaRPr lang="hr-HR" u="sng" dirty="0" smtClean="0"/>
          </a:p>
          <a:p>
            <a:pPr>
              <a:buClr>
                <a:srgbClr val="BE15ED"/>
              </a:buClr>
              <a:buSzPct val="62000"/>
              <a:buFont typeface="Wingdings" panose="05000000000000000000" pitchFamily="2" charset="2"/>
              <a:buChar char="v"/>
            </a:pPr>
            <a:r>
              <a:rPr lang="hr-HR" u="sng" dirty="0">
                <a:hlinkClick r:id="rId4"/>
              </a:rPr>
              <a:t>https://</a:t>
            </a:r>
            <a:r>
              <a:rPr lang="hr-HR" u="sng" dirty="0" smtClean="0">
                <a:hlinkClick r:id="rId4"/>
              </a:rPr>
              <a:t>www.english.com/gse/teacher-toolkit/user/textanalyzer/requestdetails</a:t>
            </a:r>
            <a:endParaRPr lang="hr-HR" u="sng" dirty="0" smtClean="0"/>
          </a:p>
          <a:p>
            <a:pPr>
              <a:buClr>
                <a:srgbClr val="BE15ED"/>
              </a:buClr>
              <a:buSzPct val="62000"/>
              <a:buFont typeface="Wingdings" panose="05000000000000000000" pitchFamily="2" charset="2"/>
              <a:buChar char="v"/>
            </a:pPr>
            <a:r>
              <a:rPr lang="hr-HR" u="sng" dirty="0" err="1" smtClean="0">
                <a:hlinkClick r:id="rId5"/>
              </a:rPr>
              <a:t>DepecheMood</a:t>
            </a:r>
            <a:endParaRPr lang="hr-HR" u="sng" dirty="0" smtClean="0"/>
          </a:p>
          <a:p>
            <a:pPr>
              <a:buClr>
                <a:srgbClr val="BE15ED"/>
              </a:buClr>
              <a:buSzPct val="62000"/>
              <a:buFont typeface="Wingdings" panose="05000000000000000000" pitchFamily="2" charset="2"/>
              <a:buChar char="v"/>
            </a:pPr>
            <a:r>
              <a:rPr lang="hr-HR" u="sng" dirty="0" smtClean="0">
                <a:hlinkClick r:id="rId6"/>
              </a:rPr>
              <a:t>Menti</a:t>
            </a:r>
            <a:endParaRPr lang="hr-HR" u="sng" dirty="0" smtClean="0"/>
          </a:p>
          <a:p>
            <a:pPr>
              <a:buClr>
                <a:srgbClr val="BE15ED"/>
              </a:buClr>
              <a:buSzPct val="62000"/>
              <a:buFont typeface="Wingdings" panose="05000000000000000000" pitchFamily="2" charset="2"/>
              <a:buChar char="v"/>
            </a:pPr>
            <a:r>
              <a:rPr lang="hr-HR" u="sng" dirty="0" err="1" smtClean="0">
                <a:hlinkClick r:id="rId7"/>
              </a:rPr>
              <a:t>Typeform</a:t>
            </a:r>
            <a:endParaRPr lang="hr-HR" u="sng" dirty="0" smtClean="0"/>
          </a:p>
          <a:p>
            <a:pPr>
              <a:buClr>
                <a:srgbClr val="BE15ED"/>
              </a:buClr>
              <a:buSzPct val="62000"/>
              <a:buFont typeface="Wingdings" panose="05000000000000000000" pitchFamily="2" charset="2"/>
              <a:buChar char="v"/>
            </a:pPr>
            <a:r>
              <a:rPr lang="hr-HR" u="sng" dirty="0" err="1" smtClean="0">
                <a:hlinkClick r:id="rId8"/>
              </a:rPr>
              <a:t>Answergarden</a:t>
            </a:r>
            <a:endParaRPr lang="hr-HR" u="sng" dirty="0" smtClean="0"/>
          </a:p>
          <a:p>
            <a:pPr>
              <a:buClr>
                <a:srgbClr val="BE15ED"/>
              </a:buClr>
              <a:buSzPct val="62000"/>
              <a:buFont typeface="Wingdings" panose="05000000000000000000" pitchFamily="2" charset="2"/>
              <a:buChar char="v"/>
            </a:pPr>
            <a:r>
              <a:rPr lang="hr-HR" u="sng" dirty="0">
                <a:hlinkClick r:id="rId9"/>
              </a:rPr>
              <a:t>QR </a:t>
            </a:r>
            <a:r>
              <a:rPr lang="hr-HR" u="sng" dirty="0" smtClean="0">
                <a:hlinkClick r:id="rId9"/>
              </a:rPr>
              <a:t>kod</a:t>
            </a:r>
            <a:endParaRPr lang="hr-HR" u="sng" dirty="0" smtClean="0"/>
          </a:p>
          <a:p>
            <a:pPr>
              <a:buClr>
                <a:srgbClr val="BE15ED"/>
              </a:buClr>
              <a:buSzPct val="62000"/>
              <a:buFont typeface="Wingdings" panose="05000000000000000000" pitchFamily="2" charset="2"/>
              <a:buChar char="v"/>
            </a:pPr>
            <a:r>
              <a:rPr lang="hr-HR" u="sng" dirty="0" err="1" smtClean="0">
                <a:hlinkClick r:id="rId10"/>
              </a:rPr>
              <a:t>Pixabay</a:t>
            </a:r>
            <a:endParaRPr lang="hr-HR" u="sng" dirty="0" smtClean="0"/>
          </a:p>
          <a:p>
            <a:pPr>
              <a:buClr>
                <a:srgbClr val="BE15ED"/>
              </a:buClr>
              <a:buSzPct val="62000"/>
              <a:buFont typeface="Wingdings" panose="05000000000000000000" pitchFamily="2" charset="2"/>
              <a:buChar char="v"/>
            </a:pPr>
            <a:r>
              <a:rPr lang="en-US" dirty="0">
                <a:hlinkClick r:id="rId11"/>
              </a:rPr>
              <a:t>What happens to your brain when you give up </a:t>
            </a:r>
            <a:r>
              <a:rPr lang="en-US" dirty="0" smtClean="0">
                <a:hlinkClick r:id="rId11"/>
              </a:rPr>
              <a:t>sugar</a:t>
            </a:r>
            <a:endParaRPr lang="hr-HR" dirty="0" smtClean="0"/>
          </a:p>
          <a:p>
            <a:pPr>
              <a:buClr>
                <a:srgbClr val="BE15ED"/>
              </a:buClr>
              <a:buSzPct val="62000"/>
              <a:buFont typeface="Wingdings" panose="05000000000000000000" pitchFamily="2" charset="2"/>
              <a:buChar char="v"/>
            </a:pPr>
            <a:r>
              <a:rPr lang="en-US" dirty="0">
                <a:hlinkClick r:id="rId12"/>
              </a:rPr>
              <a:t>Why the worst parts of work can't easily change</a:t>
            </a:r>
            <a:endParaRPr lang="hr-HR" u="sng" dirty="0" smtClean="0"/>
          </a:p>
          <a:p>
            <a:pPr>
              <a:buClr>
                <a:schemeClr val="accent5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hr-HR" dirty="0" smtClean="0"/>
          </a:p>
          <a:p>
            <a:pPr>
              <a:buClr>
                <a:schemeClr val="accent5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hr-HR" dirty="0" smtClean="0"/>
          </a:p>
          <a:p>
            <a:pPr>
              <a:buClr>
                <a:schemeClr val="accent5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C466E5-368A-4ACE-B9F9-841E3044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Objekt 3">
                <a:extLst>
                  <a:ext uri="{FF2B5EF4-FFF2-40B4-BE49-F238E27FC236}">
                    <a16:creationId xmlns:a16="http://schemas.microsoft.com/office/drawing/2014/main" id="{2FD11C4D-00DE-470A-9CFE-BEE77E291A1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44328" y="-208359"/>
              <a:ext cx="7703343" cy="727471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Objekt 3">
                <a:extLst>
                  <a:ext uri="{FF2B5EF4-FFF2-40B4-BE49-F238E27FC236}">
                    <a16:creationId xmlns:a16="http://schemas.microsoft.com/office/drawing/2014/main" id="{2FD11C4D-00DE-470A-9CFE-BEE77E291A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4328" y="-208359"/>
                <a:ext cx="7703343" cy="72747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36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6" name="Rezervirano mjesto sadržaja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82316873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Rezervirano mjesto sadržaja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Objekt 2">
                <a:extLst>
                  <a:ext uri="{FF2B5EF4-FFF2-40B4-BE49-F238E27FC236}">
                    <a16:creationId xmlns:a16="http://schemas.microsoft.com/office/drawing/2014/main" id="{8CD5DBDC-DD9B-453B-9724-22E6BF8F7C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44328" y="-208359"/>
              <a:ext cx="7703343" cy="727471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3" name="Objekt 2">
                <a:extLst>
                  <a:ext uri="{FF2B5EF4-FFF2-40B4-BE49-F238E27FC236}">
                    <a16:creationId xmlns:a16="http://schemas.microsoft.com/office/drawing/2014/main" id="{8CD5DBDC-DD9B-453B-9724-22E6BF8F7C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4328" y="-208359"/>
                <a:ext cx="7703343" cy="72747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23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2C2A6A-A390-497F-B4C2-9B604FD8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670"/>
            <a:ext cx="10515600" cy="825891"/>
          </a:xfrm>
        </p:spPr>
        <p:txBody>
          <a:bodyPr>
            <a:normAutofit fontScale="90000"/>
          </a:bodyPr>
          <a:lstStyle/>
          <a:p>
            <a:r>
              <a:rPr lang="en-GB" sz="54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Što</a:t>
            </a:r>
            <a:r>
              <a:rPr lang="en-GB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 </a:t>
            </a:r>
            <a:r>
              <a:rPr lang="en-GB" sz="54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kaže</a:t>
            </a:r>
            <a:r>
              <a:rPr lang="en-GB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 AI?</a:t>
            </a:r>
            <a:endParaRPr lang="en-GB" sz="5400" dirty="0">
              <a:solidFill>
                <a:schemeClr val="accent5">
                  <a:lumMod val="50000"/>
                </a:schemeClr>
              </a:solidFill>
              <a:latin typeface="Calibri"/>
              <a:cs typeface="Calibri Light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1E0DE4A2-4D32-448B-9C5D-C8F7716DC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532" y="1842553"/>
            <a:ext cx="2927927" cy="419197"/>
          </a:xfrm>
          <a:prstGeom prst="rect">
            <a:avLst/>
          </a:prstGeom>
        </p:spPr>
      </p:pic>
      <p:pic>
        <p:nvPicPr>
          <p:cNvPr id="3" name="Slika 3">
            <a:extLst>
              <a:ext uri="{FF2B5EF4-FFF2-40B4-BE49-F238E27FC236}">
                <a16:creationId xmlns:a16="http://schemas.microsoft.com/office/drawing/2014/main" id="{C5164E7E-A277-40ED-B381-053216846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103" y="1799002"/>
            <a:ext cx="2622838" cy="514638"/>
          </a:xfrm>
          <a:prstGeom prst="rect">
            <a:avLst/>
          </a:prstGeom>
        </p:spPr>
      </p:pic>
      <p:pic>
        <p:nvPicPr>
          <p:cNvPr id="4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0BDD7BAD-A326-4479-A4D3-488DFB5DC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72" y="2592571"/>
            <a:ext cx="5684275" cy="293056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id="{9B2C722D-2B90-4905-963A-0BE6B2001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862" y="2594825"/>
            <a:ext cx="4672781" cy="28515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905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Ishodi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hr-HR" sz="2200" dirty="0">
                <a:ea typeface="+mn-lt"/>
                <a:cs typeface="+mn-lt"/>
              </a:rPr>
              <a:t>                         </a:t>
            </a:r>
            <a:endParaRPr lang="hr-HR" sz="2200" dirty="0">
              <a:cs typeface="Calibri" panose="020F0502020204030204"/>
            </a:endParaRP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Sudionik interaktivnog izlaganja koristi AI </a:t>
            </a:r>
            <a:r>
              <a:rPr lang="hr-HR" b="1" dirty="0">
                <a:solidFill>
                  <a:srgbClr val="E01F39"/>
                </a:solidFill>
                <a:ea typeface="+mn-lt"/>
                <a:cs typeface="+mn-lt"/>
              </a:rPr>
              <a:t>za analizu teksta</a:t>
            </a:r>
            <a:r>
              <a:rPr lang="hr-HR" dirty="0">
                <a:solidFill>
                  <a:srgbClr val="E01F39"/>
                </a:solidFill>
                <a:ea typeface="+mn-lt"/>
                <a:cs typeface="+mn-lt"/>
              </a:rPr>
              <a:t>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u svrhu podizanja čitalačke sposobnosti/pismenosti  svojih učenika u vlastitom kontekstu podučavanja.</a:t>
            </a:r>
            <a:endParaRPr lang="hr-HR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endParaRPr lang="hr-HR" dirty="0">
              <a:solidFill>
                <a:schemeClr val="accent5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Sudionik interaktivnog izlaganja koristi AI </a:t>
            </a:r>
            <a:r>
              <a:rPr lang="hr-HR" b="1" dirty="0">
                <a:solidFill>
                  <a:srgbClr val="E01F39"/>
                </a:solidFill>
                <a:ea typeface="+mn-lt"/>
                <a:cs typeface="+mn-lt"/>
              </a:rPr>
              <a:t>za analizu emocija</a:t>
            </a:r>
            <a:r>
              <a:rPr lang="hr-HR" dirty="0">
                <a:solidFill>
                  <a:srgbClr val="E01F39"/>
                </a:solidFill>
                <a:ea typeface="+mn-lt"/>
                <a:cs typeface="+mn-lt"/>
              </a:rPr>
              <a:t>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u tekstu u kontekstu svog podučavanja.</a:t>
            </a:r>
            <a:endParaRPr lang="hr-HR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0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Ciljevi</a:t>
            </a:r>
            <a:endParaRPr lang="hr-HR" sz="5400" dirty="0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buClr>
                <a:srgbClr val="C00000"/>
              </a:buClr>
              <a:buSzPct val="64000"/>
              <a:buFont typeface="Wingdings" panose="05000000000000000000" pitchFamily="2" charset="2"/>
              <a:buChar char="v"/>
            </a:pPr>
            <a:r>
              <a:rPr lang="hr-HR" dirty="0">
                <a:ea typeface="+mn-lt"/>
                <a:cs typeface="+mn-lt"/>
              </a:rPr>
              <a:t>   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staviti učenika  u centar podučavanja</a:t>
            </a:r>
            <a:endParaRPr lang="sr-Latn-RS" dirty="0">
              <a:solidFill>
                <a:schemeClr val="accent5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buClr>
                <a:srgbClr val="C00000"/>
              </a:buClr>
              <a:buSzPct val="64000"/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   povećati razinu interakcije učenika s radnim materijalom </a:t>
            </a:r>
            <a:endParaRPr lang="sr-Latn-RS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>
              <a:buClr>
                <a:srgbClr val="C00000"/>
              </a:buClr>
              <a:buSzPct val="64000"/>
              <a:buFont typeface="Wingdings" panose="05000000000000000000" pitchFamily="2" charset="2"/>
              <a:buChar char="v"/>
            </a:pPr>
            <a:r>
              <a:rPr lang="sr-Latn-RS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   omogućiti optimalno usvajanje ishoda učenja</a:t>
            </a:r>
          </a:p>
          <a:p>
            <a:pPr>
              <a:buClr>
                <a:srgbClr val="C00000"/>
              </a:buClr>
              <a:buSzPct val="64000"/>
              <a:buFont typeface="Wingdings" panose="05000000000000000000" pitchFamily="2" charset="2"/>
              <a:buChar char="v"/>
            </a:pPr>
            <a:r>
              <a:rPr lang="sr-Latn-RS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   produžiti retenciju znanja</a:t>
            </a:r>
            <a:endParaRPr lang="sr-Latn-RS" dirty="0">
              <a:solidFill>
                <a:schemeClr val="accent5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buClr>
                <a:srgbClr val="C00000"/>
              </a:buClr>
              <a:buSzPct val="64000"/>
              <a:buFont typeface="Wingdings" panose="05000000000000000000" pitchFamily="2" charset="2"/>
              <a:buChar char="v"/>
            </a:pPr>
            <a:r>
              <a:rPr lang="sr-Latn-RS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 smanjiti kognitivno opterećenje učenika nakon nastave na daljinu</a:t>
            </a:r>
          </a:p>
          <a:p>
            <a:pPr>
              <a:buClr>
                <a:srgbClr val="C00000"/>
              </a:buClr>
              <a:buSzPct val="64000"/>
              <a:buFont typeface="Wingdings" panose="05000000000000000000" pitchFamily="2" charset="2"/>
              <a:buChar char="v"/>
            </a:pPr>
            <a:r>
              <a:rPr lang="sr-Latn-RS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   razviti sposobnost samostalnog učenja kod učenika</a:t>
            </a:r>
          </a:p>
          <a:p>
            <a:pPr>
              <a:buClr>
                <a:srgbClr val="C00000"/>
              </a:buClr>
              <a:buSzPct val="64000"/>
              <a:buFont typeface="Wingdings" panose="05000000000000000000" pitchFamily="2" charset="2"/>
              <a:buChar char="v"/>
            </a:pPr>
            <a:r>
              <a:rPr lang="sr-Latn-RS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  razviti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socio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-emocionalne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vještine</a:t>
            </a:r>
            <a:endParaRPr lang="sr-Latn-RS" dirty="0">
              <a:solidFill>
                <a:schemeClr val="accent5">
                  <a:lumMod val="50000"/>
                </a:schemeClr>
              </a:solidFill>
              <a:ea typeface="+mn-lt"/>
              <a:cs typeface="+mn-lt"/>
            </a:endParaRPr>
          </a:p>
          <a:p>
            <a:endParaRPr lang="hr-HR" sz="2200" dirty="0">
              <a:ea typeface="+mn-lt"/>
              <a:cs typeface="+mn-lt"/>
            </a:endParaRPr>
          </a:p>
          <a:p>
            <a:endParaRPr lang="hr-HR" sz="2200" dirty="0">
              <a:cs typeface="Calibri"/>
            </a:endParaRPr>
          </a:p>
          <a:p>
            <a:endParaRPr lang="hr-HR" sz="2200" dirty="0">
              <a:cs typeface="Calibri"/>
            </a:endParaRPr>
          </a:p>
          <a:p>
            <a:pPr marL="0" indent="0" fontAlgn="base">
              <a:buNone/>
            </a:pPr>
            <a:endParaRPr lang="hr-HR" sz="2200" dirty="0">
              <a:cs typeface="Calibri"/>
            </a:endParaRPr>
          </a:p>
          <a:p>
            <a:endParaRPr lang="hr-HR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2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uckleyschool.com/media/1849/everettlincolngettysburgaddress.jpg?anchor=center&amp;mode=crop&amp;width=760&amp;rnd=1318702500600000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31" y="362630"/>
            <a:ext cx="7239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legacyneuro.com/wp-content/uploads/2017/11/Gettys-.jpg">
            <a:extLst>
              <a:ext uri="{FF2B5EF4-FFF2-40B4-BE49-F238E27FC236}">
                <a16:creationId xmlns:a16="http://schemas.microsoft.com/office/drawing/2014/main" id="{B296C9C4-6A40-40EA-866E-6BFBCFAA6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88" y="4209934"/>
            <a:ext cx="4315777" cy="215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02CFF26-71F3-4FBF-852D-AFC107C488A4}"/>
              </a:ext>
            </a:extLst>
          </p:cNvPr>
          <p:cNvSpPr txBox="1"/>
          <p:nvPr/>
        </p:nvSpPr>
        <p:spPr>
          <a:xfrm>
            <a:off x="9867900" y="349805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>
                <a:cs typeface="Calibri"/>
              </a:rPr>
              <a:t>Abraham Lincoln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CE049BB-52EE-4461-8D3E-8F1C538B267B}"/>
              </a:ext>
            </a:extLst>
          </p:cNvPr>
          <p:cNvSpPr txBox="1"/>
          <p:nvPr/>
        </p:nvSpPr>
        <p:spPr>
          <a:xfrm>
            <a:off x="890587" y="356949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>
                <a:cs typeface="Calibri"/>
              </a:rPr>
              <a:t>Edward Everett</a:t>
            </a:r>
          </a:p>
        </p:txBody>
      </p:sp>
    </p:spTree>
    <p:extLst>
      <p:ext uri="{BB962C8B-B14F-4D97-AF65-F5344CB8AC3E}">
        <p14:creationId xmlns:p14="http://schemas.microsoft.com/office/powerpoint/2010/main" val="73496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hr-HR" sz="50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Calibri Light"/>
              </a:rPr>
              <a:t>Readability</a:t>
            </a:r>
            <a:r>
              <a:rPr lang="hr-HR" sz="5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Calibri Light"/>
              </a:rPr>
              <a:t> </a:t>
            </a:r>
            <a:r>
              <a:rPr lang="hr-HR" sz="50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Calibri Light"/>
              </a:rPr>
              <a:t>Analyzer</a:t>
            </a:r>
            <a:endParaRPr lang="hr-HR" sz="5000" b="1" dirty="0">
              <a:solidFill>
                <a:schemeClr val="accent5">
                  <a:lumMod val="50000"/>
                </a:schemeClr>
              </a:solidFill>
              <a:latin typeface="+mn-lt"/>
              <a:cs typeface="Calibri Light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3226" y="2538001"/>
            <a:ext cx="5605467" cy="42730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hr-HR" sz="2400" dirty="0">
                <a:latin typeface="Garamond"/>
                <a:ea typeface="+mn-lt"/>
                <a:cs typeface="+mn-lt"/>
              </a:rPr>
              <a:t>"</a:t>
            </a:r>
            <a:r>
              <a:rPr lang="hr-HR" sz="24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Readability</a:t>
            </a: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</a:t>
            </a:r>
            <a:r>
              <a:rPr lang="hr-HR" sz="24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analyzer</a:t>
            </a: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“ je jedna od </a:t>
            </a:r>
            <a:r>
              <a:rPr lang="hr-HR" sz="2400" b="1" u="sng" dirty="0">
                <a:solidFill>
                  <a:srgbClr val="E01F39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mnogobrojnih</a:t>
            </a:r>
            <a:r>
              <a:rPr lang="hr-HR" sz="2400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</a:t>
            </a: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online aplikacija  koja određenim parametrima mjeri čitljivost nekog teksta. </a:t>
            </a:r>
            <a:endParaRPr lang="sr-Latn-RS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Nakon što unesemo tekst ili samo URL neke stranice dobijemo statistiku koja nam pokazuje broj rečenica, riječi, slogova, broj trosložnih riječi i broj pasivnih konstrukcija na temelju čega se određuje za  koju dob/razinu/razred je pogodan.  </a:t>
            </a:r>
            <a:endParaRPr lang="hr-HR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hr-HR" sz="24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Gunning</a:t>
            </a: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Fog</a:t>
            </a:r>
            <a:r>
              <a:rPr lang="hr-HR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Indeks/</a:t>
            </a:r>
            <a:r>
              <a:rPr lang="hr-HR" sz="2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Flesch</a:t>
            </a:r>
            <a:r>
              <a:rPr lang="hr-HR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hr-HR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Ease</a:t>
            </a:r>
            <a:endParaRPr lang="hr-HR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700" dirty="0">
              <a:latin typeface="Garamond"/>
              <a:cs typeface="Calibri"/>
            </a:endParaRP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79EFAEDA-43FF-474E-BAC6-CA4EBD09E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36" r="-1" b="-1"/>
          <a:stretch/>
        </p:blipFill>
        <p:spPr>
          <a:xfrm>
            <a:off x="6443178" y="535696"/>
            <a:ext cx="5606451" cy="57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webextension1.xml><?xml version="1.0" encoding="utf-8"?>
<we:webextension xmlns:we="http://schemas.microsoft.com/office/webextensions/webextension/2010/11" id="{3D6559E0-24F0-45B9-A75C-919C83278FC4}">
  <we:reference id="WA104379261" version="3.0.2.3" store="hr-HR" storeType="omex"/>
  <we:alternateReferences>
    <we:reference id="WA104379261" version="3.0.2.3" store="omex" storeType="omex"/>
  </we:alternateReferences>
  <we:properties>
    <we:property name="mentimeter-slide" value="{&quot;seriesId&quot;:&quot;237936ea47557f8d607498a3da4bccb7&quot;,&quot;questionId&quot;:&quot;11261575b880&quot;,&quot;link&quot;:&quot;https://www.mentimeter.com/s/237936ea47557f8d607498a3da4bccb7/11261575b880/edit&quot;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F243C8C8-1BD8-4D72-B0D8-4BDB273B7C94}">
  <we:reference id="wa104379261" version="3.0.2.3" store="hr-HR" storeType="OMEX"/>
  <we:alternateReferences>
    <we:reference id="WA104379261" version="3.0.2.3" store="WA104379261" storeType="OMEX"/>
  </we:alternateReferences>
  <we:properties/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BF7BE952-A45E-47D0-BF0B-EB5FA4486AE5}">
  <we:reference id="WA104379261" version="3.0.2.3" store="hr-HR" storeType="omex"/>
  <we:alternateReferences>
    <we:reference id="WA104379261" version="3.0.2.3" store="omex" storeType="omex"/>
  </we:alternateReferences>
  <we:properties>
    <we:property name="mentimeter-slide" value="{&quot;seriesId&quot;:&quot;237936ea47557f8d607498a3da4bccb7&quot;,&quot;questionId&quot;:&quot;0959399f619a&quot;,&quot;link&quot;:&quot;https://www.mentimeter.com/s/237936ea47557f8d607498a3da4bccb7/0959399f619a/edit&quot;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3366</TotalTime>
  <Words>280</Words>
  <Application>Microsoft Office PowerPoint</Application>
  <PresentationFormat>Široki zaslon</PresentationFormat>
  <Paragraphs>133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Times New Roman</vt:lpstr>
      <vt:lpstr>Wingdings</vt:lpstr>
      <vt:lpstr>Tema sustava Office</vt:lpstr>
      <vt:lpstr>Čitati ili ne čitati?  AI će odlučiti.</vt:lpstr>
      <vt:lpstr>Pitanje za vas:</vt:lpstr>
      <vt:lpstr>PowerPoint prezentacija</vt:lpstr>
      <vt:lpstr>PowerPoint prezentacija</vt:lpstr>
      <vt:lpstr>Što kaže AI?</vt:lpstr>
      <vt:lpstr>Ishodi</vt:lpstr>
      <vt:lpstr>Ciljevi</vt:lpstr>
      <vt:lpstr>PowerPoint prezentacija</vt:lpstr>
      <vt:lpstr>Readability Analyzer</vt:lpstr>
      <vt:lpstr>Primjena </vt:lpstr>
      <vt:lpstr>Čitljivost za komunikaciju budućnosti</vt:lpstr>
      <vt:lpstr>        Primjeri iz nastave                                                           What happens to your brain when you give up sugar?</vt:lpstr>
      <vt:lpstr>PowerPoint prezentacija</vt:lpstr>
      <vt:lpstr>PowerPoint prezentacija</vt:lpstr>
      <vt:lpstr>PowerPoint prezentacija</vt:lpstr>
      <vt:lpstr>DepecheMood</vt:lpstr>
      <vt:lpstr>Primjena </vt:lpstr>
      <vt:lpstr> Primjeri iz nastave </vt:lpstr>
      <vt:lpstr>PowerPoint prezentacija</vt:lpstr>
      <vt:lpstr>  Uvodna aktivnost u temu: Svijet rada  </vt:lpstr>
      <vt:lpstr>PowerPoint prezentacija</vt:lpstr>
      <vt:lpstr>Manipuliranje tekstom- percepcija i dojam čitatelja</vt:lpstr>
      <vt:lpstr>Ograničenja ovih alata</vt:lpstr>
      <vt:lpstr>PowerPoint prezentacija</vt:lpstr>
      <vt:lpstr>PowerPoint prezentacija</vt:lpstr>
      <vt:lpstr>Alati &amp; izvori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Dajana Jelavić</dc:creator>
  <cp:lastModifiedBy>Windows User</cp:lastModifiedBy>
  <cp:revision>687</cp:revision>
  <dcterms:created xsi:type="dcterms:W3CDTF">2021-08-28T07:22:25Z</dcterms:created>
  <dcterms:modified xsi:type="dcterms:W3CDTF">2021-09-27T17:48:11Z</dcterms:modified>
</cp:coreProperties>
</file>