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tags/tag26.xml" ContentType="application/vnd.openxmlformats-officedocument.presentationml.tags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1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2.xml" ContentType="application/vnd.openxmlformats-officedocument.presentationml.notesSlide+xml"/>
  <Override PartName="/ppt/tags/tag36.xml" ContentType="application/vnd.openxmlformats-officedocument.presentationml.tags+xml"/>
  <Override PartName="/ppt/notesSlides/notesSlide13.xml" ContentType="application/vnd.openxmlformats-officedocument.presentationml.notesSlide+xml"/>
  <Override PartName="/ppt/tags/tag37.xml" ContentType="application/vnd.openxmlformats-officedocument.presentationml.tags+xml"/>
  <Override PartName="/ppt/notesSlides/notesSlide14.xml" ContentType="application/vnd.openxmlformats-officedocument.presentationml.notesSlide+xml"/>
  <Override PartName="/ppt/tags/tag38.xml" ContentType="application/vnd.openxmlformats-officedocument.presentationml.tags+xml"/>
  <Override PartName="/ppt/notesSlides/notesSlide15.xml" ContentType="application/vnd.openxmlformats-officedocument.presentationml.notesSlide+xml"/>
  <Override PartName="/ppt/tags/tag39.xml" ContentType="application/vnd.openxmlformats-officedocument.presentationml.tags+xml"/>
  <Override PartName="/ppt/notesSlides/notesSlide16.xml" ContentType="application/vnd.openxmlformats-officedocument.presentationml.notesSlide+xml"/>
  <Override PartName="/ppt/tags/tag40.xml" ContentType="application/vnd.openxmlformats-officedocument.presentationml.tags+xml"/>
  <Override PartName="/ppt/notesSlides/notesSlide17.xml" ContentType="application/vnd.openxmlformats-officedocument.presentationml.notesSlide+xml"/>
  <Override PartName="/ppt/tags/tag41.xml" ContentType="application/vnd.openxmlformats-officedocument.presentationml.tags+xml"/>
  <Override PartName="/ppt/notesSlides/notesSlide18.xml" ContentType="application/vnd.openxmlformats-officedocument.presentationml.notesSlide+xml"/>
  <Override PartName="/ppt/tags/tag42.xml" ContentType="application/vnd.openxmlformats-officedocument.presentationml.tags+xml"/>
  <Override PartName="/ppt/notesSlides/notesSlide19.xml" ContentType="application/vnd.openxmlformats-officedocument.presentationml.notesSlide+xml"/>
  <Override PartName="/ppt/tags/tag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326" r:id="rId2"/>
    <p:sldId id="257" r:id="rId3"/>
    <p:sldId id="423" r:id="rId4"/>
    <p:sldId id="322" r:id="rId5"/>
    <p:sldId id="421" r:id="rId6"/>
    <p:sldId id="330" r:id="rId7"/>
    <p:sldId id="332" r:id="rId8"/>
    <p:sldId id="424" r:id="rId9"/>
    <p:sldId id="331" r:id="rId10"/>
    <p:sldId id="397" r:id="rId11"/>
    <p:sldId id="396" r:id="rId12"/>
    <p:sldId id="425" r:id="rId13"/>
    <p:sldId id="385" r:id="rId14"/>
    <p:sldId id="328" r:id="rId15"/>
    <p:sldId id="388" r:id="rId16"/>
    <p:sldId id="389" r:id="rId17"/>
    <p:sldId id="306" r:id="rId18"/>
    <p:sldId id="258" r:id="rId19"/>
    <p:sldId id="259" r:id="rId20"/>
    <p:sldId id="314" r:id="rId21"/>
    <p:sldId id="315" r:id="rId22"/>
    <p:sldId id="316" r:id="rId23"/>
    <p:sldId id="274" r:id="rId24"/>
    <p:sldId id="275" r:id="rId25"/>
    <p:sldId id="399" r:id="rId26"/>
    <p:sldId id="319" r:id="rId27"/>
    <p:sldId id="320" r:id="rId28"/>
    <p:sldId id="417" r:id="rId29"/>
    <p:sldId id="418" r:id="rId30"/>
    <p:sldId id="419" r:id="rId31"/>
    <p:sldId id="420" r:id="rId32"/>
    <p:sldId id="302" r:id="rId33"/>
    <p:sldId id="284" r:id="rId34"/>
    <p:sldId id="416" r:id="rId35"/>
    <p:sldId id="293" r:id="rId36"/>
    <p:sldId id="286" r:id="rId37"/>
    <p:sldId id="261" r:id="rId38"/>
    <p:sldId id="410" r:id="rId39"/>
    <p:sldId id="411" r:id="rId40"/>
    <p:sldId id="412" r:id="rId41"/>
    <p:sldId id="413" r:id="rId42"/>
    <p:sldId id="400" r:id="rId43"/>
    <p:sldId id="265" r:id="rId44"/>
    <p:sldId id="309" r:id="rId45"/>
    <p:sldId id="325" r:id="rId46"/>
    <p:sldId id="401" r:id="rId47"/>
    <p:sldId id="321" r:id="rId48"/>
    <p:sldId id="292" r:id="rId49"/>
    <p:sldId id="294" r:id="rId50"/>
    <p:sldId id="295" r:id="rId51"/>
    <p:sldId id="263" r:id="rId52"/>
    <p:sldId id="307" r:id="rId53"/>
    <p:sldId id="264" r:id="rId54"/>
    <p:sldId id="402" r:id="rId55"/>
    <p:sldId id="267" r:id="rId56"/>
    <p:sldId id="268" r:id="rId57"/>
    <p:sldId id="269" r:id="rId58"/>
    <p:sldId id="270" r:id="rId59"/>
    <p:sldId id="281" r:id="rId60"/>
    <p:sldId id="308" r:id="rId61"/>
    <p:sldId id="280" r:id="rId62"/>
    <p:sldId id="407" r:id="rId63"/>
    <p:sldId id="408" r:id="rId64"/>
    <p:sldId id="409" r:id="rId65"/>
    <p:sldId id="305" r:id="rId66"/>
    <p:sldId id="357" r:id="rId67"/>
    <p:sldId id="403" r:id="rId68"/>
    <p:sldId id="277" r:id="rId69"/>
    <p:sldId id="283" r:id="rId70"/>
    <p:sldId id="329" r:id="rId71"/>
    <p:sldId id="279" r:id="rId72"/>
    <p:sldId id="272" r:id="rId73"/>
    <p:sldId id="355" r:id="rId74"/>
    <p:sldId id="404" r:id="rId75"/>
    <p:sldId id="354" r:id="rId76"/>
    <p:sldId id="406" r:id="rId77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il" initials="E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C46"/>
    <a:srgbClr val="ECE77A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1" autoAdjust="0"/>
    <p:restoredTop sz="94660"/>
  </p:normalViewPr>
  <p:slideViewPr>
    <p:cSldViewPr>
      <p:cViewPr varScale="1">
        <p:scale>
          <a:sx n="110" d="100"/>
          <a:sy n="110" d="100"/>
        </p:scale>
        <p:origin x="-9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5-14T17:51:50.909" idx="5">
    <p:pos x="1927" y="2160"/>
    <p:text/>
  </p:cm>
  <p:cm authorId="0" dt="2014-05-14T17:51:52.563" idx="6">
    <p:pos x="2063" y="2296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A3BD6-6CC3-4543-B0D1-60451654012D}" type="datetimeFigureOut">
              <a:rPr lang="hr-HR" smtClean="0"/>
              <a:t>29.9.2021.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710E7-5D5A-487C-B30E-734EF13CD29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6190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710E7-5D5A-487C-B30E-734EF13CD296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3681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9875DF-5B02-4822-9310-4CC5EE3B102E}" type="slidenum">
              <a:rPr lang="hr-HR"/>
              <a:pPr/>
              <a:t>41</a:t>
            </a:fld>
            <a:endParaRPr lang="hr-HR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2128061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E838D-217A-4E34-BC86-BB465DE45C3F}" type="slidenum">
              <a:rPr lang="hr-HR" smtClean="0"/>
              <a:pPr>
                <a:defRPr/>
              </a:pPr>
              <a:t>51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9424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50F2F2-74E4-4572-9E90-F16FE630B53D}" type="slidenum">
              <a:rPr lang="hr-HR" smtClean="0"/>
              <a:pPr/>
              <a:t>57</a:t>
            </a:fld>
            <a:endParaRPr lang="hr-HR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2409361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44DBFB-5D07-4D2B-8D2C-2550EBAC2181}" type="slidenum">
              <a:rPr lang="hr-HR" smtClean="0"/>
              <a:pPr/>
              <a:t>58</a:t>
            </a:fld>
            <a:endParaRPr lang="hr-HR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2836394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6AA7DF-40D4-402B-BB38-A8034576BD42}" type="slidenum">
              <a:rPr lang="hr-HR" smtClean="0"/>
              <a:pPr/>
              <a:t>59</a:t>
            </a:fld>
            <a:endParaRPr lang="hr-HR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2488244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0B1632-FE4C-4508-B8DD-7782C3978698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hr-HR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804244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9E4ECB-49C0-4740-AE9D-041C2F7F7B30}" type="slidenum">
              <a:rPr lang="hr-HR" smtClean="0"/>
              <a:pPr/>
              <a:t>61</a:t>
            </a:fld>
            <a:endParaRPr lang="hr-HR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279741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/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90352F-1A9B-4DF8-919C-FA847B9F5121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1436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23AE64-EE81-4005-AF0A-FF023B86ED8E}" type="slidenum">
              <a:rPr lang="hr-HR" smtClean="0"/>
              <a:pPr/>
              <a:t>69</a:t>
            </a:fld>
            <a:endParaRPr lang="hr-HR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5269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7EBB3C-4D76-4A4B-95BC-E76219DB6244}" type="slidenum">
              <a:rPr lang="hr-HR" smtClean="0"/>
              <a:pPr/>
              <a:t>71</a:t>
            </a:fld>
            <a:endParaRPr lang="hr-HR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881760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0B1632-FE4C-4508-B8DD-7782C3978698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hr-HR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804244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E838D-217A-4E34-BC86-BB465DE45C3F}" type="slidenum">
              <a:rPr lang="hr-HR" smtClean="0"/>
              <a:pPr>
                <a:defRPr/>
              </a:pPr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9424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E838D-217A-4E34-BC86-BB465DE45C3F}" type="slidenum">
              <a:rPr lang="hr-HR" smtClean="0"/>
              <a:pPr>
                <a:defRPr/>
              </a:pPr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9424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E838D-217A-4E34-BC86-BB465DE45C3F}" type="slidenum">
              <a:rPr lang="hr-HR" smtClean="0"/>
              <a:pPr>
                <a:defRPr/>
              </a:pPr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9424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E838D-217A-4E34-BC86-BB465DE45C3F}" type="slidenum">
              <a:rPr lang="hr-HR" smtClean="0"/>
              <a:pPr>
                <a:defRPr/>
              </a:pPr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8231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2C58B8-9D2B-41E7-B3AB-E004A764C094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hr-HR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710E7-5D5A-487C-B30E-734EF13CD296}" type="slidenum">
              <a:rPr lang="hr-HR" smtClean="0"/>
              <a:t>35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8291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7F409C-F00F-4CE8-87A2-0F1751E3893F}" type="slidenum">
              <a:rPr lang="hr-HR" smtClean="0"/>
              <a:pPr/>
              <a:t>39</a:t>
            </a:fld>
            <a:endParaRPr lang="hr-H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4187785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4D92-9F71-4BBC-A5B9-90F36B75E1EE}" type="datetimeFigureOut">
              <a:rPr lang="hr-HR" smtClean="0"/>
              <a:t>29.9.2021.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BE1C2-1A02-4893-90A5-E3633EB71B4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977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4D92-9F71-4BBC-A5B9-90F36B75E1EE}" type="datetimeFigureOut">
              <a:rPr lang="hr-HR" smtClean="0"/>
              <a:t>29.9.2021.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BE1C2-1A02-4893-90A5-E3633EB71B4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4337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4D92-9F71-4BBC-A5B9-90F36B75E1EE}" type="datetimeFigureOut">
              <a:rPr lang="hr-HR" smtClean="0"/>
              <a:t>29.9.2021.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BE1C2-1A02-4893-90A5-E3633EB71B4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177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4D92-9F71-4BBC-A5B9-90F36B75E1EE}" type="datetimeFigureOut">
              <a:rPr lang="hr-HR" smtClean="0"/>
              <a:t>29.9.2021.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BE1C2-1A02-4893-90A5-E3633EB71B4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544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4D92-9F71-4BBC-A5B9-90F36B75E1EE}" type="datetimeFigureOut">
              <a:rPr lang="hr-HR" smtClean="0"/>
              <a:t>29.9.2021.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BE1C2-1A02-4893-90A5-E3633EB71B4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12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4D92-9F71-4BBC-A5B9-90F36B75E1EE}" type="datetimeFigureOut">
              <a:rPr lang="hr-HR" smtClean="0"/>
              <a:t>29.9.2021.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BE1C2-1A02-4893-90A5-E3633EB71B4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5401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4D92-9F71-4BBC-A5B9-90F36B75E1EE}" type="datetimeFigureOut">
              <a:rPr lang="hr-HR" smtClean="0"/>
              <a:t>29.9.2021.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BE1C2-1A02-4893-90A5-E3633EB71B4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78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4D92-9F71-4BBC-A5B9-90F36B75E1EE}" type="datetimeFigureOut">
              <a:rPr lang="hr-HR" smtClean="0"/>
              <a:t>29.9.2021.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BE1C2-1A02-4893-90A5-E3633EB71B4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361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4D92-9F71-4BBC-A5B9-90F36B75E1EE}" type="datetimeFigureOut">
              <a:rPr lang="hr-HR" smtClean="0"/>
              <a:t>29.9.2021.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BE1C2-1A02-4893-90A5-E3633EB71B4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7030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4D92-9F71-4BBC-A5B9-90F36B75E1EE}" type="datetimeFigureOut">
              <a:rPr lang="hr-HR" smtClean="0"/>
              <a:t>29.9.2021.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BE1C2-1A02-4893-90A5-E3633EB71B4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83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4D92-9F71-4BBC-A5B9-90F36B75E1EE}" type="datetimeFigureOut">
              <a:rPr lang="hr-HR" smtClean="0"/>
              <a:t>29.9.2021.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BE1C2-1A02-4893-90A5-E3633EB71B4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546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64D92-9F71-4BBC-A5B9-90F36B75E1EE}" type="datetimeFigureOut">
              <a:rPr lang="hr-HR" smtClean="0"/>
              <a:t>29.9.2021.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BE1C2-1A02-4893-90A5-E3633EB71B4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835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9.png"/><Relationship Id="rId11" Type="http://schemas.openxmlformats.org/officeDocument/2006/relationships/image" Target="../media/image2.png"/><Relationship Id="rId5" Type="http://schemas.openxmlformats.org/officeDocument/2006/relationships/image" Target="../media/image58.png"/><Relationship Id="rId10" Type="http://schemas.openxmlformats.org/officeDocument/2006/relationships/slide" Target="slide3.xml"/><Relationship Id="rId4" Type="http://schemas.openxmlformats.org/officeDocument/2006/relationships/image" Target="../media/image9.pn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slide" Target="slide72.xml"/><Relationship Id="rId18" Type="http://schemas.openxmlformats.org/officeDocument/2006/relationships/slide" Target="slide68.xml"/><Relationship Id="rId26" Type="http://schemas.openxmlformats.org/officeDocument/2006/relationships/hyperlink" Target="https://meet.google.com/?pli=1&amp;authuser=0" TargetMode="External"/><Relationship Id="rId3" Type="http://schemas.openxmlformats.org/officeDocument/2006/relationships/slide" Target="slide55.xml"/><Relationship Id="rId21" Type="http://schemas.openxmlformats.org/officeDocument/2006/relationships/image" Target="../media/image72.png"/><Relationship Id="rId7" Type="http://schemas.openxmlformats.org/officeDocument/2006/relationships/slide" Target="slide5.xml"/><Relationship Id="rId12" Type="http://schemas.openxmlformats.org/officeDocument/2006/relationships/slide" Target="slide75.xml"/><Relationship Id="rId17" Type="http://schemas.openxmlformats.org/officeDocument/2006/relationships/image" Target="../media/image70.png"/><Relationship Id="rId25" Type="http://schemas.openxmlformats.org/officeDocument/2006/relationships/image" Target="../media/image2.png"/><Relationship Id="rId2" Type="http://schemas.openxmlformats.org/officeDocument/2006/relationships/image" Target="../media/image64.png"/><Relationship Id="rId16" Type="http://schemas.openxmlformats.org/officeDocument/2006/relationships/hyperlink" Target="https://anydesk.com/en" TargetMode="External"/><Relationship Id="rId20" Type="http://schemas.openxmlformats.org/officeDocument/2006/relationships/slide" Target="slide48.xml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hyperlink" Target="https://www.youtube.com/watch?v=-AAl19PoSoA&amp;t=595s&amp;ab_channel=emilma%C4%8Dukat" TargetMode="External"/><Relationship Id="rId24" Type="http://schemas.openxmlformats.org/officeDocument/2006/relationships/slide" Target="slide13.xml"/><Relationship Id="rId5" Type="http://schemas.openxmlformats.org/officeDocument/2006/relationships/slide" Target="slide14.xml"/><Relationship Id="rId15" Type="http://schemas.openxmlformats.org/officeDocument/2006/relationships/image" Target="../media/image69.png"/><Relationship Id="rId23" Type="http://schemas.openxmlformats.org/officeDocument/2006/relationships/slide" Target="slide12.xml"/><Relationship Id="rId28" Type="http://schemas.openxmlformats.org/officeDocument/2006/relationships/image" Target="../media/image62.png"/><Relationship Id="rId10" Type="http://schemas.openxmlformats.org/officeDocument/2006/relationships/image" Target="../media/image68.png"/><Relationship Id="rId19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slide" Target="slide26.xml"/><Relationship Id="rId14" Type="http://schemas.openxmlformats.org/officeDocument/2006/relationships/slide" Target="slide43.xml"/><Relationship Id="rId22" Type="http://schemas.openxmlformats.org/officeDocument/2006/relationships/image" Target="../media/image73.png"/><Relationship Id="rId27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76.png"/><Relationship Id="rId7" Type="http://schemas.openxmlformats.org/officeDocument/2006/relationships/image" Target="../media/image7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nydesk.com/en" TargetMode="External"/><Relationship Id="rId11" Type="http://schemas.openxmlformats.org/officeDocument/2006/relationships/image" Target="../media/image78.jpeg"/><Relationship Id="rId5" Type="http://schemas.openxmlformats.org/officeDocument/2006/relationships/hyperlink" Target="https://www.youtube.com/watch?v=-AAl19PoSoA&amp;ab_channel=emilma%C4%8Dukatemilma%C4%8Dukat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77.pn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84.png"/><Relationship Id="rId18" Type="http://schemas.openxmlformats.org/officeDocument/2006/relationships/slide" Target="slide43.xml"/><Relationship Id="rId3" Type="http://schemas.openxmlformats.org/officeDocument/2006/relationships/image" Target="../media/image79.png"/><Relationship Id="rId21" Type="http://schemas.openxmlformats.org/officeDocument/2006/relationships/image" Target="../media/image62.png"/><Relationship Id="rId7" Type="http://schemas.openxmlformats.org/officeDocument/2006/relationships/image" Target="../media/image81.png"/><Relationship Id="rId12" Type="http://schemas.openxmlformats.org/officeDocument/2006/relationships/slide" Target="slide26.xml"/><Relationship Id="rId17" Type="http://schemas.openxmlformats.org/officeDocument/2006/relationships/image" Target="../media/image29.png"/><Relationship Id="rId2" Type="http://schemas.openxmlformats.org/officeDocument/2006/relationships/slide" Target="slide48.xml"/><Relationship Id="rId16" Type="http://schemas.openxmlformats.org/officeDocument/2006/relationships/slide" Target="slide72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5.xml"/><Relationship Id="rId11" Type="http://schemas.openxmlformats.org/officeDocument/2006/relationships/image" Target="../media/image83.png"/><Relationship Id="rId5" Type="http://schemas.openxmlformats.org/officeDocument/2006/relationships/image" Target="../media/image80.png"/><Relationship Id="rId15" Type="http://schemas.openxmlformats.org/officeDocument/2006/relationships/slide" Target="slide75.xml"/><Relationship Id="rId10" Type="http://schemas.openxmlformats.org/officeDocument/2006/relationships/slide" Target="slide3.xml"/><Relationship Id="rId19" Type="http://schemas.openxmlformats.org/officeDocument/2006/relationships/image" Target="../media/image85.png"/><Relationship Id="rId4" Type="http://schemas.openxmlformats.org/officeDocument/2006/relationships/slide" Target="slide68.xml"/><Relationship Id="rId9" Type="http://schemas.openxmlformats.org/officeDocument/2006/relationships/image" Target="../media/image82.png"/><Relationship Id="rId14" Type="http://schemas.openxmlformats.org/officeDocument/2006/relationships/hyperlink" Target="https://www.youtube.com/watch?v=-AAl19PoSoA&amp;t=595s&amp;ab_channel=emilma%C4%8Duka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slide" Target="slide13.xml"/><Relationship Id="rId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90.png"/><Relationship Id="rId11" Type="http://schemas.openxmlformats.org/officeDocument/2006/relationships/image" Target="../media/image2.png"/><Relationship Id="rId5" Type="http://schemas.openxmlformats.org/officeDocument/2006/relationships/image" Target="../media/image89.png"/><Relationship Id="rId10" Type="http://schemas.openxmlformats.org/officeDocument/2006/relationships/slide" Target="slide13.xml"/><Relationship Id="rId4" Type="http://schemas.openxmlformats.org/officeDocument/2006/relationships/image" Target="../media/image62.png"/><Relationship Id="rId9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7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96.png"/><Relationship Id="rId11" Type="http://schemas.openxmlformats.org/officeDocument/2006/relationships/image" Target="../media/image100.png"/><Relationship Id="rId5" Type="http://schemas.openxmlformats.org/officeDocument/2006/relationships/image" Target="../media/image95.png"/><Relationship Id="rId15" Type="http://schemas.openxmlformats.org/officeDocument/2006/relationships/image" Target="../media/image2.png"/><Relationship Id="rId10" Type="http://schemas.openxmlformats.org/officeDocument/2006/relationships/image" Target="../media/image62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0.png"/><Relationship Id="rId3" Type="http://schemas.openxmlformats.org/officeDocument/2006/relationships/image" Target="../media/image102.png"/><Relationship Id="rId7" Type="http://schemas.openxmlformats.org/officeDocument/2006/relationships/image" Target="../media/image62.png"/><Relationship Id="rId12" Type="http://schemas.openxmlformats.org/officeDocument/2006/relationships/hyperlink" Target="https://www.ioss.hr/nastavnicki_radovi.php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05.png"/><Relationship Id="rId11" Type="http://schemas.openxmlformats.org/officeDocument/2006/relationships/image" Target="../media/image109.png"/><Relationship Id="rId5" Type="http://schemas.openxmlformats.org/officeDocument/2006/relationships/image" Target="../media/image104.png"/><Relationship Id="rId15" Type="http://schemas.openxmlformats.org/officeDocument/2006/relationships/image" Target="../media/image111.png"/><Relationship Id="rId10" Type="http://schemas.openxmlformats.org/officeDocument/2006/relationships/image" Target="../media/image108.png"/><Relationship Id="rId4" Type="http://schemas.openxmlformats.org/officeDocument/2006/relationships/image" Target="../media/image103.png"/><Relationship Id="rId9" Type="http://schemas.openxmlformats.org/officeDocument/2006/relationships/image" Target="../media/image107.png"/><Relationship Id="rId1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slide" Target="slide13.x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slide" Target="slide13.xml"/><Relationship Id="rId5" Type="http://schemas.openxmlformats.org/officeDocument/2006/relationships/image" Target="../media/image112.png"/><Relationship Id="rId4" Type="http://schemas.openxmlformats.org/officeDocument/2006/relationships/image" Target="../media/image1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mailto:emil.macukat@skole.hr" TargetMode="Externa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6.png"/><Relationship Id="rId7" Type="http://schemas.openxmlformats.org/officeDocument/2006/relationships/slide" Target="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slide" Target="slide13.xml"/><Relationship Id="rId4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slide" Target="slide13.xml"/><Relationship Id="rId5" Type="http://schemas.openxmlformats.org/officeDocument/2006/relationships/image" Target="../media/image121.png"/><Relationship Id="rId4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slide" Target="slide13.xml"/><Relationship Id="rId4" Type="http://schemas.openxmlformats.org/officeDocument/2006/relationships/image" Target="../media/image1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18" Type="http://schemas.openxmlformats.org/officeDocument/2006/relationships/image" Target="../media/image138.png"/><Relationship Id="rId26" Type="http://schemas.openxmlformats.org/officeDocument/2006/relationships/image" Target="../media/image146.pn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141.png"/><Relationship Id="rId34" Type="http://schemas.openxmlformats.org/officeDocument/2006/relationships/image" Target="../media/image154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5" Type="http://schemas.openxmlformats.org/officeDocument/2006/relationships/image" Target="../media/image145.png"/><Relationship Id="rId33" Type="http://schemas.openxmlformats.org/officeDocument/2006/relationships/image" Target="../media/image15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6.png"/><Relationship Id="rId20" Type="http://schemas.openxmlformats.org/officeDocument/2006/relationships/image" Target="../media/image140.png"/><Relationship Id="rId29" Type="http://schemas.openxmlformats.org/officeDocument/2006/relationships/image" Target="../media/image149.png"/><Relationship Id="rId1" Type="http://schemas.openxmlformats.org/officeDocument/2006/relationships/tags" Target="../tags/tag14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24" Type="http://schemas.openxmlformats.org/officeDocument/2006/relationships/image" Target="../media/image144.jpeg"/><Relationship Id="rId32" Type="http://schemas.openxmlformats.org/officeDocument/2006/relationships/image" Target="../media/image152.png"/><Relationship Id="rId37" Type="http://schemas.openxmlformats.org/officeDocument/2006/relationships/image" Target="../media/image157.jpeg"/><Relationship Id="rId5" Type="http://schemas.openxmlformats.org/officeDocument/2006/relationships/image" Target="../media/image125.png"/><Relationship Id="rId15" Type="http://schemas.openxmlformats.org/officeDocument/2006/relationships/image" Target="../media/image135.png"/><Relationship Id="rId23" Type="http://schemas.openxmlformats.org/officeDocument/2006/relationships/image" Target="../media/image143.png"/><Relationship Id="rId28" Type="http://schemas.openxmlformats.org/officeDocument/2006/relationships/image" Target="../media/image148.png"/><Relationship Id="rId36" Type="http://schemas.openxmlformats.org/officeDocument/2006/relationships/image" Target="../media/image156.png"/><Relationship Id="rId10" Type="http://schemas.openxmlformats.org/officeDocument/2006/relationships/image" Target="../media/image130.png"/><Relationship Id="rId19" Type="http://schemas.openxmlformats.org/officeDocument/2006/relationships/image" Target="../media/image139.jpeg"/><Relationship Id="rId31" Type="http://schemas.openxmlformats.org/officeDocument/2006/relationships/image" Target="../media/image151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Relationship Id="rId22" Type="http://schemas.openxmlformats.org/officeDocument/2006/relationships/image" Target="../media/image142.png"/><Relationship Id="rId27" Type="http://schemas.openxmlformats.org/officeDocument/2006/relationships/image" Target="../media/image147.jpeg"/><Relationship Id="rId30" Type="http://schemas.openxmlformats.org/officeDocument/2006/relationships/image" Target="../media/image150.png"/><Relationship Id="rId35" Type="http://schemas.openxmlformats.org/officeDocument/2006/relationships/image" Target="../media/image1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159.png"/><Relationship Id="rId18" Type="http://schemas.openxmlformats.org/officeDocument/2006/relationships/slide" Target="slide43.xml"/><Relationship Id="rId3" Type="http://schemas.openxmlformats.org/officeDocument/2006/relationships/image" Target="../media/image81.png"/><Relationship Id="rId21" Type="http://schemas.openxmlformats.org/officeDocument/2006/relationships/image" Target="../media/image62.png"/><Relationship Id="rId7" Type="http://schemas.openxmlformats.org/officeDocument/2006/relationships/image" Target="../media/image83.png"/><Relationship Id="rId12" Type="http://schemas.openxmlformats.org/officeDocument/2006/relationships/slide" Target="slide68.xml"/><Relationship Id="rId17" Type="http://schemas.openxmlformats.org/officeDocument/2006/relationships/image" Target="../media/image29.png"/><Relationship Id="rId2" Type="http://schemas.openxmlformats.org/officeDocument/2006/relationships/slide" Target="slide54.xml"/><Relationship Id="rId16" Type="http://schemas.openxmlformats.org/officeDocument/2006/relationships/slide" Target="slide72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158.png"/><Relationship Id="rId5" Type="http://schemas.openxmlformats.org/officeDocument/2006/relationships/image" Target="../media/image82.png"/><Relationship Id="rId15" Type="http://schemas.openxmlformats.org/officeDocument/2006/relationships/slide" Target="slide75.xml"/><Relationship Id="rId10" Type="http://schemas.openxmlformats.org/officeDocument/2006/relationships/slide" Target="slide48.xml"/><Relationship Id="rId19" Type="http://schemas.openxmlformats.org/officeDocument/2006/relationships/image" Target="../media/image85.png"/><Relationship Id="rId4" Type="http://schemas.openxmlformats.org/officeDocument/2006/relationships/slide" Target="slide14.xml"/><Relationship Id="rId9" Type="http://schemas.openxmlformats.org/officeDocument/2006/relationships/image" Target="../media/image84.png"/><Relationship Id="rId14" Type="http://schemas.openxmlformats.org/officeDocument/2006/relationships/hyperlink" Target="https://www.youtube.com/watch?v=-AAl19PoSoA&amp;t=595s&amp;ab_channel=emilma%C4%8Duka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slide" Target="slide13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png"/><Relationship Id="rId3" Type="http://schemas.openxmlformats.org/officeDocument/2006/relationships/image" Target="../media/image160.png"/><Relationship Id="rId7" Type="http://schemas.openxmlformats.org/officeDocument/2006/relationships/image" Target="../media/image165.png"/><Relationship Id="rId12" Type="http://schemas.openxmlformats.org/officeDocument/2006/relationships/image" Target="../media/image17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tags" Target="../tags/tag16.xml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5" Type="http://schemas.openxmlformats.org/officeDocument/2006/relationships/image" Target="../media/image161.png"/><Relationship Id="rId15" Type="http://schemas.openxmlformats.org/officeDocument/2006/relationships/slide" Target="slide13.xml"/><Relationship Id="rId10" Type="http://schemas.openxmlformats.org/officeDocument/2006/relationships/image" Target="../media/image168.png"/><Relationship Id="rId4" Type="http://schemas.openxmlformats.org/officeDocument/2006/relationships/image" Target="../media/image163.png"/><Relationship Id="rId9" Type="http://schemas.openxmlformats.org/officeDocument/2006/relationships/image" Target="../media/image167.png"/><Relationship Id="rId14" Type="http://schemas.openxmlformats.org/officeDocument/2006/relationships/image" Target="../media/image17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81.png"/><Relationship Id="rId18" Type="http://schemas.openxmlformats.org/officeDocument/2006/relationships/image" Target="../media/image185.png"/><Relationship Id="rId3" Type="http://schemas.openxmlformats.org/officeDocument/2006/relationships/image" Target="../media/image173.png"/><Relationship Id="rId21" Type="http://schemas.openxmlformats.org/officeDocument/2006/relationships/slide" Target="slide13.xml"/><Relationship Id="rId7" Type="http://schemas.openxmlformats.org/officeDocument/2006/relationships/image" Target="../media/image132.png"/><Relationship Id="rId12" Type="http://schemas.openxmlformats.org/officeDocument/2006/relationships/image" Target="../media/image180.png"/><Relationship Id="rId17" Type="http://schemas.openxmlformats.org/officeDocument/2006/relationships/image" Target="../media/image18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3.png"/><Relationship Id="rId20" Type="http://schemas.openxmlformats.org/officeDocument/2006/relationships/image" Target="../media/image148.png"/><Relationship Id="rId1" Type="http://schemas.openxmlformats.org/officeDocument/2006/relationships/tags" Target="../tags/tag17.xml"/><Relationship Id="rId6" Type="http://schemas.openxmlformats.org/officeDocument/2006/relationships/image" Target="../media/image175.png"/><Relationship Id="rId11" Type="http://schemas.openxmlformats.org/officeDocument/2006/relationships/image" Target="../media/image179.png"/><Relationship Id="rId5" Type="http://schemas.openxmlformats.org/officeDocument/2006/relationships/image" Target="../media/image174.png"/><Relationship Id="rId15" Type="http://schemas.openxmlformats.org/officeDocument/2006/relationships/image" Target="../media/image101.png"/><Relationship Id="rId23" Type="http://schemas.openxmlformats.org/officeDocument/2006/relationships/image" Target="../media/image108.png"/><Relationship Id="rId10" Type="http://schemas.openxmlformats.org/officeDocument/2006/relationships/image" Target="../media/image178.png"/><Relationship Id="rId19" Type="http://schemas.openxmlformats.org/officeDocument/2006/relationships/image" Target="../media/image150.png"/><Relationship Id="rId4" Type="http://schemas.openxmlformats.org/officeDocument/2006/relationships/image" Target="../media/image144.jpeg"/><Relationship Id="rId9" Type="http://schemas.openxmlformats.org/officeDocument/2006/relationships/image" Target="../media/image177.png"/><Relationship Id="rId14" Type="http://schemas.openxmlformats.org/officeDocument/2006/relationships/image" Target="../media/image182.png"/><Relationship Id="rId22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86.png"/><Relationship Id="rId7" Type="http://schemas.openxmlformats.org/officeDocument/2006/relationships/image" Target="../media/image17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62.png"/><Relationship Id="rId5" Type="http://schemas.openxmlformats.org/officeDocument/2006/relationships/image" Target="../media/image188.png"/><Relationship Id="rId10" Type="http://schemas.openxmlformats.org/officeDocument/2006/relationships/image" Target="../media/image2.png"/><Relationship Id="rId4" Type="http://schemas.openxmlformats.org/officeDocument/2006/relationships/image" Target="../media/image187.png"/><Relationship Id="rId9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slide" Target="slide10.xml"/><Relationship Id="rId7" Type="http://schemas.openxmlformats.org/officeDocument/2006/relationships/image" Target="../media/image6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slide" Target="slide9.xml"/><Relationship Id="rId11" Type="http://schemas.openxmlformats.org/officeDocument/2006/relationships/slide" Target="slide13.xml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slide" Target="slide4.xml"/><Relationship Id="rId9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slide" Target="slide13.xml"/><Relationship Id="rId5" Type="http://schemas.openxmlformats.org/officeDocument/2006/relationships/image" Target="../media/image101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0.png"/><Relationship Id="rId7" Type="http://schemas.openxmlformats.org/officeDocument/2006/relationships/slide" Target="slide13.xml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5" Type="http://schemas.openxmlformats.org/officeDocument/2006/relationships/image" Target="../media/image181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13" Type="http://schemas.openxmlformats.org/officeDocument/2006/relationships/image" Target="../media/image201.jpeg"/><Relationship Id="rId18" Type="http://schemas.openxmlformats.org/officeDocument/2006/relationships/image" Target="../media/image206.jpeg"/><Relationship Id="rId26" Type="http://schemas.openxmlformats.org/officeDocument/2006/relationships/image" Target="../media/image214.jpeg"/><Relationship Id="rId3" Type="http://schemas.openxmlformats.org/officeDocument/2006/relationships/image" Target="../media/image62.png"/><Relationship Id="rId21" Type="http://schemas.openxmlformats.org/officeDocument/2006/relationships/image" Target="../media/image209.jpeg"/><Relationship Id="rId34" Type="http://schemas.openxmlformats.org/officeDocument/2006/relationships/image" Target="../media/image222.jpeg"/><Relationship Id="rId7" Type="http://schemas.openxmlformats.org/officeDocument/2006/relationships/image" Target="../media/image195.jpeg"/><Relationship Id="rId12" Type="http://schemas.openxmlformats.org/officeDocument/2006/relationships/image" Target="../media/image200.jpeg"/><Relationship Id="rId17" Type="http://schemas.openxmlformats.org/officeDocument/2006/relationships/image" Target="../media/image205.png"/><Relationship Id="rId25" Type="http://schemas.openxmlformats.org/officeDocument/2006/relationships/image" Target="../media/image213.jpeg"/><Relationship Id="rId33" Type="http://schemas.openxmlformats.org/officeDocument/2006/relationships/image" Target="../media/image221.png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4.png"/><Relationship Id="rId20" Type="http://schemas.openxmlformats.org/officeDocument/2006/relationships/image" Target="../media/image208.jpeg"/><Relationship Id="rId29" Type="http://schemas.openxmlformats.org/officeDocument/2006/relationships/image" Target="../media/image217.png"/><Relationship Id="rId1" Type="http://schemas.openxmlformats.org/officeDocument/2006/relationships/tags" Target="../tags/tag20.xml"/><Relationship Id="rId6" Type="http://schemas.openxmlformats.org/officeDocument/2006/relationships/image" Target="../media/image194.jpeg"/><Relationship Id="rId11" Type="http://schemas.openxmlformats.org/officeDocument/2006/relationships/image" Target="../media/image199.png"/><Relationship Id="rId24" Type="http://schemas.openxmlformats.org/officeDocument/2006/relationships/image" Target="../media/image212.jpeg"/><Relationship Id="rId32" Type="http://schemas.openxmlformats.org/officeDocument/2006/relationships/image" Target="../media/image220.png"/><Relationship Id="rId37" Type="http://schemas.openxmlformats.org/officeDocument/2006/relationships/slide" Target="slide13.xml"/><Relationship Id="rId5" Type="http://schemas.openxmlformats.org/officeDocument/2006/relationships/image" Target="../media/image193.png"/><Relationship Id="rId15" Type="http://schemas.openxmlformats.org/officeDocument/2006/relationships/image" Target="../media/image203.png"/><Relationship Id="rId23" Type="http://schemas.openxmlformats.org/officeDocument/2006/relationships/image" Target="../media/image211.jpeg"/><Relationship Id="rId28" Type="http://schemas.openxmlformats.org/officeDocument/2006/relationships/image" Target="../media/image216.png"/><Relationship Id="rId36" Type="http://schemas.openxmlformats.org/officeDocument/2006/relationships/image" Target="../media/image224.png"/><Relationship Id="rId10" Type="http://schemas.openxmlformats.org/officeDocument/2006/relationships/image" Target="../media/image198.jpeg"/><Relationship Id="rId19" Type="http://schemas.openxmlformats.org/officeDocument/2006/relationships/image" Target="../media/image207.jpeg"/><Relationship Id="rId31" Type="http://schemas.openxmlformats.org/officeDocument/2006/relationships/image" Target="../media/image219.png"/><Relationship Id="rId4" Type="http://schemas.openxmlformats.org/officeDocument/2006/relationships/image" Target="../media/image192.jpeg"/><Relationship Id="rId9" Type="http://schemas.openxmlformats.org/officeDocument/2006/relationships/image" Target="../media/image197.jpeg"/><Relationship Id="rId14" Type="http://schemas.openxmlformats.org/officeDocument/2006/relationships/image" Target="../media/image202.jpeg"/><Relationship Id="rId22" Type="http://schemas.openxmlformats.org/officeDocument/2006/relationships/image" Target="../media/image210.jpeg"/><Relationship Id="rId27" Type="http://schemas.openxmlformats.org/officeDocument/2006/relationships/image" Target="../media/image215.jpeg"/><Relationship Id="rId30" Type="http://schemas.openxmlformats.org/officeDocument/2006/relationships/image" Target="../media/image218.png"/><Relationship Id="rId35" Type="http://schemas.openxmlformats.org/officeDocument/2006/relationships/image" Target="../media/image22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25.png"/><Relationship Id="rId7" Type="http://schemas.openxmlformats.org/officeDocument/2006/relationships/image" Target="../media/image229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228.png"/><Relationship Id="rId11" Type="http://schemas.openxmlformats.org/officeDocument/2006/relationships/slide" Target="slide13.xml"/><Relationship Id="rId5" Type="http://schemas.openxmlformats.org/officeDocument/2006/relationships/image" Target="../media/image227.png"/><Relationship Id="rId10" Type="http://schemas.openxmlformats.org/officeDocument/2006/relationships/image" Target="../media/image231.png"/><Relationship Id="rId4" Type="http://schemas.openxmlformats.org/officeDocument/2006/relationships/image" Target="../media/image226.png"/><Relationship Id="rId9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13" Type="http://schemas.openxmlformats.org/officeDocument/2006/relationships/image" Target="../media/image241.png"/><Relationship Id="rId18" Type="http://schemas.openxmlformats.org/officeDocument/2006/relationships/slide" Target="slide13.xml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247.png"/><Relationship Id="rId7" Type="http://schemas.openxmlformats.org/officeDocument/2006/relationships/image" Target="../media/image235.png"/><Relationship Id="rId12" Type="http://schemas.openxmlformats.org/officeDocument/2006/relationships/image" Target="../media/image240.png"/><Relationship Id="rId17" Type="http://schemas.openxmlformats.org/officeDocument/2006/relationships/image" Target="../media/image24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4.png"/><Relationship Id="rId20" Type="http://schemas.openxmlformats.org/officeDocument/2006/relationships/image" Target="../media/image246.png"/><Relationship Id="rId1" Type="http://schemas.openxmlformats.org/officeDocument/2006/relationships/tags" Target="../tags/tag22.xml"/><Relationship Id="rId6" Type="http://schemas.openxmlformats.org/officeDocument/2006/relationships/image" Target="../media/image234.png"/><Relationship Id="rId11" Type="http://schemas.openxmlformats.org/officeDocument/2006/relationships/image" Target="../media/image239.png"/><Relationship Id="rId5" Type="http://schemas.openxmlformats.org/officeDocument/2006/relationships/image" Target="../media/image233.png"/><Relationship Id="rId15" Type="http://schemas.openxmlformats.org/officeDocument/2006/relationships/image" Target="../media/image243.png"/><Relationship Id="rId10" Type="http://schemas.openxmlformats.org/officeDocument/2006/relationships/image" Target="../media/image238.png"/><Relationship Id="rId19" Type="http://schemas.openxmlformats.org/officeDocument/2006/relationships/image" Target="../media/image2.png"/><Relationship Id="rId4" Type="http://schemas.openxmlformats.org/officeDocument/2006/relationships/image" Target="../media/image232.png"/><Relationship Id="rId9" Type="http://schemas.openxmlformats.org/officeDocument/2006/relationships/image" Target="../media/image237.png"/><Relationship Id="rId14" Type="http://schemas.openxmlformats.org/officeDocument/2006/relationships/image" Target="../media/image242.png"/><Relationship Id="rId22" Type="http://schemas.openxmlformats.org/officeDocument/2006/relationships/hyperlink" Target="https://www.youtube.com/watch?v=1lsd88_u_6k&amp;t=30s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it-app.dziv.hr/Pretrage/en/p/Detaljno.aspx/PK20000433" TargetMode="External"/><Relationship Id="rId13" Type="http://schemas.openxmlformats.org/officeDocument/2006/relationships/image" Target="../media/image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1.wmf"/><Relationship Id="rId12" Type="http://schemas.openxmlformats.org/officeDocument/2006/relationships/slide" Target="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250.png"/><Relationship Id="rId11" Type="http://schemas.openxmlformats.org/officeDocument/2006/relationships/image" Target="../media/image253.png"/><Relationship Id="rId5" Type="http://schemas.openxmlformats.org/officeDocument/2006/relationships/image" Target="../media/image249.png"/><Relationship Id="rId10" Type="http://schemas.openxmlformats.org/officeDocument/2006/relationships/image" Target="../media/image252.gif"/><Relationship Id="rId4" Type="http://schemas.openxmlformats.org/officeDocument/2006/relationships/image" Target="../media/image248.png"/><Relationship Id="rId9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3" Type="http://schemas.openxmlformats.org/officeDocument/2006/relationships/image" Target="../media/image254.png"/><Relationship Id="rId7" Type="http://schemas.openxmlformats.org/officeDocument/2006/relationships/image" Target="../media/image2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255.png"/><Relationship Id="rId5" Type="http://schemas.openxmlformats.org/officeDocument/2006/relationships/image" Target="../media/image23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slide" Target="slide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2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hyperlink" Target="https://anydesk.com/en" TargetMode="External"/><Relationship Id="rId4" Type="http://schemas.openxmlformats.org/officeDocument/2006/relationships/slide" Target="slide3.xml"/><Relationship Id="rId9" Type="http://schemas.openxmlformats.org/officeDocument/2006/relationships/hyperlink" Target="https://edutorij.e-skole.hr/share/page/home-page" TargetMode="External"/><Relationship Id="rId1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4" Type="http://schemas.openxmlformats.org/officeDocument/2006/relationships/comments" Target="../comments/commen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slide" Target="slide13.xml"/><Relationship Id="rId4" Type="http://schemas.openxmlformats.org/officeDocument/2006/relationships/image" Target="../media/image26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159.png"/><Relationship Id="rId18" Type="http://schemas.openxmlformats.org/officeDocument/2006/relationships/slide" Target="slide43.xml"/><Relationship Id="rId3" Type="http://schemas.openxmlformats.org/officeDocument/2006/relationships/image" Target="../media/image81.png"/><Relationship Id="rId21" Type="http://schemas.openxmlformats.org/officeDocument/2006/relationships/image" Target="../media/image62.png"/><Relationship Id="rId7" Type="http://schemas.openxmlformats.org/officeDocument/2006/relationships/image" Target="../media/image83.png"/><Relationship Id="rId12" Type="http://schemas.openxmlformats.org/officeDocument/2006/relationships/slide" Target="slide68.xml"/><Relationship Id="rId17" Type="http://schemas.openxmlformats.org/officeDocument/2006/relationships/image" Target="../media/image29.png"/><Relationship Id="rId2" Type="http://schemas.openxmlformats.org/officeDocument/2006/relationships/slide" Target="slide55.xml"/><Relationship Id="rId16" Type="http://schemas.openxmlformats.org/officeDocument/2006/relationships/slide" Target="slide72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58.png"/><Relationship Id="rId5" Type="http://schemas.openxmlformats.org/officeDocument/2006/relationships/image" Target="../media/image82.png"/><Relationship Id="rId15" Type="http://schemas.openxmlformats.org/officeDocument/2006/relationships/slide" Target="slide75.xml"/><Relationship Id="rId10" Type="http://schemas.openxmlformats.org/officeDocument/2006/relationships/slide" Target="slide48.xml"/><Relationship Id="rId19" Type="http://schemas.openxmlformats.org/officeDocument/2006/relationships/image" Target="../media/image85.png"/><Relationship Id="rId4" Type="http://schemas.openxmlformats.org/officeDocument/2006/relationships/slide" Target="slide14.xml"/><Relationship Id="rId9" Type="http://schemas.openxmlformats.org/officeDocument/2006/relationships/image" Target="../media/image84.png"/><Relationship Id="rId14" Type="http://schemas.openxmlformats.org/officeDocument/2006/relationships/hyperlink" Target="https://www.youtube.com/watch?v=-AAl19PoSoA&amp;t=595s&amp;ab_channel=emilma%C4%8Dukat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slide" Target="slide13.xml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2.png"/><Relationship Id="rId5" Type="http://schemas.openxmlformats.org/officeDocument/2006/relationships/slide" Target="slide13.xml"/><Relationship Id="rId4" Type="http://schemas.openxmlformats.org/officeDocument/2006/relationships/image" Target="../media/image2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159.png"/><Relationship Id="rId18" Type="http://schemas.openxmlformats.org/officeDocument/2006/relationships/slide" Target="slide43.xml"/><Relationship Id="rId3" Type="http://schemas.openxmlformats.org/officeDocument/2006/relationships/image" Target="../media/image81.png"/><Relationship Id="rId21" Type="http://schemas.openxmlformats.org/officeDocument/2006/relationships/image" Target="../media/image62.png"/><Relationship Id="rId7" Type="http://schemas.openxmlformats.org/officeDocument/2006/relationships/image" Target="../media/image83.png"/><Relationship Id="rId12" Type="http://schemas.openxmlformats.org/officeDocument/2006/relationships/slide" Target="slide68.xml"/><Relationship Id="rId17" Type="http://schemas.openxmlformats.org/officeDocument/2006/relationships/image" Target="../media/image29.png"/><Relationship Id="rId2" Type="http://schemas.openxmlformats.org/officeDocument/2006/relationships/slide" Target="slide55.xml"/><Relationship Id="rId16" Type="http://schemas.openxmlformats.org/officeDocument/2006/relationships/slide" Target="slide72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158.png"/><Relationship Id="rId5" Type="http://schemas.openxmlformats.org/officeDocument/2006/relationships/image" Target="../media/image82.png"/><Relationship Id="rId15" Type="http://schemas.openxmlformats.org/officeDocument/2006/relationships/slide" Target="slide75.xml"/><Relationship Id="rId10" Type="http://schemas.openxmlformats.org/officeDocument/2006/relationships/slide" Target="slide48.xml"/><Relationship Id="rId19" Type="http://schemas.openxmlformats.org/officeDocument/2006/relationships/image" Target="../media/image85.png"/><Relationship Id="rId4" Type="http://schemas.openxmlformats.org/officeDocument/2006/relationships/slide" Target="slide14.xml"/><Relationship Id="rId9" Type="http://schemas.openxmlformats.org/officeDocument/2006/relationships/image" Target="../media/image84.png"/><Relationship Id="rId14" Type="http://schemas.openxmlformats.org/officeDocument/2006/relationships/hyperlink" Target="https://www.youtube.com/watch?v=-AAl19PoSoA&amp;t=595s&amp;ab_channel=emilma%C4%8Dukat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70.png"/><Relationship Id="rId7" Type="http://schemas.openxmlformats.org/officeDocument/2006/relationships/slide" Target="slide13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edutorij.e-skole.hr/share/page/home-page" TargetMode="External"/><Relationship Id="rId4" Type="http://schemas.openxmlformats.org/officeDocument/2006/relationships/hyperlink" Target="https://www.ioss.hr/nastavnicki_radovi.php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13" Type="http://schemas.openxmlformats.org/officeDocument/2006/relationships/slide" Target="slide71.xml"/><Relationship Id="rId18" Type="http://schemas.openxmlformats.org/officeDocument/2006/relationships/image" Target="../media/image284.png"/><Relationship Id="rId3" Type="http://schemas.openxmlformats.org/officeDocument/2006/relationships/image" Target="../media/image272.png"/><Relationship Id="rId21" Type="http://schemas.openxmlformats.org/officeDocument/2006/relationships/slide" Target="slide13.xml"/><Relationship Id="rId7" Type="http://schemas.openxmlformats.org/officeDocument/2006/relationships/image" Target="../media/image275.png"/><Relationship Id="rId12" Type="http://schemas.openxmlformats.org/officeDocument/2006/relationships/image" Target="../media/image279.png"/><Relationship Id="rId17" Type="http://schemas.openxmlformats.org/officeDocument/2006/relationships/image" Target="../media/image283.png"/><Relationship Id="rId2" Type="http://schemas.openxmlformats.org/officeDocument/2006/relationships/image" Target="../media/image271.png"/><Relationship Id="rId16" Type="http://schemas.openxmlformats.org/officeDocument/2006/relationships/image" Target="../media/image282.png"/><Relationship Id="rId20" Type="http://schemas.openxmlformats.org/officeDocument/2006/relationships/image" Target="../media/image2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4.png"/><Relationship Id="rId11" Type="http://schemas.openxmlformats.org/officeDocument/2006/relationships/image" Target="../media/image278.png"/><Relationship Id="rId24" Type="http://schemas.openxmlformats.org/officeDocument/2006/relationships/image" Target="../media/image286.png"/><Relationship Id="rId5" Type="http://schemas.openxmlformats.org/officeDocument/2006/relationships/image" Target="../media/image273.png"/><Relationship Id="rId15" Type="http://schemas.openxmlformats.org/officeDocument/2006/relationships/image" Target="../media/image281.png"/><Relationship Id="rId23" Type="http://schemas.openxmlformats.org/officeDocument/2006/relationships/slide" Target="slide47.xml"/><Relationship Id="rId10" Type="http://schemas.openxmlformats.org/officeDocument/2006/relationships/slide" Target="slide50.xml"/><Relationship Id="rId19" Type="http://schemas.openxmlformats.org/officeDocument/2006/relationships/slide" Target="slide33.xml"/><Relationship Id="rId4" Type="http://schemas.openxmlformats.org/officeDocument/2006/relationships/slide" Target="slide49.xml"/><Relationship Id="rId9" Type="http://schemas.openxmlformats.org/officeDocument/2006/relationships/image" Target="../media/image277.png"/><Relationship Id="rId14" Type="http://schemas.openxmlformats.org/officeDocument/2006/relationships/image" Target="../media/image280.png"/><Relationship Id="rId22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slide" Target="slide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https://www.teamviewer.com/en/download/windows/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.png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11" Type="http://schemas.openxmlformats.org/officeDocument/2006/relationships/hyperlink" Target="https://anydesk.com/en" TargetMode="External"/><Relationship Id="rId5" Type="http://schemas.openxmlformats.org/officeDocument/2006/relationships/image" Target="../media/image20.png"/><Relationship Id="rId15" Type="http://schemas.openxmlformats.org/officeDocument/2006/relationships/slide" Target="slide12.xml"/><Relationship Id="rId10" Type="http://schemas.openxmlformats.org/officeDocument/2006/relationships/image" Target="../media/image2.png"/><Relationship Id="rId4" Type="http://schemas.openxmlformats.org/officeDocument/2006/relationships/image" Target="../media/image19.png"/><Relationship Id="rId9" Type="http://schemas.openxmlformats.org/officeDocument/2006/relationships/slide" Target="slide3.xml"/><Relationship Id="rId14" Type="http://schemas.openxmlformats.org/officeDocument/2006/relationships/hyperlink" Target="https://www.youtube.com/watch?v=-AAl19PoSoA&amp;t=595s&amp;ab_channel=emilma%C4%8Dukat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289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252.gif"/><Relationship Id="rId5" Type="http://schemas.openxmlformats.org/officeDocument/2006/relationships/image" Target="../media/image290.jpeg"/><Relationship Id="rId4" Type="http://schemas.openxmlformats.org/officeDocument/2006/relationships/hyperlink" Target="http://patentscope.wipo.int/search/en/WO2006032935" TargetMode="External"/><Relationship Id="rId9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62.png"/><Relationship Id="rId5" Type="http://schemas.openxmlformats.org/officeDocument/2006/relationships/image" Target="../media/image121.png"/><Relationship Id="rId4" Type="http://schemas.openxmlformats.org/officeDocument/2006/relationships/image" Target="../media/image112.png"/><Relationship Id="rId9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2.png"/><Relationship Id="rId4" Type="http://schemas.openxmlformats.org/officeDocument/2006/relationships/slide" Target="slide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slide" Target="slide13.xml"/><Relationship Id="rId5" Type="http://schemas.openxmlformats.org/officeDocument/2006/relationships/image" Target="../media/image293.png"/><Relationship Id="rId4" Type="http://schemas.openxmlformats.org/officeDocument/2006/relationships/image" Target="../media/image29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159.png"/><Relationship Id="rId18" Type="http://schemas.openxmlformats.org/officeDocument/2006/relationships/slide" Target="slide43.xml"/><Relationship Id="rId3" Type="http://schemas.openxmlformats.org/officeDocument/2006/relationships/image" Target="../media/image81.png"/><Relationship Id="rId21" Type="http://schemas.openxmlformats.org/officeDocument/2006/relationships/image" Target="../media/image62.png"/><Relationship Id="rId7" Type="http://schemas.openxmlformats.org/officeDocument/2006/relationships/image" Target="../media/image83.png"/><Relationship Id="rId12" Type="http://schemas.openxmlformats.org/officeDocument/2006/relationships/slide" Target="slide68.xml"/><Relationship Id="rId17" Type="http://schemas.openxmlformats.org/officeDocument/2006/relationships/image" Target="../media/image29.png"/><Relationship Id="rId2" Type="http://schemas.openxmlformats.org/officeDocument/2006/relationships/slide" Target="slide55.xml"/><Relationship Id="rId16" Type="http://schemas.openxmlformats.org/officeDocument/2006/relationships/slide" Target="slide72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158.png"/><Relationship Id="rId5" Type="http://schemas.openxmlformats.org/officeDocument/2006/relationships/image" Target="../media/image82.png"/><Relationship Id="rId15" Type="http://schemas.openxmlformats.org/officeDocument/2006/relationships/slide" Target="slide75.xml"/><Relationship Id="rId10" Type="http://schemas.openxmlformats.org/officeDocument/2006/relationships/slide" Target="slide48.xml"/><Relationship Id="rId19" Type="http://schemas.openxmlformats.org/officeDocument/2006/relationships/image" Target="../media/image85.png"/><Relationship Id="rId4" Type="http://schemas.openxmlformats.org/officeDocument/2006/relationships/slide" Target="slide14.xml"/><Relationship Id="rId9" Type="http://schemas.openxmlformats.org/officeDocument/2006/relationships/image" Target="../media/image84.png"/><Relationship Id="rId14" Type="http://schemas.openxmlformats.org/officeDocument/2006/relationships/hyperlink" Target="https://www.youtube.com/watch?v=-AAl19PoSoA&amp;t=595s&amp;ab_channel=emilma%C4%8Dukat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openxmlformats.org/officeDocument/2006/relationships/image" Target="../media/image2.png"/><Relationship Id="rId4" Type="http://schemas.openxmlformats.org/officeDocument/2006/relationships/slide" Target="slide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2.png"/><Relationship Id="rId5" Type="http://schemas.openxmlformats.org/officeDocument/2006/relationships/slide" Target="slide13.xml"/><Relationship Id="rId4" Type="http://schemas.openxmlformats.org/officeDocument/2006/relationships/image" Target="../media/image29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30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99.png"/><Relationship Id="rId12" Type="http://schemas.openxmlformats.org/officeDocument/2006/relationships/image" Target="../media/image30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.png"/><Relationship Id="rId1" Type="http://schemas.openxmlformats.org/officeDocument/2006/relationships/tags" Target="../tags/tag35.xml"/><Relationship Id="rId6" Type="http://schemas.openxmlformats.org/officeDocument/2006/relationships/image" Target="../media/image298.png"/><Relationship Id="rId11" Type="http://schemas.openxmlformats.org/officeDocument/2006/relationships/image" Target="../media/image303.png"/><Relationship Id="rId5" Type="http://schemas.openxmlformats.org/officeDocument/2006/relationships/image" Target="../media/image297.png"/><Relationship Id="rId15" Type="http://schemas.openxmlformats.org/officeDocument/2006/relationships/slide" Target="slide13.xml"/><Relationship Id="rId10" Type="http://schemas.openxmlformats.org/officeDocument/2006/relationships/image" Target="../media/image302.png"/><Relationship Id="rId4" Type="http://schemas.openxmlformats.org/officeDocument/2006/relationships/image" Target="../media/image296.png"/><Relationship Id="rId9" Type="http://schemas.openxmlformats.org/officeDocument/2006/relationships/image" Target="../media/image301.png"/><Relationship Id="rId14" Type="http://schemas.openxmlformats.org/officeDocument/2006/relationships/image" Target="../media/image30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image" Target="../media/image2.png"/><Relationship Id="rId5" Type="http://schemas.openxmlformats.org/officeDocument/2006/relationships/slide" Target="slide13.xml"/><Relationship Id="rId4" Type="http://schemas.openxmlformats.org/officeDocument/2006/relationships/image" Target="../media/image30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Relationship Id="rId6" Type="http://schemas.openxmlformats.org/officeDocument/2006/relationships/image" Target="../media/image2.png"/><Relationship Id="rId5" Type="http://schemas.openxmlformats.org/officeDocument/2006/relationships/slide" Target="slide13.xml"/><Relationship Id="rId4" Type="http://schemas.openxmlformats.org/officeDocument/2006/relationships/image" Target="../media/image30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2" Type="http://schemas.openxmlformats.org/officeDocument/2006/relationships/hyperlink" Target="https://www.youtube.com/watch?v=TrWOV5kS8Ek&amp;ab_channel=emilmacuka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.png"/><Relationship Id="rId5" Type="http://schemas.openxmlformats.org/officeDocument/2006/relationships/hyperlink" Target="https://www.youtube.com/watch?v=1lsd88_u_6k&amp;t=30s" TargetMode="External"/><Relationship Id="rId10" Type="http://schemas.openxmlformats.org/officeDocument/2006/relationships/image" Target="../media/image27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100.png"/><Relationship Id="rId5" Type="http://schemas.openxmlformats.org/officeDocument/2006/relationships/image" Target="../media/image62.png"/><Relationship Id="rId10" Type="http://schemas.openxmlformats.org/officeDocument/2006/relationships/image" Target="../media/image2.png"/><Relationship Id="rId4" Type="http://schemas.openxmlformats.org/officeDocument/2006/relationships/image" Target="../media/image94.png"/><Relationship Id="rId9" Type="http://schemas.openxmlformats.org/officeDocument/2006/relationships/slide" Target="slide1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311.png"/><Relationship Id="rId11" Type="http://schemas.openxmlformats.org/officeDocument/2006/relationships/image" Target="../media/image2.png"/><Relationship Id="rId5" Type="http://schemas.openxmlformats.org/officeDocument/2006/relationships/image" Target="../media/image310.png"/><Relationship Id="rId10" Type="http://schemas.openxmlformats.org/officeDocument/2006/relationships/slide" Target="slide13.xml"/><Relationship Id="rId4" Type="http://schemas.openxmlformats.org/officeDocument/2006/relationships/image" Target="../media/image309.png"/><Relationship Id="rId9" Type="http://schemas.openxmlformats.org/officeDocument/2006/relationships/image" Target="../media/image31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.xml"/><Relationship Id="rId4" Type="http://schemas.openxmlformats.org/officeDocument/2006/relationships/image" Target="../media/image31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7" Type="http://schemas.openxmlformats.org/officeDocument/2006/relationships/image" Target="../media/image2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image" Target="../media/image320.png"/><Relationship Id="rId4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159.png"/><Relationship Id="rId18" Type="http://schemas.openxmlformats.org/officeDocument/2006/relationships/slide" Target="slide43.xml"/><Relationship Id="rId3" Type="http://schemas.openxmlformats.org/officeDocument/2006/relationships/image" Target="../media/image81.png"/><Relationship Id="rId21" Type="http://schemas.openxmlformats.org/officeDocument/2006/relationships/image" Target="../media/image62.png"/><Relationship Id="rId7" Type="http://schemas.openxmlformats.org/officeDocument/2006/relationships/image" Target="../media/image83.png"/><Relationship Id="rId12" Type="http://schemas.openxmlformats.org/officeDocument/2006/relationships/slide" Target="slide68.xml"/><Relationship Id="rId17" Type="http://schemas.openxmlformats.org/officeDocument/2006/relationships/image" Target="../media/image29.png"/><Relationship Id="rId2" Type="http://schemas.openxmlformats.org/officeDocument/2006/relationships/slide" Target="slide55.xml"/><Relationship Id="rId16" Type="http://schemas.openxmlformats.org/officeDocument/2006/relationships/slide" Target="slide72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158.png"/><Relationship Id="rId5" Type="http://schemas.openxmlformats.org/officeDocument/2006/relationships/image" Target="../media/image82.png"/><Relationship Id="rId15" Type="http://schemas.openxmlformats.org/officeDocument/2006/relationships/slide" Target="slide75.xml"/><Relationship Id="rId10" Type="http://schemas.openxmlformats.org/officeDocument/2006/relationships/slide" Target="slide48.xml"/><Relationship Id="rId19" Type="http://schemas.openxmlformats.org/officeDocument/2006/relationships/image" Target="../media/image85.png"/><Relationship Id="rId4" Type="http://schemas.openxmlformats.org/officeDocument/2006/relationships/slide" Target="slide14.xml"/><Relationship Id="rId9" Type="http://schemas.openxmlformats.org/officeDocument/2006/relationships/image" Target="../media/image84.png"/><Relationship Id="rId14" Type="http://schemas.openxmlformats.org/officeDocument/2006/relationships/hyperlink" Target="https://www.youtube.com/watch?v=-AAl19PoSoA&amp;t=595s&amp;ab_channel=emilma%C4%8Dukat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2.png"/><Relationship Id="rId5" Type="http://schemas.openxmlformats.org/officeDocument/2006/relationships/slide" Target="slide13.xml"/><Relationship Id="rId4" Type="http://schemas.openxmlformats.org/officeDocument/2006/relationships/image" Target="../media/image32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Relationship Id="rId6" Type="http://schemas.openxmlformats.org/officeDocument/2006/relationships/image" Target="../media/image2.png"/><Relationship Id="rId5" Type="http://schemas.openxmlformats.org/officeDocument/2006/relationships/slide" Target="slide13.xml"/><Relationship Id="rId4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slide" Target="slide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image" Target="../media/image2.png"/><Relationship Id="rId5" Type="http://schemas.openxmlformats.org/officeDocument/2006/relationships/slide" Target="slide13.xml"/><Relationship Id="rId4" Type="http://schemas.openxmlformats.org/officeDocument/2006/relationships/image" Target="../media/image32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png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28.png"/><Relationship Id="rId4" Type="http://schemas.openxmlformats.org/officeDocument/2006/relationships/image" Target="../media/image326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13.xml"/><Relationship Id="rId3" Type="http://schemas.openxmlformats.org/officeDocument/2006/relationships/image" Target="../media/image7.png"/><Relationship Id="rId7" Type="http://schemas.openxmlformats.org/officeDocument/2006/relationships/hyperlink" Target="https://edutorij.e-skole.hr/share/page/home-page" TargetMode="External"/><Relationship Id="rId12" Type="http://schemas.openxmlformats.org/officeDocument/2006/relationships/hyperlink" Target="https://www.youtube.com/results?search_query=ma%C4%8Dukat+emil" TargetMode="External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et.google.com/?pli=1&amp;authuser=0" TargetMode="External"/><Relationship Id="rId11" Type="http://schemas.openxmlformats.org/officeDocument/2006/relationships/hyperlink" Target="https://www.teamviewer.com/en/download/windows/" TargetMode="External"/><Relationship Id="rId5" Type="http://schemas.openxmlformats.org/officeDocument/2006/relationships/hyperlink" Target="https://anydesk.com/en" TargetMode="External"/><Relationship Id="rId10" Type="http://schemas.openxmlformats.org/officeDocument/2006/relationships/hyperlink" Target="https://libar.carnet.hr/" TargetMode="External"/><Relationship Id="rId4" Type="http://schemas.openxmlformats.org/officeDocument/2006/relationships/hyperlink" Target="https://www.youtube.com/watch?v=-AAl19PoSoA&amp;t=595s&amp;ab_channel=emilma%C4%8Dukat" TargetMode="External"/><Relationship Id="rId9" Type="http://schemas.openxmlformats.org/officeDocument/2006/relationships/hyperlink" Target="https://www.ioss.hr/" TargetMode="External"/><Relationship Id="rId1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159.png"/><Relationship Id="rId18" Type="http://schemas.openxmlformats.org/officeDocument/2006/relationships/slide" Target="slide43.xml"/><Relationship Id="rId3" Type="http://schemas.openxmlformats.org/officeDocument/2006/relationships/image" Target="../media/image81.png"/><Relationship Id="rId21" Type="http://schemas.openxmlformats.org/officeDocument/2006/relationships/image" Target="../media/image62.png"/><Relationship Id="rId7" Type="http://schemas.openxmlformats.org/officeDocument/2006/relationships/image" Target="../media/image83.png"/><Relationship Id="rId12" Type="http://schemas.openxmlformats.org/officeDocument/2006/relationships/slide" Target="slide68.xml"/><Relationship Id="rId17" Type="http://schemas.openxmlformats.org/officeDocument/2006/relationships/image" Target="../media/image29.png"/><Relationship Id="rId2" Type="http://schemas.openxmlformats.org/officeDocument/2006/relationships/slide" Target="slide55.xml"/><Relationship Id="rId16" Type="http://schemas.openxmlformats.org/officeDocument/2006/relationships/slide" Target="slide72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158.png"/><Relationship Id="rId5" Type="http://schemas.openxmlformats.org/officeDocument/2006/relationships/image" Target="../media/image82.png"/><Relationship Id="rId15" Type="http://schemas.openxmlformats.org/officeDocument/2006/relationships/slide" Target="slide75.xml"/><Relationship Id="rId10" Type="http://schemas.openxmlformats.org/officeDocument/2006/relationships/slide" Target="slide48.xml"/><Relationship Id="rId19" Type="http://schemas.openxmlformats.org/officeDocument/2006/relationships/image" Target="../media/image85.png"/><Relationship Id="rId4" Type="http://schemas.openxmlformats.org/officeDocument/2006/relationships/slide" Target="slide14.xml"/><Relationship Id="rId9" Type="http://schemas.openxmlformats.org/officeDocument/2006/relationships/image" Target="../media/image84.png"/><Relationship Id="rId14" Type="http://schemas.openxmlformats.org/officeDocument/2006/relationships/hyperlink" Target="https://www.youtube.com/watch?v=-AAl19PoSoA&amp;t=595s&amp;ab_channel=emilma%C4%8Dukat" TargetMode="Externa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8.png"/><Relationship Id="rId7" Type="http://schemas.openxmlformats.org/officeDocument/2006/relationships/slide" Target="slide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image" Target="../media/image330.png"/><Relationship Id="rId5" Type="http://schemas.openxmlformats.org/officeDocument/2006/relationships/image" Target="../media/image7.png"/><Relationship Id="rId4" Type="http://schemas.openxmlformats.org/officeDocument/2006/relationships/image" Target="../media/image32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38.png"/><Relationship Id="rId26" Type="http://schemas.openxmlformats.org/officeDocument/2006/relationships/image" Target="../media/image42.png"/><Relationship Id="rId39" Type="http://schemas.openxmlformats.org/officeDocument/2006/relationships/hyperlink" Target="https://rothenberger.com/us-en" TargetMode="External"/><Relationship Id="rId3" Type="http://schemas.openxmlformats.org/officeDocument/2006/relationships/hyperlink" Target="http://www.centrometal.hr/" TargetMode="External"/><Relationship Id="rId21" Type="http://schemas.openxmlformats.org/officeDocument/2006/relationships/hyperlink" Target="http://hr.grundfos.com/" TargetMode="External"/><Relationship Id="rId34" Type="http://schemas.openxmlformats.org/officeDocument/2006/relationships/image" Target="../media/image46.png"/><Relationship Id="rId42" Type="http://schemas.openxmlformats.org/officeDocument/2006/relationships/image" Target="../media/image50.png"/><Relationship Id="rId47" Type="http://schemas.openxmlformats.org/officeDocument/2006/relationships/hyperlink" Target="http://www.evn.hr/EVN-HR.aspx" TargetMode="External"/><Relationship Id="rId50" Type="http://schemas.openxmlformats.org/officeDocument/2006/relationships/image" Target="../media/image54.png"/><Relationship Id="rId7" Type="http://schemas.openxmlformats.org/officeDocument/2006/relationships/image" Target="../media/image32.png"/><Relationship Id="rId12" Type="http://schemas.openxmlformats.org/officeDocument/2006/relationships/hyperlink" Target="https://hr-hr.facebook.com/pages/Horvati%C4%87-Solarni-sistemi/121286747887581" TargetMode="External"/><Relationship Id="rId17" Type="http://schemas.openxmlformats.org/officeDocument/2006/relationships/hyperlink" Target="http://www.drnisplast.hr/" TargetMode="External"/><Relationship Id="rId25" Type="http://schemas.openxmlformats.org/officeDocument/2006/relationships/hyperlink" Target="http://www.fero-term.hr/" TargetMode="External"/><Relationship Id="rId33" Type="http://schemas.openxmlformats.org/officeDocument/2006/relationships/hyperlink" Target="https://www.geberit.hr/hr/" TargetMode="External"/><Relationship Id="rId38" Type="http://schemas.openxmlformats.org/officeDocument/2006/relationships/image" Target="../media/image48.png"/><Relationship Id="rId46" Type="http://schemas.openxmlformats.org/officeDocument/2006/relationships/image" Target="../media/image52.png"/><Relationship Id="rId2" Type="http://schemas.openxmlformats.org/officeDocument/2006/relationships/image" Target="../media/image29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29" Type="http://schemas.openxmlformats.org/officeDocument/2006/relationships/hyperlink" Target="http://www.petrokov.hr/" TargetMode="External"/><Relationship Id="rId41" Type="http://schemas.openxmlformats.org/officeDocument/2006/relationships/hyperlink" Target="https://lipovica.hr/hr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24" Type="http://schemas.openxmlformats.org/officeDocument/2006/relationships/image" Target="../media/image41.png"/><Relationship Id="rId32" Type="http://schemas.openxmlformats.org/officeDocument/2006/relationships/image" Target="../media/image45.png"/><Relationship Id="rId37" Type="http://schemas.openxmlformats.org/officeDocument/2006/relationships/hyperlink" Target="http://www.energetika-net.com/" TargetMode="External"/><Relationship Id="rId40" Type="http://schemas.openxmlformats.org/officeDocument/2006/relationships/image" Target="../media/image49.png"/><Relationship Id="rId45" Type="http://schemas.openxmlformats.org/officeDocument/2006/relationships/hyperlink" Target="https://www.harreither.com/" TargetMode="External"/><Relationship Id="rId5" Type="http://schemas.openxmlformats.org/officeDocument/2006/relationships/hyperlink" Target="http://www.vaillant.hr/krajnji-korisnici/" TargetMode="External"/><Relationship Id="rId15" Type="http://schemas.openxmlformats.org/officeDocument/2006/relationships/hyperlink" Target="http://www.viessmann.hr/" TargetMode="External"/><Relationship Id="rId23" Type="http://schemas.openxmlformats.org/officeDocument/2006/relationships/hyperlink" Target="http://www.schiedel.hr/" TargetMode="External"/><Relationship Id="rId28" Type="http://schemas.openxmlformats.org/officeDocument/2006/relationships/image" Target="../media/image43.png"/><Relationship Id="rId36" Type="http://schemas.openxmlformats.org/officeDocument/2006/relationships/image" Target="../media/image47.png"/><Relationship Id="rId49" Type="http://schemas.openxmlformats.org/officeDocument/2006/relationships/hyperlink" Target="https://pevex.hr/kompanija/" TargetMode="External"/><Relationship Id="rId10" Type="http://schemas.openxmlformats.org/officeDocument/2006/relationships/hyperlink" Target="https://www.youtube.com/watch?v=YKeIvhCbsz0&amp;t=3s" TargetMode="External"/><Relationship Id="rId19" Type="http://schemas.openxmlformats.org/officeDocument/2006/relationships/hyperlink" Target="http://www.tece.hr/" TargetMode="External"/><Relationship Id="rId31" Type="http://schemas.openxmlformats.org/officeDocument/2006/relationships/hyperlink" Target="https://www.mbfrigo.hr/" TargetMode="External"/><Relationship Id="rId44" Type="http://schemas.openxmlformats.org/officeDocument/2006/relationships/image" Target="../media/image51.png"/><Relationship Id="rId52" Type="http://schemas.openxmlformats.org/officeDocument/2006/relationships/image" Target="../media/image2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36.png"/><Relationship Id="rId22" Type="http://schemas.openxmlformats.org/officeDocument/2006/relationships/image" Target="../media/image40.png"/><Relationship Id="rId27" Type="http://schemas.openxmlformats.org/officeDocument/2006/relationships/hyperlink" Target="https://www.bosch.hr/" TargetMode="External"/><Relationship Id="rId30" Type="http://schemas.openxmlformats.org/officeDocument/2006/relationships/image" Target="../media/image44.png"/><Relationship Id="rId35" Type="http://schemas.openxmlformats.org/officeDocument/2006/relationships/hyperlink" Target="http://www.krekic.hr/en" TargetMode="External"/><Relationship Id="rId43" Type="http://schemas.openxmlformats.org/officeDocument/2006/relationships/hyperlink" Target="https://www.wavin.com/en-en" TargetMode="External"/><Relationship Id="rId48" Type="http://schemas.openxmlformats.org/officeDocument/2006/relationships/image" Target="../media/image53.png"/><Relationship Id="rId8" Type="http://schemas.openxmlformats.org/officeDocument/2006/relationships/hyperlink" Target="http://www.viega.hr/" TargetMode="External"/><Relationship Id="rId51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edutorij.e-skole.hr/share/page/home-page" TargetMode="External"/><Relationship Id="rId3" Type="http://schemas.openxmlformats.org/officeDocument/2006/relationships/hyperlink" Target="U&#268;ILO%20O%20INSTALACIJI.pptx" TargetMode="External"/><Relationship Id="rId7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8680" y="3364671"/>
            <a:ext cx="338437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hr-HR" b="1" dirty="0">
                <a:solidFill>
                  <a:srgbClr val="0000CC"/>
                </a:solidFill>
                <a:latin typeface="Gabriola"/>
              </a:rPr>
              <a:t>Autor </a:t>
            </a:r>
            <a:r>
              <a:rPr lang="hr-HR" b="1" dirty="0" smtClean="0">
                <a:solidFill>
                  <a:srgbClr val="0000CC"/>
                </a:solidFill>
                <a:latin typeface="Gabriola"/>
              </a:rPr>
              <a:t>:  </a:t>
            </a:r>
            <a:endParaRPr lang="hr-HR" b="1" dirty="0">
              <a:solidFill>
                <a:srgbClr val="0000CC"/>
              </a:solidFill>
              <a:latin typeface="Gabriola"/>
            </a:endParaRPr>
          </a:p>
          <a:p>
            <a:pPr eaLnBrk="0" hangingPunct="0"/>
            <a:r>
              <a:rPr lang="hr-HR" sz="4400" b="1" dirty="0">
                <a:solidFill>
                  <a:srgbClr val="0000CC"/>
                </a:solidFill>
                <a:latin typeface="Gabriola"/>
              </a:rPr>
              <a:t>Emil  Mačukat</a:t>
            </a:r>
          </a:p>
          <a:p>
            <a:pPr eaLnBrk="0" hangingPunct="0"/>
            <a:endParaRPr lang="hr-HR" sz="2000" b="1" dirty="0">
              <a:solidFill>
                <a:srgbClr val="0000CC"/>
              </a:solidFill>
              <a:latin typeface="Gabriola"/>
            </a:endParaRPr>
          </a:p>
          <a:p>
            <a:pPr eaLnBrk="0" hangingPunct="0"/>
            <a:r>
              <a:rPr lang="hr-HR" b="1" dirty="0" smtClean="0">
                <a:solidFill>
                  <a:srgbClr val="0000CC"/>
                </a:solidFill>
                <a:latin typeface="Gabriola"/>
              </a:rPr>
              <a:t>Autor </a:t>
            </a:r>
            <a:r>
              <a:rPr lang="hr-HR" b="1" dirty="0">
                <a:solidFill>
                  <a:srgbClr val="0000CC"/>
                </a:solidFill>
                <a:latin typeface="Gabriola"/>
              </a:rPr>
              <a:t>:</a:t>
            </a:r>
          </a:p>
          <a:p>
            <a:pPr eaLnBrk="0" hangingPunct="0"/>
            <a:r>
              <a:rPr lang="hr-HR" sz="4400" b="1" dirty="0">
                <a:solidFill>
                  <a:srgbClr val="0000CC"/>
                </a:solidFill>
                <a:latin typeface="Gabriola"/>
              </a:rPr>
              <a:t>Goran Medaković </a:t>
            </a:r>
            <a:endParaRPr lang="hr-HR" dirty="0">
              <a:latin typeface="Comic Sans MS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8680" y="525860"/>
            <a:ext cx="827179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4000" b="1" dirty="0">
                <a:solidFill>
                  <a:srgbClr val="0000FF"/>
                </a:solidFill>
              </a:rPr>
              <a:t>Radionica:</a:t>
            </a:r>
          </a:p>
          <a:p>
            <a:pPr lvl="0"/>
            <a:endParaRPr lang="hr-HR" sz="1400" dirty="0"/>
          </a:p>
          <a:p>
            <a:pPr lvl="0"/>
            <a:r>
              <a:rPr lang="hr-HR" sz="3200" dirty="0"/>
              <a:t>Tema:</a:t>
            </a:r>
            <a:r>
              <a:rPr lang="hr-HR" sz="3200" dirty="0">
                <a:solidFill>
                  <a:srgbClr val="0000FF"/>
                </a:solidFill>
              </a:rPr>
              <a:t> </a:t>
            </a:r>
          </a:p>
          <a:p>
            <a:pPr lvl="0"/>
            <a:r>
              <a:rPr lang="hr-HR" sz="3200" dirty="0"/>
              <a:t>Izvođenje praktične nastave u virtualnom okruženju</a:t>
            </a:r>
            <a:r>
              <a:rPr lang="hr-HR" sz="3200"/>
              <a:t>, sa primjerom </a:t>
            </a:r>
            <a:r>
              <a:rPr lang="hr-HR" sz="3200" dirty="0"/>
              <a:t>za instalatere!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275" y="3040420"/>
            <a:ext cx="2416061" cy="19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1076" y="3026093"/>
            <a:ext cx="1036325" cy="1139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244" y="4298725"/>
            <a:ext cx="1144889" cy="116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8680" y="5763914"/>
            <a:ext cx="6636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hr-HR" sz="4400" b="1" dirty="0">
                <a:solidFill>
                  <a:srgbClr val="0000CC"/>
                </a:solidFill>
                <a:latin typeface="Gabriola"/>
              </a:rPr>
              <a:t>Industrijsko-obrtnička škola Šibenik</a:t>
            </a:r>
            <a:endParaRPr lang="hr-HR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4078" y="4334167"/>
            <a:ext cx="2259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Arial" pitchFamily="34" charset="0"/>
                <a:cs typeface="Arial" pitchFamily="34" charset="0"/>
              </a:rPr>
              <a:t>Mob: 091 </a:t>
            </a:r>
            <a:r>
              <a:rPr lang="hr-HR" dirty="0">
                <a:latin typeface="Arial" pitchFamily="34" charset="0"/>
                <a:cs typeface="Arial" pitchFamily="34" charset="0"/>
              </a:rPr>
              <a:t>5287889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9535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4" y="3355568"/>
            <a:ext cx="3198781" cy="287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327064">
            <a:off x="2341197" y="5002651"/>
            <a:ext cx="340277" cy="38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223060">
            <a:off x="2369052" y="4236512"/>
            <a:ext cx="340277" cy="38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17144">
            <a:off x="1825177" y="4204382"/>
            <a:ext cx="340277" cy="38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509449">
            <a:off x="1756395" y="4989520"/>
            <a:ext cx="340277" cy="38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73" y="2946733"/>
            <a:ext cx="2139412" cy="373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74" y="3287875"/>
            <a:ext cx="1756810" cy="30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90" y="3315552"/>
            <a:ext cx="3542983" cy="295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Korisnik\Pictures\SLIKA PREZENTACIJ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40" y="3954822"/>
            <a:ext cx="3116062" cy="137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394310" y="287854"/>
            <a:ext cx="8474521" cy="2448570"/>
          </a:xfrm>
          <a:prstGeom prst="wedgeRoundRectCallout">
            <a:avLst>
              <a:gd name="adj1" fmla="val 9587"/>
              <a:gd name="adj2" fmla="val 78628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2" name="TekstniOkvir 30">
            <a:extLst>
              <a:ext uri="{FF2B5EF4-FFF2-40B4-BE49-F238E27FC236}">
                <a16:creationId xmlns:a16="http://schemas.microsoft.com/office/drawing/2014/main" xmlns="" id="{D259BBFD-476F-4962-92AF-081D0C5869A6}"/>
              </a:ext>
            </a:extLst>
          </p:cNvPr>
          <p:cNvSpPr txBox="1"/>
          <p:nvPr/>
        </p:nvSpPr>
        <p:spPr>
          <a:xfrm>
            <a:off x="466389" y="609847"/>
            <a:ext cx="833036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Struktura mobitela je modularna</a:t>
            </a:r>
            <a:r>
              <a:rPr lang="hr-HR" sz="2800" dirty="0"/>
              <a:t>. Na razne načine već </a:t>
            </a:r>
          </a:p>
          <a:p>
            <a:r>
              <a:rPr lang="hr-HR" sz="2800" dirty="0"/>
              <a:t>sada pola svog mobitela koristimo u nastavi! </a:t>
            </a:r>
          </a:p>
          <a:p>
            <a:r>
              <a:rPr lang="hr-HR" sz="2800" b="1" dirty="0">
                <a:solidFill>
                  <a:srgbClr val="FF0000"/>
                </a:solidFill>
              </a:rPr>
              <a:t>I ova prezentacija je modularna </a:t>
            </a:r>
            <a:r>
              <a:rPr lang="hr-HR" sz="2800" dirty="0"/>
              <a:t>pa mogu birati što ču </a:t>
            </a:r>
          </a:p>
          <a:p>
            <a:r>
              <a:rPr lang="hr-HR" sz="2800" dirty="0"/>
              <a:t>prije ili kasnije prezentirati!</a:t>
            </a:r>
          </a:p>
        </p:txBody>
      </p:sp>
      <p:pic>
        <p:nvPicPr>
          <p:cNvPr id="14" name="Slika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69546" y="3573463"/>
            <a:ext cx="1944687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97695" y="388754"/>
            <a:ext cx="807041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800" dirty="0">
                <a:latin typeface="Calibri" pitchFamily="34" charset="0"/>
              </a:rPr>
              <a:t>Vjerujte mi, više  nitko od učenika  niti ne razmišlja i ne </a:t>
            </a:r>
          </a:p>
          <a:p>
            <a:r>
              <a:rPr lang="hr-HR" sz="2800" dirty="0">
                <a:latin typeface="Calibri" pitchFamily="34" charset="0"/>
              </a:rPr>
              <a:t>usvaja znanja linearno svi su prešli na </a:t>
            </a:r>
            <a:r>
              <a:rPr lang="hr-HR" sz="2800" b="1" dirty="0">
                <a:solidFill>
                  <a:srgbClr val="FF0000"/>
                </a:solidFill>
                <a:latin typeface="Calibri" pitchFamily="34" charset="0"/>
              </a:rPr>
              <a:t>modularno</a:t>
            </a:r>
            <a:r>
              <a:rPr lang="hr-HR" sz="2800" dirty="0">
                <a:latin typeface="Calibri" pitchFamily="34" charset="0"/>
              </a:rPr>
              <a:t>... </a:t>
            </a:r>
          </a:p>
          <a:p>
            <a:r>
              <a:rPr lang="hr-HR" sz="2800" dirty="0">
                <a:latin typeface="Calibri" pitchFamily="34" charset="0"/>
              </a:rPr>
              <a:t>biraju i „klikaju”po volji, ne znajuči  stvaraju sami svoje </a:t>
            </a:r>
          </a:p>
          <a:p>
            <a:r>
              <a:rPr lang="hr-HR" sz="2800" b="1" dirty="0">
                <a:solidFill>
                  <a:srgbClr val="FF0000"/>
                </a:solidFill>
                <a:latin typeface="Calibri" pitchFamily="34" charset="0"/>
              </a:rPr>
              <a:t>mentalne mape </a:t>
            </a:r>
            <a:r>
              <a:rPr lang="hr-HR" sz="2800" dirty="0">
                <a:latin typeface="Calibri" pitchFamily="34" charset="0"/>
              </a:rPr>
              <a:t>pa je vrijeme da se i mi prilagodimo </a:t>
            </a:r>
          </a:p>
          <a:p>
            <a:r>
              <a:rPr lang="hr-HR" sz="2800" dirty="0">
                <a:latin typeface="Calibri" pitchFamily="34" charset="0"/>
              </a:rPr>
              <a:t>takvom načinu podučavanja! </a:t>
            </a:r>
          </a:p>
        </p:txBody>
      </p:sp>
      <p:pic>
        <p:nvPicPr>
          <p:cNvPr id="16" name="Picture 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091" y="6414825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kstniOkvir 30">
            <a:extLst>
              <a:ext uri="{FF2B5EF4-FFF2-40B4-BE49-F238E27FC236}">
                <a16:creationId xmlns:a16="http://schemas.microsoft.com/office/drawing/2014/main" xmlns="" id="{D259BBFD-476F-4962-92AF-081D0C5869A6}"/>
              </a:ext>
            </a:extLst>
          </p:cNvPr>
          <p:cNvSpPr txBox="1"/>
          <p:nvPr/>
        </p:nvSpPr>
        <p:spPr>
          <a:xfrm>
            <a:off x="683080" y="576693"/>
            <a:ext cx="23789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MODULARNOST </a:t>
            </a:r>
            <a:r>
              <a:rPr lang="hr-HR" sz="2400" b="1" dirty="0"/>
              <a:t>OMOGUČUJE </a:t>
            </a:r>
            <a:r>
              <a:rPr lang="hr-HR" sz="2400" b="1" dirty="0">
                <a:solidFill>
                  <a:srgbClr val="0000FF"/>
                </a:solidFill>
              </a:rPr>
              <a:t>FLEKSIBILNOST </a:t>
            </a:r>
            <a:endParaRPr lang="hr-H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860" y="9045624"/>
            <a:ext cx="6843737" cy="626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89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allAtOnce"/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013" y="334881"/>
            <a:ext cx="3915692" cy="629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75" y="2433189"/>
            <a:ext cx="806057" cy="61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859" y="1562855"/>
            <a:ext cx="887886" cy="66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364" y="1562855"/>
            <a:ext cx="897038" cy="66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702" y="3129577"/>
            <a:ext cx="922997" cy="67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kstniOkvir 5">
            <a:hlinkClick r:id="rId11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3065617" y="1150053"/>
            <a:ext cx="1115408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200" b="1" dirty="0">
                <a:solidFill>
                  <a:srgbClr val="FFC000"/>
                </a:solidFill>
              </a:rPr>
              <a:t>VIDEO</a:t>
            </a:r>
          </a:p>
        </p:txBody>
      </p:sp>
      <p:sp>
        <p:nvSpPr>
          <p:cNvPr id="22" name="TekstniOkvir 5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4895627" y="5209331"/>
            <a:ext cx="788388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200" b="1" dirty="0">
                <a:solidFill>
                  <a:srgbClr val="FFC000"/>
                </a:solidFill>
              </a:rPr>
              <a:t>KRAJ</a:t>
            </a:r>
          </a:p>
        </p:txBody>
      </p:sp>
      <p:sp>
        <p:nvSpPr>
          <p:cNvPr id="23" name="TekstniOkvir 5">
            <a:hlinkClick r:id="rId13" action="ppaction://hlinksldjump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3088566" y="5209330"/>
            <a:ext cx="1535239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200" b="1" dirty="0">
                <a:solidFill>
                  <a:srgbClr val="FFC000"/>
                </a:solidFill>
              </a:rPr>
              <a:t>RASPRAVA</a:t>
            </a:r>
          </a:p>
        </p:txBody>
      </p:sp>
      <p:pic>
        <p:nvPicPr>
          <p:cNvPr id="34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211" y="3148569"/>
            <a:ext cx="825607" cy="6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616" y="4601810"/>
            <a:ext cx="1231077" cy="45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75" y="1571077"/>
            <a:ext cx="799131" cy="68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75" y="3148569"/>
            <a:ext cx="883965" cy="68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324586" y="3866942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FF0000"/>
                </a:solidFill>
              </a:rPr>
              <a:t>SADRŽAJ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901" y="2300897"/>
            <a:ext cx="803190" cy="76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hlinkClick r:id="rId23" action="ppaction://hlinksldjump"/>
          </p:cNvPr>
          <p:cNvSpPr txBox="1"/>
          <p:nvPr/>
        </p:nvSpPr>
        <p:spPr>
          <a:xfrm>
            <a:off x="4381547" y="1150053"/>
            <a:ext cx="1368152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sz="1200" b="1" dirty="0">
                <a:solidFill>
                  <a:srgbClr val="FFC000"/>
                </a:solidFill>
                <a:latin typeface="Comic Sans MS" panose="030F0702030302020204" pitchFamily="66" charset="0"/>
              </a:rPr>
              <a:t>Nagradna igra </a:t>
            </a:r>
          </a:p>
        </p:txBody>
      </p:sp>
      <p:pic>
        <p:nvPicPr>
          <p:cNvPr id="24" name="Picture 3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  <p:pic>
        <p:nvPicPr>
          <p:cNvPr id="1028" name="Picture 4">
            <a:hlinkClick r:id="rId26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469" y="4596074"/>
            <a:ext cx="1130980" cy="43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Slika 7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899727" y="2303901"/>
            <a:ext cx="530446" cy="76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>
            <a:extLst>
              <a:ext uri="{FF2B5EF4-FFF2-40B4-BE49-F238E27FC236}">
                <a16:creationId xmlns="" xmlns:a16="http://schemas.microsoft.com/office/drawing/2014/main" id="{BC1F4023-81EB-4E70-924A-5B767439E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 rot="17436616">
            <a:off x="6281388" y="918855"/>
            <a:ext cx="527523" cy="59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410827" y="6339815"/>
            <a:ext cx="2183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Arial" pitchFamily="34" charset="0"/>
                <a:cs typeface="Arial" pitchFamily="34" charset="0"/>
              </a:rPr>
              <a:t>Mob: 091 </a:t>
            </a:r>
            <a:r>
              <a:rPr lang="hr-HR" dirty="0">
                <a:latin typeface="Arial" pitchFamily="34" charset="0"/>
                <a:cs typeface="Arial" pitchFamily="34" charset="0"/>
              </a:rPr>
              <a:t>5287889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356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9" grpId="0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861" y="437863"/>
            <a:ext cx="3572305" cy="610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084241"/>
            <a:ext cx="5784047" cy="338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74715"/>
            <a:ext cx="5719779" cy="339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71170" y="619328"/>
            <a:ext cx="6493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000" dirty="0">
                <a:solidFill>
                  <a:srgbClr val="FFC000"/>
                </a:solidFill>
                <a:latin typeface="Comic Sans MS" panose="030F0702030302020204" pitchFamily="66" charset="0"/>
              </a:rPr>
              <a:t>Nagradna igra!!!!!!!</a:t>
            </a:r>
          </a:p>
        </p:txBody>
      </p:sp>
      <p:sp>
        <p:nvSpPr>
          <p:cNvPr id="6" name="TekstniOkvir 5">
            <a:hlinkClick r:id="rId5"/>
            <a:extLst>
              <a:ext uri="{FF2B5EF4-FFF2-40B4-BE49-F238E27FC236}">
                <a16:creationId xmlns="" xmlns:a16="http://schemas.microsoft.com/office/drawing/2014/main" id="{95F31EDE-F2D2-4CFA-82C9-A845CFF57C3B}"/>
              </a:ext>
            </a:extLst>
          </p:cNvPr>
          <p:cNvSpPr txBox="1"/>
          <p:nvPr/>
        </p:nvSpPr>
        <p:spPr>
          <a:xfrm>
            <a:off x="179512" y="6363171"/>
            <a:ext cx="1152127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VIDEO</a:t>
            </a:r>
          </a:p>
        </p:txBody>
      </p:sp>
      <p:pic>
        <p:nvPicPr>
          <p:cNvPr id="7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87" y="370784"/>
            <a:ext cx="1173106" cy="43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4">
            <a:extLst>
              <a:ext uri="{FF2B5EF4-FFF2-40B4-BE49-F238E27FC236}">
                <a16:creationId xmlns="" xmlns:a16="http://schemas.microsoft.com/office/drawing/2014/main" id="{E79927F9-E04D-454A-89B3-6459CC1A64CA}"/>
              </a:ext>
            </a:extLst>
          </p:cNvPr>
          <p:cNvSpPr/>
          <p:nvPr/>
        </p:nvSpPr>
        <p:spPr>
          <a:xfrm>
            <a:off x="6224367" y="2507004"/>
            <a:ext cx="291963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dirty="0"/>
              <a:t>Na svoj </a:t>
            </a:r>
            <a:r>
              <a:rPr lang="hr-HR" sz="2000" b="1" dirty="0" smtClean="0"/>
              <a:t>mobitel ili </a:t>
            </a:r>
          </a:p>
          <a:p>
            <a:r>
              <a:rPr lang="hr-HR" sz="2000" b="1" dirty="0" smtClean="0"/>
              <a:t>računalo instaliraj </a:t>
            </a:r>
            <a:endParaRPr lang="hr-HR" sz="2000" b="1" dirty="0"/>
          </a:p>
          <a:p>
            <a:r>
              <a:rPr lang="hr-HR" sz="2000" b="1" dirty="0">
                <a:solidFill>
                  <a:srgbClr val="FF0000"/>
                </a:solidFill>
              </a:rPr>
              <a:t>AnyDesk</a:t>
            </a:r>
            <a:r>
              <a:rPr lang="hr-HR" sz="2000" b="1" dirty="0"/>
              <a:t> za osobnu </a:t>
            </a:r>
          </a:p>
          <a:p>
            <a:r>
              <a:rPr lang="hr-HR" sz="2000" b="1" dirty="0"/>
              <a:t>upotrebu!</a:t>
            </a:r>
          </a:p>
          <a:p>
            <a:endParaRPr lang="hr-HR" sz="2000" b="1" dirty="0"/>
          </a:p>
          <a:p>
            <a:r>
              <a:rPr lang="hr-HR" sz="2000" b="1" dirty="0"/>
              <a:t>Unesi ID računala za igru!</a:t>
            </a:r>
          </a:p>
          <a:p>
            <a:endParaRPr lang="hr-HR" sz="2000" b="1" dirty="0"/>
          </a:p>
          <a:p>
            <a:r>
              <a:rPr lang="hr-HR" sz="2000" b="1" dirty="0"/>
              <a:t>Pričekaj prihvačanje!</a:t>
            </a:r>
          </a:p>
          <a:p>
            <a:endParaRPr lang="hr-HR" sz="2000" b="1" dirty="0"/>
          </a:p>
          <a:p>
            <a:r>
              <a:rPr lang="hr-HR" sz="2000" b="1" dirty="0">
                <a:solidFill>
                  <a:srgbClr val="FFC000"/>
                </a:solidFill>
              </a:rPr>
              <a:t>Upravljaj</a:t>
            </a:r>
            <a:r>
              <a:rPr lang="hr-HR" sz="2000" b="1" dirty="0"/>
              <a:t> instalacijom, </a:t>
            </a:r>
          </a:p>
          <a:p>
            <a:r>
              <a:rPr lang="hr-HR" sz="2000" b="1" dirty="0">
                <a:solidFill>
                  <a:srgbClr val="FF0000"/>
                </a:solidFill>
              </a:rPr>
              <a:t>podešavaj</a:t>
            </a:r>
            <a:r>
              <a:rPr lang="hr-HR" sz="2000" b="1" dirty="0"/>
              <a:t> i </a:t>
            </a:r>
            <a:r>
              <a:rPr lang="hr-HR" sz="2000" b="1" dirty="0">
                <a:solidFill>
                  <a:srgbClr val="0000FF"/>
                </a:solidFill>
              </a:rPr>
              <a:t>testiraj</a:t>
            </a:r>
            <a:r>
              <a:rPr lang="hr-HR" sz="2000" b="1" dirty="0"/>
              <a:t> </a:t>
            </a:r>
          </a:p>
          <a:p>
            <a:r>
              <a:rPr lang="hr-HR" sz="2000" b="1" dirty="0"/>
              <a:t>instalaciju!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6714" y="1813105"/>
            <a:ext cx="2220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>
                <a:latin typeface="Arial" pitchFamily="34" charset="0"/>
                <a:cs typeface="Arial" pitchFamily="34" charset="0"/>
              </a:rPr>
              <a:t>RADIONICA</a:t>
            </a:r>
            <a:endParaRPr lang="hr-HR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7808378" y="1452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23928" y="2175796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  <p:sp>
        <p:nvSpPr>
          <p:cNvPr id="2" name="Rectangle 1"/>
          <p:cNvSpPr/>
          <p:nvPr/>
        </p:nvSpPr>
        <p:spPr>
          <a:xfrm>
            <a:off x="5259549" y="2216446"/>
            <a:ext cx="416459" cy="420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120278B5-C584-4AF5-B998-95EDA5D24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008203">
            <a:off x="1223611" y="904799"/>
            <a:ext cx="411929" cy="468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lika 10" descr="Slika na kojoj se prikazuje na zatvorenom&#10;&#10;Opis je automatski generiran">
            <a:extLst>
              <a:ext uri="{FF2B5EF4-FFF2-40B4-BE49-F238E27FC236}">
                <a16:creationId xmlns="" xmlns:a16="http://schemas.microsoft.com/office/drawing/2014/main" id="{427503BC-0EEE-4085-A66A-392CB967CF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2464830"/>
            <a:ext cx="4752528" cy="2624530"/>
          </a:xfrm>
          <a:prstGeom prst="rect">
            <a:avLst/>
          </a:prstGeom>
        </p:spPr>
      </p:pic>
      <p:sp>
        <p:nvSpPr>
          <p:cNvPr id="20" name="TekstniOkvir 19">
            <a:extLst>
              <a:ext uri="{FF2B5EF4-FFF2-40B4-BE49-F238E27FC236}">
                <a16:creationId xmlns="" xmlns:a16="http://schemas.microsoft.com/office/drawing/2014/main" id="{BE5D85C0-72F4-40AA-BD1F-B41CD81368E9}"/>
              </a:ext>
            </a:extLst>
          </p:cNvPr>
          <p:cNvSpPr txBox="1"/>
          <p:nvPr/>
        </p:nvSpPr>
        <p:spPr>
          <a:xfrm>
            <a:off x="980790" y="5589240"/>
            <a:ext cx="41172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b="1" dirty="0">
                <a:solidFill>
                  <a:srgbClr val="0000FF"/>
                </a:solidFill>
              </a:rPr>
              <a:t>Promatraj urađeno !!!!</a:t>
            </a:r>
          </a:p>
        </p:txBody>
      </p:sp>
      <p:sp>
        <p:nvSpPr>
          <p:cNvPr id="21" name="Elipsa 20">
            <a:extLst>
              <a:ext uri="{FF2B5EF4-FFF2-40B4-BE49-F238E27FC236}">
                <a16:creationId xmlns="" xmlns:a16="http://schemas.microsoft.com/office/drawing/2014/main" id="{0F0EADD5-6F80-45EC-8845-47C1CA572F83}"/>
              </a:ext>
            </a:extLst>
          </p:cNvPr>
          <p:cNvSpPr/>
          <p:nvPr/>
        </p:nvSpPr>
        <p:spPr>
          <a:xfrm>
            <a:off x="4566074" y="2932694"/>
            <a:ext cx="629153" cy="617119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Elipsa 21">
            <a:extLst>
              <a:ext uri="{FF2B5EF4-FFF2-40B4-BE49-F238E27FC236}">
                <a16:creationId xmlns="" xmlns:a16="http://schemas.microsoft.com/office/drawing/2014/main" id="{BAD82251-2213-4974-8D4C-2909BDA73C87}"/>
              </a:ext>
            </a:extLst>
          </p:cNvPr>
          <p:cNvSpPr/>
          <p:nvPr/>
        </p:nvSpPr>
        <p:spPr>
          <a:xfrm>
            <a:off x="3923928" y="2929367"/>
            <a:ext cx="629153" cy="617119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Elipsa 22">
            <a:extLst>
              <a:ext uri="{FF2B5EF4-FFF2-40B4-BE49-F238E27FC236}">
                <a16:creationId xmlns="" xmlns:a16="http://schemas.microsoft.com/office/drawing/2014/main" id="{9DD32B46-EF43-4E16-A761-509D0ACCCF15}"/>
              </a:ext>
            </a:extLst>
          </p:cNvPr>
          <p:cNvSpPr/>
          <p:nvPr/>
        </p:nvSpPr>
        <p:spPr>
          <a:xfrm>
            <a:off x="2673247" y="4472241"/>
            <a:ext cx="629153" cy="617119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Elipsa 23">
            <a:extLst>
              <a:ext uri="{FF2B5EF4-FFF2-40B4-BE49-F238E27FC236}">
                <a16:creationId xmlns="" xmlns:a16="http://schemas.microsoft.com/office/drawing/2014/main" id="{44E11A15-6307-4744-9C14-5DEBA81B0F72}"/>
              </a:ext>
            </a:extLst>
          </p:cNvPr>
          <p:cNvSpPr/>
          <p:nvPr/>
        </p:nvSpPr>
        <p:spPr>
          <a:xfrm>
            <a:off x="1546429" y="3633417"/>
            <a:ext cx="629153" cy="617119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Rounded Rectangle 9"/>
          <p:cNvSpPr/>
          <p:nvPr/>
        </p:nvSpPr>
        <p:spPr>
          <a:xfrm>
            <a:off x="683568" y="2426679"/>
            <a:ext cx="1492014" cy="38036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651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5" grpId="0"/>
      <p:bldP spid="12" grpId="0"/>
      <p:bldP spid="12" grpId="1"/>
      <p:bldP spid="13" grpId="0"/>
      <p:bldP spid="13" grpId="1"/>
      <p:bldP spid="2" grpId="0" animBg="1"/>
      <p:bldP spid="2" grpId="1" animBg="1"/>
      <p:bldP spid="2" grpId="2" animBg="1"/>
      <p:bldP spid="20" grpId="0"/>
      <p:bldP spid="21" grpId="0" animBg="1"/>
      <p:bldP spid="22" grpId="0" animBg="1"/>
      <p:bldP spid="23" grpId="0" animBg="1"/>
      <p:bldP spid="24" grpId="0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311" y="4303771"/>
            <a:ext cx="1241623" cy="93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085" y="1923314"/>
            <a:ext cx="1276190" cy="89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747" y="3044368"/>
            <a:ext cx="1333464" cy="96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660" y="1969519"/>
            <a:ext cx="1127999" cy="84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20" y="1364047"/>
            <a:ext cx="1326742" cy="98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131" y="4212396"/>
            <a:ext cx="1272823" cy="98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00673" y="320465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FF0000"/>
                </a:solidFill>
              </a:rPr>
              <a:t>SADRŽAJ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85219" y="7647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UVOD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05227" y="2180876"/>
            <a:ext cx="15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HARDVER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28954" y="4520008"/>
            <a:ext cx="15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NAČIN RADA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5059" y="4549541"/>
            <a:ext cx="15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INSTALACIJA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08180" y="4704674"/>
            <a:ext cx="95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UČENJE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5576" y="32972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UČIONICA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72325" y="215056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ZAKLJUČAK</a:t>
            </a:r>
          </a:p>
        </p:txBody>
      </p:sp>
      <p:sp>
        <p:nvSpPr>
          <p:cNvPr id="20" name="TekstniOkvir 5">
            <a:hlinkClick r:id="rId14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611559" y="580037"/>
            <a:ext cx="1876471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VIDEO</a:t>
            </a:r>
          </a:p>
        </p:txBody>
      </p:sp>
      <p:sp>
        <p:nvSpPr>
          <p:cNvPr id="22" name="TekstniOkvir 5">
            <a:hlinkClick r:id="rId15" action="ppaction://hlinksldjump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7647311" y="5927959"/>
            <a:ext cx="928246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KRAJ</a:t>
            </a:r>
          </a:p>
        </p:txBody>
      </p:sp>
      <p:sp>
        <p:nvSpPr>
          <p:cNvPr id="23" name="TekstniOkvir 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655421" y="5927959"/>
            <a:ext cx="1366325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RASPRAVA</a:t>
            </a: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899092">
            <a:off x="4856170" y="2785218"/>
            <a:ext cx="405189" cy="43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9281791">
            <a:off x="3785810" y="2765585"/>
            <a:ext cx="406064" cy="43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3895032">
            <a:off x="3735156" y="3742924"/>
            <a:ext cx="406466" cy="43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8139170">
            <a:off x="4954454" y="3809876"/>
            <a:ext cx="406468" cy="43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328920" y="2467955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1242501">
            <a:off x="4407751" y="3983465"/>
            <a:ext cx="360040" cy="387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367644" y="1143911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1240642">
            <a:off x="7817008" y="5305115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1240642">
            <a:off x="1100250" y="5305116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140" y="5157689"/>
            <a:ext cx="1272822" cy="95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hlinkClick r:id="rId20" action="ppaction://hlinksldjump"/>
          </p:cNvPr>
          <p:cNvSpPr txBox="1"/>
          <p:nvPr/>
        </p:nvSpPr>
        <p:spPr>
          <a:xfrm>
            <a:off x="6728954" y="580037"/>
            <a:ext cx="2042077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C000"/>
                </a:solidFill>
                <a:latin typeface="Comic Sans MS" panose="030F0702030302020204" pitchFamily="66" charset="0"/>
              </a:rPr>
              <a:t>Nagradna igra 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45231" y="1002802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45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  <p:pic>
        <p:nvPicPr>
          <p:cNvPr id="43" name="Slika 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630659" y="2771753"/>
            <a:ext cx="972343" cy="140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3495967" y="6363490"/>
            <a:ext cx="2183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Arial" pitchFamily="34" charset="0"/>
                <a:cs typeface="Arial" pitchFamily="34" charset="0"/>
              </a:rPr>
              <a:t>Mob: 091 </a:t>
            </a:r>
            <a:r>
              <a:rPr lang="hr-HR" dirty="0">
                <a:latin typeface="Arial" pitchFamily="34" charset="0"/>
                <a:cs typeface="Arial" pitchFamily="34" charset="0"/>
              </a:rPr>
              <a:t>5287889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2707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5" grpId="0"/>
      <p:bldP spid="27" grpId="0"/>
      <p:bldP spid="28" grpId="0"/>
      <p:bldP spid="29" grpId="0"/>
      <p:bldP spid="30" grpId="0"/>
      <p:bldP spid="31" grpId="0"/>
      <p:bldP spid="20" grpId="0" animBg="1"/>
      <p:bldP spid="22" grpId="0" animBg="1"/>
      <p:bldP spid="23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4"/>
            <a:ext cx="682179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327" y="404664"/>
            <a:ext cx="31813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10148" y="2843644"/>
            <a:ext cx="161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RADIONICA </a:t>
            </a: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xmlns="" id="{E79927F9-E04D-454A-89B3-6459CC1A64CA}"/>
              </a:ext>
            </a:extLst>
          </p:cNvPr>
          <p:cNvSpPr/>
          <p:nvPr/>
        </p:nvSpPr>
        <p:spPr>
          <a:xfrm>
            <a:off x="422404" y="692696"/>
            <a:ext cx="40317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rgbClr val="FF0000"/>
                </a:solidFill>
              </a:rPr>
              <a:t>Materijalne pretpostavke </a:t>
            </a:r>
            <a:r>
              <a:rPr lang="hr-HR" sz="2000" b="1" dirty="0">
                <a:solidFill>
                  <a:srgbClr val="0000FF"/>
                </a:solidFill>
              </a:rPr>
              <a:t>za </a:t>
            </a:r>
          </a:p>
          <a:p>
            <a:r>
              <a:rPr lang="hr-HR" sz="2000" b="1" dirty="0">
                <a:solidFill>
                  <a:srgbClr val="0000FF"/>
                </a:solidFill>
              </a:rPr>
              <a:t>korištenje </a:t>
            </a:r>
            <a:r>
              <a:rPr lang="hr-HR" sz="2000" b="1" dirty="0">
                <a:solidFill>
                  <a:srgbClr val="FF0000"/>
                </a:solidFill>
              </a:rPr>
              <a:t>virtualnog okruženja </a:t>
            </a:r>
            <a:r>
              <a:rPr lang="hr-HR" sz="2000" b="1" dirty="0">
                <a:solidFill>
                  <a:srgbClr val="0000FF"/>
                </a:solidFill>
              </a:rPr>
              <a:t>i   </a:t>
            </a:r>
          </a:p>
          <a:p>
            <a:r>
              <a:rPr lang="hr-HR" sz="2000" b="1" dirty="0">
                <a:solidFill>
                  <a:srgbClr val="0000FF"/>
                </a:solidFill>
              </a:rPr>
              <a:t>načina rada o kojem ću govorit </a:t>
            </a:r>
          </a:p>
          <a:p>
            <a:r>
              <a:rPr lang="hr-HR" sz="2000" b="1" dirty="0">
                <a:solidFill>
                  <a:srgbClr val="0000FF"/>
                </a:solidFill>
              </a:rPr>
              <a:t>postojali su i prije „korone”: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3731" y="5499666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/>
              <a:t>Svaka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b="1" dirty="0"/>
              <a:t>radionica je skup </a:t>
            </a:r>
            <a:r>
              <a:rPr lang="hr-HR" sz="2400" b="1" dirty="0">
                <a:solidFill>
                  <a:srgbClr val="FF0000"/>
                </a:solidFill>
              </a:rPr>
              <a:t>ogromnog broja elemenata, alata </a:t>
            </a:r>
          </a:p>
          <a:p>
            <a:r>
              <a:rPr lang="hr-HR" sz="2400" b="1" dirty="0">
                <a:solidFill>
                  <a:srgbClr val="FF0000"/>
                </a:solidFill>
              </a:rPr>
              <a:t>opreme </a:t>
            </a:r>
            <a:r>
              <a:rPr lang="hr-HR" sz="2400" b="1" dirty="0"/>
              <a:t>pa</a:t>
            </a:r>
            <a:r>
              <a:rPr lang="hr-HR" sz="2400" b="1" dirty="0">
                <a:solidFill>
                  <a:srgbClr val="FF0000"/>
                </a:solidFill>
              </a:rPr>
              <a:t> informatičku</a:t>
            </a:r>
            <a:r>
              <a:rPr lang="hr-HR" sz="2400" b="1" i="1" dirty="0">
                <a:solidFill>
                  <a:srgbClr val="FF0000"/>
                </a:solidFill>
              </a:rPr>
              <a:t> </a:t>
            </a:r>
            <a:r>
              <a:rPr lang="hr-HR" sz="2400" b="1" dirty="0">
                <a:solidFill>
                  <a:srgbClr val="FF0000"/>
                </a:solidFill>
              </a:rPr>
              <a:t>opremu </a:t>
            </a:r>
            <a:r>
              <a:rPr lang="hr-HR" sz="2400" b="1" dirty="0"/>
              <a:t>treba tretirati kao i svaki </a:t>
            </a:r>
          </a:p>
          <a:p>
            <a:r>
              <a:rPr lang="hr-HR" sz="2400" b="1" dirty="0"/>
              <a:t>drugi alat</a:t>
            </a:r>
            <a:r>
              <a:rPr lang="hr-HR" sz="2400" b="1" dirty="0">
                <a:solidFill>
                  <a:srgbClr val="FF0000"/>
                </a:solidFill>
              </a:rPr>
              <a:t>!!!</a:t>
            </a:r>
          </a:p>
        </p:txBody>
      </p:sp>
      <p:pic>
        <p:nvPicPr>
          <p:cNvPr id="8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30398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476250"/>
            <a:ext cx="694690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ika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563" y="4437063"/>
            <a:ext cx="1296987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ular Callout 5"/>
          <p:cNvSpPr/>
          <p:nvPr/>
        </p:nvSpPr>
        <p:spPr bwMode="auto">
          <a:xfrm>
            <a:off x="899592" y="4077072"/>
            <a:ext cx="4824536" cy="1296144"/>
          </a:xfrm>
          <a:prstGeom prst="wedgeRoundRectCallout">
            <a:avLst>
              <a:gd name="adj1" fmla="val 65748"/>
              <a:gd name="adj2" fmla="val -15497"/>
              <a:gd name="adj3" fmla="val 16667"/>
            </a:avLst>
          </a:prstGeom>
          <a:solidFill>
            <a:schemeClr val="accent1">
              <a:alpha val="0"/>
            </a:schemeClr>
          </a:solidFill>
          <a:ln w="31750">
            <a:solidFill>
              <a:srgbClr val="FF33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B w="12700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dirty="0">
              <a:latin typeface="+mn-lt"/>
            </a:endParaRPr>
          </a:p>
        </p:txBody>
      </p:sp>
      <p:sp>
        <p:nvSpPr>
          <p:cNvPr id="67585" name="TextBox 2"/>
          <p:cNvSpPr txBox="1">
            <a:spLocks noChangeArrowheads="1"/>
          </p:cNvSpPr>
          <p:nvPr/>
        </p:nvSpPr>
        <p:spPr bwMode="auto">
          <a:xfrm>
            <a:off x="1116013" y="4149725"/>
            <a:ext cx="46085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>
                <a:solidFill>
                  <a:srgbClr val="0000FF"/>
                </a:solidFill>
                <a:latin typeface="Comic Sans MS" pitchFamily="66" charset="0"/>
              </a:rPr>
              <a:t>Da bi ostvario sve što se traži od tebe </a:t>
            </a:r>
          </a:p>
          <a:p>
            <a:r>
              <a:rPr lang="hr-HR" dirty="0">
                <a:solidFill>
                  <a:srgbClr val="0000FF"/>
                </a:solidFill>
                <a:latin typeface="Comic Sans MS" pitchFamily="66" charset="0"/>
              </a:rPr>
              <a:t>naučit ćeš se služiti cijelom učionicom: </a:t>
            </a:r>
          </a:p>
          <a:p>
            <a:r>
              <a:rPr lang="hr-HR" dirty="0">
                <a:solidFill>
                  <a:srgbClr val="0000FF"/>
                </a:solidFill>
                <a:latin typeface="Comic Sans MS" pitchFamily="66" charset="0"/>
              </a:rPr>
              <a:t>odabirati potreban alat, razgovarati s </a:t>
            </a:r>
          </a:p>
          <a:p>
            <a:r>
              <a:rPr lang="hr-HR" dirty="0">
                <a:solidFill>
                  <a:srgbClr val="0000FF"/>
                </a:solidFill>
                <a:latin typeface="Comic Sans MS" pitchFamily="66" charset="0"/>
              </a:rPr>
              <a:t>kolegama, </a:t>
            </a:r>
            <a:r>
              <a:rPr lang="hr-HR" b="1" dirty="0">
                <a:solidFill>
                  <a:srgbClr val="FF0000"/>
                </a:solidFill>
                <a:latin typeface="Comic Sans MS" pitchFamily="66" charset="0"/>
              </a:rPr>
              <a:t>služiti se računalima </a:t>
            </a:r>
            <a:r>
              <a:rPr lang="hr-HR" dirty="0">
                <a:solidFill>
                  <a:srgbClr val="0000FF"/>
                </a:solidFill>
                <a:latin typeface="Comic Sans MS" pitchFamily="66" charset="0"/>
              </a:rPr>
              <a:t>............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5058236">
            <a:off x="2341562" y="1627188"/>
            <a:ext cx="2190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413" y="2997200"/>
            <a:ext cx="2159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1700213"/>
            <a:ext cx="21272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44925" y="1635125"/>
            <a:ext cx="2222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1196975"/>
            <a:ext cx="2159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263" y="2492375"/>
            <a:ext cx="2159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3141663"/>
            <a:ext cx="2079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638" y="2924175"/>
            <a:ext cx="2159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7900" y="2420938"/>
            <a:ext cx="20796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0617047">
            <a:off x="1612900" y="1333500"/>
            <a:ext cx="214313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7913" y="1044575"/>
            <a:ext cx="2159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713" y="2420938"/>
            <a:ext cx="2159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331913" y="4401978"/>
            <a:ext cx="4032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>
                <a:solidFill>
                  <a:srgbClr val="0000FF"/>
                </a:solidFill>
                <a:latin typeface="Comic Sans MS" pitchFamily="66" charset="0"/>
              </a:rPr>
              <a:t>Nakon pospremanja slijedi kratki </a:t>
            </a:r>
          </a:p>
          <a:p>
            <a:r>
              <a:rPr lang="hr-HR" dirty="0">
                <a:solidFill>
                  <a:srgbClr val="0000FF"/>
                </a:solidFill>
                <a:latin typeface="Comic Sans MS" pitchFamily="66" charset="0"/>
              </a:rPr>
              <a:t>dogovor za sljedeće satove.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275" y="2349500"/>
            <a:ext cx="144463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468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67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67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67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675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path" presetSubtype="0" accel="50000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64724E-6 C 0.04896 4.64724E-6 0.08906 0.01434 0.08906 0.03261 C 0.08906 0.05042 0.04896 0.06523 1.66667E-6 0.06523 C -0.04913 0.06523 -0.08889 0.05042 -0.08889 0.03261 C -0.08889 0.01434 -0.04913 4.64724E-6 1.66667E-6 4.64724E-6 Z " pathEditMode="relative" rAng="0" ptsTypes="fffff">
                                      <p:cBhvr>
                                        <p:cTn id="3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2" presetClass="path" presetSubtype="0" repeatCount="200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1354 0.00532 C -0.09774 -0.00578 -0.07344 -0.01249 -0.04705 -0.01249 C -0.02049 -0.01249 0.00365 -0.00578 0.01979 0.00532 C 0.00365 0.01666 -0.02049 0.02452 -0.04705 0.02452 C -0.07344 0.02452 -0.09774 0.01666 -0.11354 0.00532 Z " pathEditMode="relative" rAng="0" ptsTypes="fffff">
                                      <p:cBhvr>
                                        <p:cTn id="3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5061E-6 L 0.18507 4.45061E-6 C 0.26806 4.45061E-6 0.37031 0.03192 0.37031 0.05806 L 0.37031 0.11612 " pathEditMode="relative" rAng="0" ptsTypes="FfFF">
                                      <p:cBhvr>
                                        <p:cTn id="3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" y="5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35716E-6 L -0.09063 0.02567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" y="1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1721E-6 L 0.10469 -0.08165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4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7974E-7 C -4.44444E-6 0.0192 -0.02743 0.03424 -0.06059 0.03424 C -0.09479 0.03424 -0.12204 0.0192 -0.12204 1.17974E-7 C -0.12204 -0.0192 -0.14947 -0.034 -0.18368 -0.034 C -0.21684 -0.034 -0.24409 -0.0192 -0.24409 1.17974E-7 " pathEditMode="relative" rAng="0" ptsTypes="fffff">
                                      <p:cBhvr>
                                        <p:cTn id="44" dur="5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80824E-6 L 0.00382 -0.2674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13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56697E-6 L -0.11354 0.00532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" y="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2195E-6 L -0.00538 -0.06245 C -0.0066 -0.07633 -0.00816 -0.08397 -0.0099 -0.08397 C -0.01198 -0.08397 -0.01337 -0.07633 -0.01459 -0.06245 L -0.01962 -3.72195E-6 " pathEditMode="relative" rAng="0" ptsTypes="FffFF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-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82211E-6 L -0.04723 -0.0314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-1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4722 -0.03146 C -0.01719 -0.03493 0.02778 -0.03678 0.07778 -0.03678 C 0.12778 -0.03678 0.17274 -0.03493 0.20278 -0.03146 C 0.17274 -0.02799 0.12778 -0.02545 0.07778 -0.02545 C 0.02778 -0.02545 -0.01719 -0.02799 -0.04722 -0.03146 Z " pathEditMode="relative" rAng="0" ptsTypes="fffff">
                                      <p:cBhvr>
                                        <p:cTn id="54" dur="5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-4.28406E-6 L 0.03941 0.00579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7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7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7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7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7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7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7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7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7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75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75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75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63 0.02568 L -0.05938 0.0779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2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21467E-6 L 0.00382 0.0999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5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41 1.62619E-6 L -0.30313 0.0781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" y="39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2674 L -0.05729 -0.1730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" y="4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54 0.00532 L 0.01181 -0.016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5647E-6 L 3.61111E-6 0.02822 C 3.61111E-6 0.04072 -0.05834 0.05714 -0.10521 0.05714 L -0.20868 0.05714 " pathEditMode="relative" rAng="0" ptsTypes="FfFF">
                                      <p:cBhvr>
                                        <p:cTn id="96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2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031 0.11612 L 0.37031 0.17095 C 0.37031 0.19547 0.32778 0.22646 0.29358 0.22646 L 0.21754 0.22646 " pathEditMode="relative" rAng="0" ptsTypes="FfFF">
                                      <p:cBhvr>
                                        <p:cTn id="9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" y="55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69 -0.08166 L 0.10677 0.07772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8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2 -3.72195E-6 L 0.00399 -3.72195E-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1 0.00579 L -0.0158 -4.28406E-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5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47" y="1799902"/>
            <a:ext cx="616267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1773238"/>
            <a:ext cx="6562725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57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2636838"/>
            <a:ext cx="6397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57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2635250"/>
            <a:ext cx="63976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57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6100" y="2997200"/>
            <a:ext cx="1008063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580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4788" y="2997200"/>
            <a:ext cx="1008062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5802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6100" y="2997200"/>
            <a:ext cx="63976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5803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3350" y="2997200"/>
            <a:ext cx="63976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5804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738" y="2997200"/>
            <a:ext cx="1008062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5805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2988" y="2997200"/>
            <a:ext cx="1008062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5819" name="Text Box 27"/>
          <p:cNvSpPr txBox="1">
            <a:spLocks noChangeArrowheads="1"/>
          </p:cNvSpPr>
          <p:nvPr/>
        </p:nvSpPr>
        <p:spPr bwMode="auto">
          <a:xfrm>
            <a:off x="2627784" y="168686"/>
            <a:ext cx="3290888" cy="1631216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rgbClr val="FF0000"/>
                </a:solidFill>
              </a:rPr>
              <a:t>Virtualno okruženje </a:t>
            </a:r>
            <a:r>
              <a:rPr lang="hr-HR" sz="2000" b="1" dirty="0">
                <a:solidFill>
                  <a:srgbClr val="0000FF"/>
                </a:solidFill>
              </a:rPr>
              <a:t>i </a:t>
            </a:r>
          </a:p>
          <a:p>
            <a:r>
              <a:rPr lang="hr-HR" sz="2000" b="1" dirty="0">
                <a:solidFill>
                  <a:srgbClr val="0000FF"/>
                </a:solidFill>
              </a:rPr>
              <a:t>modularnost </a:t>
            </a:r>
            <a:r>
              <a:rPr lang="hr-HR" sz="2000" dirty="0"/>
              <a:t>omogućavaju </a:t>
            </a:r>
          </a:p>
          <a:p>
            <a:r>
              <a:rPr lang="hr-HR" sz="2000" dirty="0"/>
              <a:t>učenicima </a:t>
            </a:r>
            <a:r>
              <a:rPr lang="hr-HR" sz="2000" b="1" dirty="0">
                <a:solidFill>
                  <a:srgbClr val="FF0000"/>
                </a:solidFill>
              </a:rPr>
              <a:t>samostalnost</a:t>
            </a:r>
            <a:r>
              <a:rPr lang="hr-HR" sz="2000" b="1" dirty="0">
                <a:solidFill>
                  <a:srgbClr val="0000FF"/>
                </a:solidFill>
              </a:rPr>
              <a:t> </a:t>
            </a:r>
            <a:r>
              <a:rPr lang="hr-HR" sz="2000" dirty="0"/>
              <a:t>a</a:t>
            </a:r>
            <a:r>
              <a:rPr lang="hr-HR" sz="2000" b="1" dirty="0">
                <a:solidFill>
                  <a:srgbClr val="0000FF"/>
                </a:solidFill>
              </a:rPr>
              <a:t> </a:t>
            </a:r>
          </a:p>
          <a:p>
            <a:r>
              <a:rPr lang="hr-HR" sz="2000" dirty="0"/>
              <a:t>profesoru omogućavaju </a:t>
            </a:r>
          </a:p>
          <a:p>
            <a:r>
              <a:rPr lang="hr-HR" sz="2000" b="1" dirty="0">
                <a:solidFill>
                  <a:srgbClr val="0000FF"/>
                </a:solidFill>
              </a:rPr>
              <a:t>fleksibilnost </a:t>
            </a:r>
            <a:r>
              <a:rPr lang="hr-HR" sz="2000" dirty="0"/>
              <a:t>u nastavi</a:t>
            </a:r>
            <a:r>
              <a:rPr lang="hr-HR" sz="2000" b="1" dirty="0">
                <a:solidFill>
                  <a:srgbClr val="0000FF"/>
                </a:solidFill>
              </a:rPr>
              <a:t>:</a:t>
            </a:r>
          </a:p>
        </p:txBody>
      </p:sp>
      <p:pic>
        <p:nvPicPr>
          <p:cNvPr id="19" name="Slika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19925" y="4724400"/>
            <a:ext cx="144050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ounded Rectangular Callout 24"/>
          <p:cNvSpPr/>
          <p:nvPr/>
        </p:nvSpPr>
        <p:spPr>
          <a:xfrm>
            <a:off x="6804025" y="1844675"/>
            <a:ext cx="2089150" cy="1512888"/>
          </a:xfrm>
          <a:prstGeom prst="wedgeRoundRectCallout">
            <a:avLst>
              <a:gd name="adj1" fmla="val 7570"/>
              <a:gd name="adj2" fmla="val 96171"/>
              <a:gd name="adj3" fmla="val 16667"/>
            </a:avLst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019925" y="1989138"/>
            <a:ext cx="17287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>
                <a:latin typeface="Calibri" pitchFamily="34" charset="0"/>
              </a:rPr>
              <a:t>Ako ne znaš uhvati se knjige.....</a:t>
            </a:r>
            <a:r>
              <a:rPr lang="hr-HR" b="1" dirty="0">
                <a:solidFill>
                  <a:srgbClr val="FF0000"/>
                </a:solidFill>
                <a:latin typeface="Calibri" pitchFamily="34" charset="0"/>
              </a:rPr>
              <a:t>pardon miša</a:t>
            </a:r>
            <a:r>
              <a:rPr lang="hr-HR" dirty="0">
                <a:latin typeface="Calibri" pitchFamily="34" charset="0"/>
              </a:rPr>
              <a:t>!!!!!!!!!.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76256" y="476672"/>
            <a:ext cx="1584176" cy="1041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658184">
            <a:off x="6189181" y="764143"/>
            <a:ext cx="4318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6692" y="391036"/>
            <a:ext cx="1863765" cy="106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1347" y="4788803"/>
            <a:ext cx="64526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/>
              <a:t>Kod  jednostavnijih  vježbi, nakon gledanja </a:t>
            </a:r>
          </a:p>
          <a:p>
            <a:r>
              <a:rPr lang="hr-HR" sz="2400" b="1" dirty="0">
                <a:solidFill>
                  <a:srgbClr val="FF0000"/>
                </a:solidFill>
              </a:rPr>
              <a:t>ciljanog videa </a:t>
            </a:r>
            <a:r>
              <a:rPr lang="hr-HR" sz="2400" dirty="0"/>
              <a:t>večini učenika nije ni </a:t>
            </a:r>
          </a:p>
          <a:p>
            <a:r>
              <a:rPr lang="hr-HR" sz="2400" dirty="0"/>
              <a:t>potrebna demonstracija, bilo kolega </a:t>
            </a:r>
          </a:p>
          <a:p>
            <a:r>
              <a:rPr lang="hr-HR" sz="2400" dirty="0"/>
              <a:t>koji su već obavili tu vježbu  bilo profesora!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0825" y="4604137"/>
            <a:ext cx="67015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Virtualno okruženje </a:t>
            </a:r>
            <a:r>
              <a:rPr lang="hr-HR" sz="2400" dirty="0"/>
              <a:t>unaprijeđuje praktičnu nastavu. </a:t>
            </a:r>
          </a:p>
          <a:p>
            <a:r>
              <a:rPr lang="hr-HR" sz="2400" dirty="0"/>
              <a:t>Vrijeme koje se odvaja za praktičan rad postaje </a:t>
            </a:r>
          </a:p>
          <a:p>
            <a:r>
              <a:rPr lang="hr-HR" sz="2400" dirty="0"/>
              <a:t>višestruko veče jer modularnost omogučava da  </a:t>
            </a:r>
          </a:p>
          <a:p>
            <a:r>
              <a:rPr lang="hr-HR" sz="2400" dirty="0"/>
              <a:t>učenik tjekom rada u školi nema prazni hod i čeka na </a:t>
            </a:r>
          </a:p>
          <a:p>
            <a:r>
              <a:rPr lang="hr-HR" sz="2400" dirty="0"/>
              <a:t>opremu,  alat ………. kao ni na sljedeću vježbu.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767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545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545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545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545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545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/>
      <p:bldP spid="2" grpId="0" uiExpand="1" build="allAtOnce"/>
      <p:bldP spid="2" grpId="1" uiExpan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5175"/>
            <a:ext cx="11239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ular Callout 5"/>
          <p:cNvSpPr/>
          <p:nvPr/>
        </p:nvSpPr>
        <p:spPr>
          <a:xfrm>
            <a:off x="493681" y="116632"/>
            <a:ext cx="8375150" cy="2088232"/>
          </a:xfrm>
          <a:prstGeom prst="wedgeRoundRectCallout">
            <a:avLst>
              <a:gd name="adj1" fmla="val -1549"/>
              <a:gd name="adj2" fmla="val 81750"/>
              <a:gd name="adj3" fmla="val 16667"/>
            </a:avLst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81152" y="218041"/>
            <a:ext cx="828767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800" u="sng" dirty="0">
                <a:latin typeface="Calibri" pitchFamily="34" charset="0"/>
              </a:rPr>
              <a:t>Već u osnovnoj</a:t>
            </a:r>
            <a:r>
              <a:rPr lang="hr-HR" sz="2800" dirty="0">
                <a:latin typeface="Calibri" pitchFamily="34" charset="0"/>
              </a:rPr>
              <a:t>,  </a:t>
            </a:r>
            <a:r>
              <a:rPr lang="hr-HR" sz="2800" b="1" dirty="0">
                <a:solidFill>
                  <a:srgbClr val="FF0000"/>
                </a:solidFill>
                <a:latin typeface="Calibri" pitchFamily="34" charset="0"/>
              </a:rPr>
              <a:t>uhvati se miša </a:t>
            </a:r>
            <a:r>
              <a:rPr lang="hr-HR" sz="2800" b="1" dirty="0">
                <a:solidFill>
                  <a:srgbClr val="0000FF"/>
                </a:solidFill>
                <a:latin typeface="Calibri" pitchFamily="34" charset="0"/>
              </a:rPr>
              <a:t>i pogledaj  prezentacije </a:t>
            </a:r>
          </a:p>
          <a:p>
            <a:r>
              <a:rPr lang="hr-HR" sz="2800" dirty="0">
                <a:latin typeface="Calibri" pitchFamily="34" charset="0"/>
              </a:rPr>
              <a:t>načina izrade vježbi za instalatere . </a:t>
            </a:r>
            <a:r>
              <a:rPr lang="hr-HR" sz="2800" b="1" dirty="0">
                <a:solidFill>
                  <a:srgbClr val="FF0000"/>
                </a:solidFill>
                <a:latin typeface="Calibri" pitchFamily="34" charset="0"/>
              </a:rPr>
              <a:t>“Klikanjem po mišu”</a:t>
            </a:r>
            <a:r>
              <a:rPr lang="hr-HR" sz="2800" dirty="0">
                <a:latin typeface="Calibri" pitchFamily="34" charset="0"/>
              </a:rPr>
              <a:t>  </a:t>
            </a:r>
          </a:p>
          <a:p>
            <a:r>
              <a:rPr lang="hr-HR" sz="2800" dirty="0">
                <a:latin typeface="Calibri" pitchFamily="34" charset="0"/>
              </a:rPr>
              <a:t>upoznat ćeš se s mnogim tajnama naših zanata, a u školi  </a:t>
            </a:r>
          </a:p>
          <a:p>
            <a:r>
              <a:rPr lang="hr-HR" sz="2800" dirty="0">
                <a:latin typeface="Calibri" pitchFamily="34" charset="0"/>
              </a:rPr>
              <a:t>ćemo te </a:t>
            </a:r>
            <a:r>
              <a:rPr lang="hr-HR" sz="2800" b="1" dirty="0">
                <a:solidFill>
                  <a:srgbClr val="FF0000"/>
                </a:solidFill>
                <a:latin typeface="Calibri" pitchFamily="34" charset="0"/>
              </a:rPr>
              <a:t>strućno vodit, savjetovati  i pomagati</a:t>
            </a:r>
            <a:r>
              <a:rPr lang="hr-HR" sz="2800" dirty="0">
                <a:latin typeface="Calibri" pitchFamily="34" charset="0"/>
              </a:rPr>
              <a:t>! 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151433" y="1872446"/>
            <a:ext cx="26347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800" dirty="0">
                <a:latin typeface="Calibri" pitchFamily="34" charset="0"/>
              </a:rPr>
              <a:t>Uhvatit ću  ja njega kad tad !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0496" y="4149725"/>
            <a:ext cx="20574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9821" y="3862388"/>
            <a:ext cx="2386012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961648" flipH="1">
            <a:off x="1439071" y="3927475"/>
            <a:ext cx="1952625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Slika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33827" y="3387726"/>
            <a:ext cx="1944687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906171" y="2349500"/>
            <a:ext cx="7191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7200">
                <a:solidFill>
                  <a:srgbClr val="0000FF"/>
                </a:solidFill>
                <a:latin typeface="Calibri" pitchFamily="34" charset="0"/>
              </a:rPr>
              <a:t>?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3357563"/>
            <a:ext cx="1531938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0563" y="3357563"/>
            <a:ext cx="15113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3924300" y="3284538"/>
            <a:ext cx="2667000" cy="3024187"/>
          </a:xfrm>
        </p:spPr>
      </p:pic>
      <p:sp>
        <p:nvSpPr>
          <p:cNvPr id="26" name="Cloud Callout 25"/>
          <p:cNvSpPr/>
          <p:nvPr/>
        </p:nvSpPr>
        <p:spPr bwMode="auto">
          <a:xfrm>
            <a:off x="4732583" y="1739266"/>
            <a:ext cx="3053629" cy="1296143"/>
          </a:xfrm>
          <a:prstGeom prst="cloudCallout">
            <a:avLst>
              <a:gd name="adj1" fmla="val -26145"/>
              <a:gd name="adj2" fmla="val 71620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B w="12700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dirty="0">
              <a:latin typeface="+mn-lt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99341" y="218041"/>
            <a:ext cx="2156872" cy="51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52" y="3261690"/>
            <a:ext cx="3230414" cy="297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9327064">
            <a:off x="983782" y="3103648"/>
            <a:ext cx="527988" cy="60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3830" y="5664198"/>
            <a:ext cx="1080120" cy="106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44456CA9-FD1F-4A4F-BBE2-971B49C6CEB3}"/>
              </a:ext>
            </a:extLst>
          </p:cNvPr>
          <p:cNvSpPr txBox="1"/>
          <p:nvPr/>
        </p:nvSpPr>
        <p:spPr>
          <a:xfrm>
            <a:off x="4519188" y="6224265"/>
            <a:ext cx="1264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PROFESOR</a:t>
            </a: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xmlns="" id="{553FF701-D78D-4388-8FC2-56067AFB538C}"/>
              </a:ext>
            </a:extLst>
          </p:cNvPr>
          <p:cNvSpPr/>
          <p:nvPr/>
        </p:nvSpPr>
        <p:spPr>
          <a:xfrm>
            <a:off x="642093" y="475245"/>
            <a:ext cx="5667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UČENICI SU U VIRTUALNOM OKRUŽENJU VEĆ U </a:t>
            </a:r>
            <a:r>
              <a:rPr lang="hr-HR" sz="2400" b="1" dirty="0">
                <a:solidFill>
                  <a:srgbClr val="0000FF"/>
                </a:solidFill>
              </a:rPr>
              <a:t> OSNOVNOJ ŠKOLI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000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uild="allAtOnce"/>
      <p:bldP spid="27" grpId="0"/>
      <p:bldP spid="17" grpId="0"/>
      <p:bldP spid="17" grpId="1"/>
      <p:bldP spid="22" grpId="0"/>
      <p:bldP spid="2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TextBox 24"/>
          <p:cNvSpPr txBox="1">
            <a:spLocks noChangeArrowheads="1"/>
          </p:cNvSpPr>
          <p:nvPr/>
        </p:nvSpPr>
        <p:spPr bwMode="auto">
          <a:xfrm>
            <a:off x="5150077" y="7256189"/>
            <a:ext cx="185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r-HR">
              <a:latin typeface="Calibri" pitchFamily="34" charset="0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473" y="4365104"/>
            <a:ext cx="1584176" cy="132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5" y="675841"/>
            <a:ext cx="79208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Dobar sam učenik, </a:t>
            </a:r>
            <a:r>
              <a:rPr lang="hr-HR" sz="2800" b="1" dirty="0">
                <a:solidFill>
                  <a:srgbClr val="0000FF"/>
                </a:solidFill>
              </a:rPr>
              <a:t>klasično učenje </a:t>
            </a:r>
            <a:r>
              <a:rPr lang="hr-HR" sz="2800" dirty="0"/>
              <a:t>pa čak i uz </a:t>
            </a:r>
          </a:p>
          <a:p>
            <a:r>
              <a:rPr lang="hr-HR" sz="2800" dirty="0"/>
              <a:t>pomoć </a:t>
            </a:r>
            <a:r>
              <a:rPr lang="hr-HR" sz="2800" b="1" dirty="0">
                <a:solidFill>
                  <a:srgbClr val="0000FF"/>
                </a:solidFill>
              </a:rPr>
              <a:t>pametnih ploča, fotografija</a:t>
            </a:r>
            <a:r>
              <a:rPr lang="hr-HR" sz="2800" dirty="0">
                <a:solidFill>
                  <a:srgbClr val="0000FF"/>
                </a:solidFill>
              </a:rPr>
              <a:t>, </a:t>
            </a:r>
            <a:r>
              <a:rPr lang="hr-HR" sz="2800" b="1" dirty="0">
                <a:solidFill>
                  <a:srgbClr val="0000FF"/>
                </a:solidFill>
              </a:rPr>
              <a:t>mentalnih </a:t>
            </a:r>
          </a:p>
          <a:p>
            <a:r>
              <a:rPr lang="hr-HR" sz="2800" b="1" dirty="0">
                <a:solidFill>
                  <a:srgbClr val="0000FF"/>
                </a:solidFill>
              </a:rPr>
              <a:t>mapa, projektora, računala </a:t>
            </a:r>
            <a:r>
              <a:rPr lang="hr-HR" sz="2800" b="1" dirty="0">
                <a:solidFill>
                  <a:srgbClr val="FF0000"/>
                </a:solidFill>
              </a:rPr>
              <a:t>i .... </a:t>
            </a:r>
            <a:r>
              <a:rPr lang="hr-HR" sz="2800" dirty="0"/>
              <a:t>je  „OK”, ali ja </a:t>
            </a:r>
          </a:p>
          <a:p>
            <a:r>
              <a:rPr lang="hr-HR" sz="2800" dirty="0"/>
              <a:t>bih rado nešto</a:t>
            </a:r>
            <a:r>
              <a:rPr lang="hr-HR" sz="2800" b="1" u="sng" dirty="0">
                <a:solidFill>
                  <a:srgbClr val="FF0000"/>
                </a:solidFill>
              </a:rPr>
              <a:t> i sam izradio</a:t>
            </a:r>
            <a:r>
              <a:rPr lang="hr-HR" sz="2800" b="1" dirty="0">
                <a:solidFill>
                  <a:srgbClr val="FF0000"/>
                </a:solidFill>
              </a:rPr>
              <a:t>, </a:t>
            </a:r>
            <a:r>
              <a:rPr lang="hr-HR" sz="2800" dirty="0"/>
              <a:t>i to odmah</a:t>
            </a:r>
            <a:r>
              <a:rPr lang="hr-HR" sz="2800" b="1" dirty="0">
                <a:solidFill>
                  <a:srgbClr val="FF0000"/>
                </a:solidFill>
              </a:rPr>
              <a:t> prvi </a:t>
            </a:r>
          </a:p>
          <a:p>
            <a:r>
              <a:rPr lang="hr-HR" sz="2800" b="1" dirty="0">
                <a:solidFill>
                  <a:srgbClr val="FF0000"/>
                </a:solidFill>
              </a:rPr>
              <a:t>dan kad dođem u srednju školu </a:t>
            </a:r>
            <a:r>
              <a:rPr lang="hr-HR" sz="2800" dirty="0"/>
              <a:t>jer već pomalo </a:t>
            </a:r>
          </a:p>
          <a:p>
            <a:r>
              <a:rPr lang="hr-HR" sz="2800" dirty="0"/>
              <a:t>gubim motivaciju!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22406" y="589171"/>
            <a:ext cx="8298066" cy="2850996"/>
          </a:xfrm>
          <a:prstGeom prst="wedgeRoundRectCallout">
            <a:avLst>
              <a:gd name="adj1" fmla="val -25588"/>
              <a:gd name="adj2" fmla="val 78229"/>
              <a:gd name="adj3" fmla="val 166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Picture 11" descr="http://www.jutarnji.hr/multimedia/archive/00349/razred_u_enici__ko_349517S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1082" y="3861048"/>
            <a:ext cx="368173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B6DE1D26-A8B9-4C3C-AF33-4ACD565C6F9B}"/>
              </a:ext>
            </a:extLst>
          </p:cNvPr>
          <p:cNvSpPr txBox="1"/>
          <p:nvPr/>
        </p:nvSpPr>
        <p:spPr>
          <a:xfrm>
            <a:off x="1475656" y="5806837"/>
            <a:ext cx="2398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NAŠ BUDUĆI UČENIK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4661" y="4563512"/>
            <a:ext cx="1520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400" dirty="0">
                <a:solidFill>
                  <a:srgbClr val="FF0000"/>
                </a:solidFill>
              </a:rPr>
              <a:t>ALI…</a:t>
            </a:r>
          </a:p>
        </p:txBody>
      </p:sp>
      <p:pic>
        <p:nvPicPr>
          <p:cNvPr id="11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niOkvir 8">
            <a:extLst>
              <a:ext uri="{FF2B5EF4-FFF2-40B4-BE49-F238E27FC236}">
                <a16:creationId xmlns:a16="http://schemas.microsoft.com/office/drawing/2014/main" xmlns="" id="{B6DE1D26-A8B9-4C3C-AF33-4ACD565C6F9B}"/>
              </a:ext>
            </a:extLst>
          </p:cNvPr>
          <p:cNvSpPr txBox="1"/>
          <p:nvPr/>
        </p:nvSpPr>
        <p:spPr>
          <a:xfrm>
            <a:off x="5004049" y="580327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OSNOVNA ŠKOLA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168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869560"/>
            <a:ext cx="48894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/>
              <a:t>U koju srednju školu da se upišem?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547664" y="836736"/>
            <a:ext cx="591415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4000" dirty="0">
                <a:ea typeface="Batang"/>
                <a:cs typeface="Batang"/>
              </a:rPr>
              <a:t>Hoču u školu sa puno praktične nastave!! 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683568" y="260648"/>
            <a:ext cx="6907957" cy="2664374"/>
          </a:xfrm>
          <a:prstGeom prst="cloudCallout">
            <a:avLst>
              <a:gd name="adj1" fmla="val -22432"/>
              <a:gd name="adj2" fmla="val 10471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26" y="3506168"/>
            <a:ext cx="2252290" cy="200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74" y="4291673"/>
            <a:ext cx="1120191" cy="94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09120"/>
            <a:ext cx="1927202" cy="160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1984" y="3708321"/>
            <a:ext cx="2538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rgbClr val="FF0000"/>
                </a:solidFill>
              </a:rPr>
              <a:t>POSLODAVCI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10130" y="2862451"/>
            <a:ext cx="1962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rgbClr val="FF0000"/>
                </a:solidFill>
              </a:rPr>
              <a:t>RODITELJI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D20888F7-AEAE-48BC-9003-34E4D60D4FB8}"/>
              </a:ext>
            </a:extLst>
          </p:cNvPr>
          <p:cNvSpPr txBox="1"/>
          <p:nvPr/>
        </p:nvSpPr>
        <p:spPr>
          <a:xfrm>
            <a:off x="1547664" y="622802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NAŠ BUDUĆI UČENIK</a:t>
            </a:r>
          </a:p>
        </p:txBody>
      </p:sp>
      <p:pic>
        <p:nvPicPr>
          <p:cNvPr id="14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192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7" grpId="0" animBg="1"/>
      <p:bldP spid="7" grpId="1" animBg="1"/>
      <p:bldP spid="3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18" y="-1"/>
            <a:ext cx="889248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hr-HR" dirty="0">
              <a:latin typeface="Comic Sans MS" pitchFamily="66" charset="0"/>
            </a:endParaRPr>
          </a:p>
          <a:p>
            <a:pPr eaLnBrk="0" hangingPunct="0"/>
            <a:endParaRPr lang="hr-HR" dirty="0">
              <a:latin typeface="Comic Sans MS" pitchFamily="66" charset="0"/>
            </a:endParaRPr>
          </a:p>
          <a:p>
            <a:pPr eaLnBrk="0" hangingPunct="0"/>
            <a:r>
              <a:rPr lang="hr-HR" dirty="0" smtClean="0">
                <a:latin typeface="Comic Sans MS" pitchFamily="66" charset="0"/>
              </a:rPr>
              <a:t>Ovu radionicu </a:t>
            </a:r>
            <a:r>
              <a:rPr lang="hr-HR" dirty="0">
                <a:latin typeface="Comic Sans MS" pitchFamily="66" charset="0"/>
              </a:rPr>
              <a:t>smo osmislili i uz pomoć </a:t>
            </a:r>
            <a:r>
              <a:rPr lang="hr-HR" b="1" dirty="0">
                <a:solidFill>
                  <a:srgbClr val="FF0000"/>
                </a:solidFill>
                <a:latin typeface="Comic Sans MS" pitchFamily="66" charset="0"/>
              </a:rPr>
              <a:t>rasprava s kolegama!</a:t>
            </a:r>
            <a:endParaRPr lang="hr-HR" dirty="0">
              <a:latin typeface="Comic Sans MS" pitchFamily="66" charset="0"/>
            </a:endParaRPr>
          </a:p>
          <a:p>
            <a:pPr eaLnBrk="0" hangingPunct="0"/>
            <a:endParaRPr lang="hr-HR" dirty="0">
              <a:latin typeface="Comic Sans MS" pitchFamily="66" charset="0"/>
            </a:endParaRPr>
          </a:p>
          <a:p>
            <a:pPr eaLnBrk="0" hangingPunct="0"/>
            <a:r>
              <a:rPr lang="hr-HR" dirty="0">
                <a:latin typeface="Comic Sans MS" pitchFamily="66" charset="0"/>
              </a:rPr>
              <a:t>Sve prikazano možete  koristiti u svom radu. </a:t>
            </a:r>
          </a:p>
          <a:p>
            <a:pPr eaLnBrk="0" hangingPunct="0"/>
            <a:r>
              <a:rPr lang="hr-HR" dirty="0">
                <a:latin typeface="Comic Sans MS" pitchFamily="66" charset="0"/>
              </a:rPr>
              <a:t>U istu svrhu dozvoljeno je sve mijenjati….... i prilagoditi svojim potrebama. </a:t>
            </a:r>
          </a:p>
          <a:p>
            <a:pPr eaLnBrk="0" hangingPunct="0"/>
            <a:r>
              <a:rPr lang="hr-HR" dirty="0">
                <a:latin typeface="Comic Sans MS" pitchFamily="66" charset="0"/>
              </a:rPr>
              <a:t>Ukoliko na bilo koji način koristite sve prikazano, bit će nam drago </a:t>
            </a:r>
          </a:p>
          <a:p>
            <a:pPr eaLnBrk="0" hangingPunct="0"/>
            <a:r>
              <a:rPr lang="hr-HR" dirty="0">
                <a:latin typeface="Comic Sans MS" pitchFamily="66" charset="0"/>
              </a:rPr>
              <a:t>ako dobijem povratnu informaciju na: </a:t>
            </a:r>
            <a:r>
              <a:rPr lang="hr-HR" b="1" dirty="0">
                <a:latin typeface="Comic Sans MS" pitchFamily="66" charset="0"/>
                <a:hlinkClick r:id="rId3"/>
              </a:rPr>
              <a:t>emil.macukat@skole.hr</a:t>
            </a:r>
            <a:r>
              <a:rPr lang="hr-HR" b="1" dirty="0">
                <a:latin typeface="Comic Sans MS" pitchFamily="66" charset="0"/>
              </a:rPr>
              <a:t> </a:t>
            </a:r>
            <a:endParaRPr lang="hr-HR" b="1" dirty="0">
              <a:solidFill>
                <a:srgbClr val="0000CC"/>
              </a:solidFill>
              <a:latin typeface="Gabriola"/>
            </a:endParaRPr>
          </a:p>
        </p:txBody>
      </p:sp>
      <p:pic>
        <p:nvPicPr>
          <p:cNvPr id="7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48680" y="3364671"/>
            <a:ext cx="338437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hr-HR" b="1" dirty="0">
                <a:solidFill>
                  <a:srgbClr val="0000CC"/>
                </a:solidFill>
                <a:latin typeface="Gabriola"/>
              </a:rPr>
              <a:t>Autor </a:t>
            </a:r>
            <a:r>
              <a:rPr lang="hr-HR" b="1" dirty="0" smtClean="0">
                <a:solidFill>
                  <a:srgbClr val="0000CC"/>
                </a:solidFill>
                <a:latin typeface="Gabriola"/>
              </a:rPr>
              <a:t>:  </a:t>
            </a:r>
            <a:endParaRPr lang="hr-HR" b="1" dirty="0">
              <a:solidFill>
                <a:srgbClr val="0000CC"/>
              </a:solidFill>
              <a:latin typeface="Gabriola"/>
            </a:endParaRPr>
          </a:p>
          <a:p>
            <a:pPr eaLnBrk="0" hangingPunct="0"/>
            <a:r>
              <a:rPr lang="hr-HR" sz="4400" b="1" dirty="0">
                <a:solidFill>
                  <a:srgbClr val="0000CC"/>
                </a:solidFill>
                <a:latin typeface="Gabriola"/>
              </a:rPr>
              <a:t>Emil  Mačukat</a:t>
            </a:r>
          </a:p>
          <a:p>
            <a:pPr eaLnBrk="0" hangingPunct="0"/>
            <a:endParaRPr lang="hr-HR" sz="2000" b="1" dirty="0">
              <a:solidFill>
                <a:srgbClr val="0000CC"/>
              </a:solidFill>
              <a:latin typeface="Gabriola"/>
            </a:endParaRPr>
          </a:p>
          <a:p>
            <a:pPr eaLnBrk="0" hangingPunct="0"/>
            <a:r>
              <a:rPr lang="hr-HR" b="1" dirty="0">
                <a:solidFill>
                  <a:srgbClr val="0000CC"/>
                </a:solidFill>
                <a:latin typeface="Gabriola"/>
              </a:rPr>
              <a:t>A</a:t>
            </a:r>
            <a:r>
              <a:rPr lang="hr-HR" b="1" dirty="0" smtClean="0">
                <a:solidFill>
                  <a:srgbClr val="0000CC"/>
                </a:solidFill>
                <a:latin typeface="Gabriola"/>
              </a:rPr>
              <a:t>utor </a:t>
            </a:r>
            <a:r>
              <a:rPr lang="hr-HR" b="1" dirty="0">
                <a:solidFill>
                  <a:srgbClr val="0000CC"/>
                </a:solidFill>
                <a:latin typeface="Gabriola"/>
              </a:rPr>
              <a:t>:</a:t>
            </a:r>
          </a:p>
          <a:p>
            <a:pPr eaLnBrk="0" hangingPunct="0"/>
            <a:r>
              <a:rPr lang="hr-HR" sz="4400" b="1" dirty="0">
                <a:solidFill>
                  <a:srgbClr val="0000CC"/>
                </a:solidFill>
                <a:latin typeface="Gabriola"/>
              </a:rPr>
              <a:t>Goran Medaković </a:t>
            </a:r>
            <a:endParaRPr lang="hr-HR" dirty="0">
              <a:latin typeface="Comic Sans MS" pitchFamily="66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275" y="3040420"/>
            <a:ext cx="2416061" cy="19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1076" y="3026093"/>
            <a:ext cx="1036325" cy="1139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244" y="4298725"/>
            <a:ext cx="1144889" cy="116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48680" y="5763914"/>
            <a:ext cx="6636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hr-HR" sz="4400" b="1" dirty="0">
                <a:solidFill>
                  <a:srgbClr val="0000CC"/>
                </a:solidFill>
                <a:latin typeface="Gabriola"/>
              </a:rPr>
              <a:t>Industrijsko-obrtnička škola Šibenik</a:t>
            </a:r>
            <a:endParaRPr lang="hr-HR" dirty="0">
              <a:latin typeface="Comic Sans MS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8228" y="1107994"/>
            <a:ext cx="7217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Sve što ćemo prikazati našim primjerom, može  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poslužiti kao model za organizaciju djela 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praktične nastave i za druge strukovne škole.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4078" y="4334167"/>
            <a:ext cx="2259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Arial" pitchFamily="34" charset="0"/>
                <a:cs typeface="Arial" pitchFamily="34" charset="0"/>
              </a:rPr>
              <a:t>Mob: 091 </a:t>
            </a:r>
            <a:r>
              <a:rPr lang="hr-HR" dirty="0">
                <a:latin typeface="Arial" pitchFamily="34" charset="0"/>
                <a:cs typeface="Arial" pitchFamily="34" charset="0"/>
              </a:rPr>
              <a:t>5287889</a:t>
            </a:r>
            <a:endParaRPr lang="hr-H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041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 uiExpan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99" y="1939864"/>
            <a:ext cx="7153275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936" y="1972824"/>
            <a:ext cx="60960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70" y="1910912"/>
            <a:ext cx="62484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155" y="1839015"/>
            <a:ext cx="612457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75811" y="824897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U toj dobi </a:t>
            </a:r>
            <a:r>
              <a:rPr lang="hr-HR" sz="2800" b="1" dirty="0">
                <a:solidFill>
                  <a:srgbClr val="FF0000"/>
                </a:solidFill>
              </a:rPr>
              <a:t>praktičan rad </a:t>
            </a:r>
            <a:r>
              <a:rPr lang="hr-HR" sz="2800" dirty="0"/>
              <a:t>je najbolji </a:t>
            </a:r>
            <a:r>
              <a:rPr lang="hr-HR" sz="2800" b="1" dirty="0">
                <a:solidFill>
                  <a:srgbClr val="FF0000"/>
                </a:solidFill>
              </a:rPr>
              <a:t>motivator !!!!!!!!!</a:t>
            </a:r>
            <a:endParaRPr lang="hr-HR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811335" y="737700"/>
            <a:ext cx="7458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pozovimo ih na otvorene dane škole, u stvarnosti </a:t>
            </a:r>
          </a:p>
          <a:p>
            <a:r>
              <a:rPr lang="hr-HR" sz="2800" b="1" dirty="0">
                <a:solidFill>
                  <a:srgbClr val="FF0000"/>
                </a:solidFill>
              </a:rPr>
              <a:t>ili on-line</a:t>
            </a:r>
            <a:r>
              <a:rPr lang="hr-HR" sz="2800" dirty="0"/>
              <a:t>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3484" y="219819"/>
            <a:ext cx="7920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Pa hajdemo ih motivirati već u osnovnoj školi:</a:t>
            </a:r>
          </a:p>
          <a:p>
            <a:r>
              <a:rPr lang="hr-HR" sz="2800" b="1" dirty="0">
                <a:solidFill>
                  <a:srgbClr val="FF0000"/>
                </a:solidFill>
              </a:rPr>
              <a:t>neka sastavi, oboja i instalira sunčani kolektor </a:t>
            </a:r>
            <a:r>
              <a:rPr lang="hr-HR" sz="2800" b="1" dirty="0"/>
              <a:t>ili </a:t>
            </a:r>
            <a:r>
              <a:rPr lang="hr-HR" sz="2800" b="1" dirty="0">
                <a:solidFill>
                  <a:srgbClr val="FF0000"/>
                </a:solidFill>
              </a:rPr>
              <a:t>on-</a:t>
            </a:r>
          </a:p>
          <a:p>
            <a:r>
              <a:rPr lang="hr-HR" sz="2800" b="1" dirty="0">
                <a:solidFill>
                  <a:srgbClr val="FF0000"/>
                </a:solidFill>
              </a:rPr>
              <a:t>line </a:t>
            </a:r>
            <a:r>
              <a:rPr lang="hr-HR" sz="2800" b="1" dirty="0"/>
              <a:t>pogleda što će raditi u našoj školi</a:t>
            </a:r>
            <a:r>
              <a:rPr lang="hr-HR" sz="2800" dirty="0"/>
              <a:t>!</a:t>
            </a:r>
          </a:p>
        </p:txBody>
      </p:sp>
      <p:pic>
        <p:nvPicPr>
          <p:cNvPr id="14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98" y="1927752"/>
            <a:ext cx="5802772" cy="387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260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0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444" y="4721177"/>
            <a:ext cx="1927202" cy="160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Box 24"/>
          <p:cNvSpPr txBox="1">
            <a:spLocks noChangeArrowheads="1"/>
          </p:cNvSpPr>
          <p:nvPr/>
        </p:nvSpPr>
        <p:spPr bwMode="auto">
          <a:xfrm>
            <a:off x="1110090" y="160338"/>
            <a:ext cx="7707876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hr-HR"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79658" y="2115220"/>
            <a:ext cx="2171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0000FF"/>
                </a:solidFill>
              </a:rPr>
              <a:t>Imam 14 godina i </a:t>
            </a:r>
          </a:p>
          <a:p>
            <a:pPr algn="ctr"/>
            <a:r>
              <a:rPr lang="hr-HR" b="1" dirty="0">
                <a:solidFill>
                  <a:srgbClr val="0000FF"/>
                </a:solidFill>
              </a:rPr>
              <a:t>želim biti društven, </a:t>
            </a:r>
          </a:p>
          <a:p>
            <a:pPr algn="ctr"/>
            <a:r>
              <a:rPr lang="hr-HR" b="1" dirty="0">
                <a:solidFill>
                  <a:srgbClr val="0000FF"/>
                </a:solidFill>
              </a:rPr>
              <a:t>te  osjetiti </a:t>
            </a:r>
            <a:r>
              <a:rPr lang="hr-HR" b="1" dirty="0">
                <a:solidFill>
                  <a:srgbClr val="FF0000"/>
                </a:solidFill>
              </a:rPr>
              <a:t>snagu</a:t>
            </a:r>
            <a:r>
              <a:rPr lang="hr-HR" b="1" dirty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hr-HR" b="1" dirty="0">
                <a:solidFill>
                  <a:srgbClr val="0000FF"/>
                </a:solidFill>
              </a:rPr>
              <a:t>ekipe i </a:t>
            </a:r>
            <a:r>
              <a:rPr lang="hr-HR" b="1" dirty="0">
                <a:solidFill>
                  <a:srgbClr val="FF0000"/>
                </a:solidFill>
              </a:rPr>
              <a:t>uspijeh</a:t>
            </a:r>
            <a:r>
              <a:rPr lang="hr-HR" b="1" dirty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hr-HR" b="1" dirty="0">
                <a:solidFill>
                  <a:srgbClr val="0000FF"/>
                </a:solidFill>
              </a:rPr>
              <a:t>ekipe!!!!</a:t>
            </a:r>
          </a:p>
        </p:txBody>
      </p:sp>
      <p:sp>
        <p:nvSpPr>
          <p:cNvPr id="20" name="Cloud Callout 19"/>
          <p:cNvSpPr/>
          <p:nvPr/>
        </p:nvSpPr>
        <p:spPr>
          <a:xfrm>
            <a:off x="6409709" y="1772816"/>
            <a:ext cx="2769077" cy="2162136"/>
          </a:xfrm>
          <a:prstGeom prst="cloudCallout">
            <a:avLst>
              <a:gd name="adj1" fmla="val -8417"/>
              <a:gd name="adj2" fmla="val 7712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9002" y="386634"/>
            <a:ext cx="6799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Jako je važna  i </a:t>
            </a:r>
            <a:r>
              <a:rPr lang="hr-HR" sz="2800" b="1" dirty="0">
                <a:solidFill>
                  <a:srgbClr val="FF0000"/>
                </a:solidFill>
              </a:rPr>
              <a:t>ekipa </a:t>
            </a:r>
            <a:r>
              <a:rPr lang="hr-HR" sz="2800" dirty="0"/>
              <a:t>(klapa)!</a:t>
            </a:r>
          </a:p>
        </p:txBody>
      </p:sp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98" y="1927752"/>
            <a:ext cx="5802772" cy="387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12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01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52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153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4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444" y="4721177"/>
            <a:ext cx="1927202" cy="160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Box 24"/>
          <p:cNvSpPr txBox="1">
            <a:spLocks noChangeArrowheads="1"/>
          </p:cNvSpPr>
          <p:nvPr/>
        </p:nvSpPr>
        <p:spPr bwMode="auto">
          <a:xfrm>
            <a:off x="1110090" y="160338"/>
            <a:ext cx="7707876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hr-HR">
              <a:latin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18407" y="2399745"/>
            <a:ext cx="185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Škola mora biti i zabavna.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520" y="3064554"/>
            <a:ext cx="823164" cy="62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loud Callout 11"/>
          <p:cNvSpPr/>
          <p:nvPr/>
        </p:nvSpPr>
        <p:spPr>
          <a:xfrm>
            <a:off x="6409709" y="1772816"/>
            <a:ext cx="2769077" cy="2162136"/>
          </a:xfrm>
          <a:prstGeom prst="cloudCallout">
            <a:avLst>
              <a:gd name="adj1" fmla="val -8417"/>
              <a:gd name="adj2" fmla="val 7712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9658" y="2115220"/>
            <a:ext cx="2171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0000FF"/>
                </a:solidFill>
              </a:rPr>
              <a:t>Imam 14 godina i </a:t>
            </a:r>
          </a:p>
          <a:p>
            <a:pPr algn="ctr"/>
            <a:r>
              <a:rPr lang="hr-HR" b="1" dirty="0">
                <a:solidFill>
                  <a:srgbClr val="0000FF"/>
                </a:solidFill>
              </a:rPr>
              <a:t>želim biti društven, te  osjetiti </a:t>
            </a:r>
            <a:r>
              <a:rPr lang="hr-HR" b="1" dirty="0">
                <a:solidFill>
                  <a:srgbClr val="FF0000"/>
                </a:solidFill>
              </a:rPr>
              <a:t>snagu</a:t>
            </a:r>
            <a:r>
              <a:rPr lang="hr-HR" b="1" dirty="0">
                <a:solidFill>
                  <a:srgbClr val="0000FF"/>
                </a:solidFill>
              </a:rPr>
              <a:t> ekipe i </a:t>
            </a:r>
            <a:r>
              <a:rPr lang="hr-HR" b="1" dirty="0">
                <a:solidFill>
                  <a:srgbClr val="FF0000"/>
                </a:solidFill>
              </a:rPr>
              <a:t>uspijeh</a:t>
            </a:r>
            <a:r>
              <a:rPr lang="hr-HR" b="1" dirty="0">
                <a:solidFill>
                  <a:srgbClr val="0000FF"/>
                </a:solidFill>
              </a:rPr>
              <a:t> ekipe!!!!</a:t>
            </a:r>
          </a:p>
        </p:txBody>
      </p:sp>
      <p:pic>
        <p:nvPicPr>
          <p:cNvPr id="11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98" y="1927752"/>
            <a:ext cx="5802772" cy="387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09002" y="386634"/>
            <a:ext cx="6799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Jako je važna  i </a:t>
            </a:r>
            <a:r>
              <a:rPr lang="hr-HR" sz="2800" b="1" dirty="0">
                <a:solidFill>
                  <a:srgbClr val="FF0000"/>
                </a:solidFill>
              </a:rPr>
              <a:t>ekipa </a:t>
            </a:r>
            <a:r>
              <a:rPr lang="hr-HR" sz="2800" dirty="0"/>
              <a:t>(klapa)!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45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lika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3924" y="3065800"/>
            <a:ext cx="2375668" cy="303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ounded Rectangular Callout 14"/>
          <p:cNvSpPr/>
          <p:nvPr/>
        </p:nvSpPr>
        <p:spPr>
          <a:xfrm>
            <a:off x="920586" y="1012704"/>
            <a:ext cx="5832475" cy="1404690"/>
          </a:xfrm>
          <a:prstGeom prst="wedgeRoundRectCallout">
            <a:avLst>
              <a:gd name="adj1" fmla="val 55458"/>
              <a:gd name="adj2" fmla="val 91014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0519" y="1235057"/>
            <a:ext cx="54726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Comic Sans MS" pitchFamily="66" charset="0"/>
              </a:rPr>
              <a:t>Sad  imaš  14 godina i sigurno već znaš da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b="1" dirty="0">
                <a:solidFill>
                  <a:srgbClr val="FF0000"/>
                </a:solidFill>
                <a:latin typeface="Comic Sans MS" pitchFamily="66" charset="0"/>
              </a:rPr>
              <a:t>su vještina i znanje samo pola </a:t>
            </a:r>
            <a:r>
              <a:rPr lang="hr-HR" sz="2000" dirty="0">
                <a:latin typeface="Comic Sans MS" pitchFamily="66" charset="0"/>
              </a:rPr>
              <a:t>od onoga što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Comic Sans MS" pitchFamily="66" charset="0"/>
              </a:rPr>
              <a:t>moraš savladati da bi uspio npr.</a:t>
            </a:r>
            <a:endParaRPr lang="hr-HR" sz="2000" dirty="0"/>
          </a:p>
        </p:txBody>
      </p:sp>
      <p:sp>
        <p:nvSpPr>
          <p:cNvPr id="3" name="Rectangle 2"/>
          <p:cNvSpPr/>
          <p:nvPr/>
        </p:nvSpPr>
        <p:spPr>
          <a:xfrm>
            <a:off x="1784856" y="1361105"/>
            <a:ext cx="3672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b="1" dirty="0">
                <a:solidFill>
                  <a:srgbClr val="FF0000"/>
                </a:solidFill>
                <a:latin typeface="Comic Sans MS" pitchFamily="66" charset="0"/>
              </a:rPr>
              <a:t>TIMSKI RAD</a:t>
            </a:r>
            <a:endParaRPr lang="hr-HR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020" y="2826011"/>
            <a:ext cx="2566064" cy="251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84984"/>
            <a:ext cx="2321222" cy="168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07515" y="1388946"/>
            <a:ext cx="3672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b="1" dirty="0">
                <a:solidFill>
                  <a:srgbClr val="FF0000"/>
                </a:solidFill>
                <a:latin typeface="Comic Sans MS" pitchFamily="66" charset="0"/>
              </a:rPr>
              <a:t>RAD U PARU</a:t>
            </a:r>
            <a:endParaRPr lang="hr-HR" sz="4000" dirty="0"/>
          </a:p>
        </p:txBody>
      </p:sp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extLst>
      <p:ext uri="{BB962C8B-B14F-4D97-AF65-F5344CB8AC3E}">
        <p14:creationId xmlns:p14="http://schemas.microsoft.com/office/powerpoint/2010/main" val="334982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build="allAtOnce"/>
      <p:bldP spid="3" grpId="0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268413"/>
            <a:ext cx="12239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59430">
            <a:off x="26988" y="3471863"/>
            <a:ext cx="1760537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5392">
            <a:off x="425450" y="4052888"/>
            <a:ext cx="1006475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475" y="2852738"/>
            <a:ext cx="2022475" cy="13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9925" y="404813"/>
            <a:ext cx="14509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2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288" y="476250"/>
            <a:ext cx="420687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333375"/>
            <a:ext cx="1787525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56100" y="260350"/>
            <a:ext cx="8636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1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35600" y="476250"/>
            <a:ext cx="16256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2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16238" y="620713"/>
            <a:ext cx="10604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3" name="Picture 2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32813" y="260350"/>
            <a:ext cx="401637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4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-1902472">
            <a:off x="7412038" y="1428750"/>
            <a:ext cx="1169987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5" name="Picture 2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-151471">
            <a:off x="7532688" y="3025775"/>
            <a:ext cx="135255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6" name="Picture 2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9750" y="3284538"/>
            <a:ext cx="13938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7" name="Picture 1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649538" y="3443288"/>
            <a:ext cx="9350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8" name="Picture 2" descr="http://www.termometal.hr/media/catalog/products/2921/REMS_MSG_63_FM_Set_20%E2%80%8A-%E2%80%8A25%E2%80%8A-%E2%80%8A32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50825" y="4508500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9" name="Picture 28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-349486">
            <a:off x="155575" y="5959475"/>
            <a:ext cx="1184275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0" name="Picture 6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403350" y="4797425"/>
            <a:ext cx="2008188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1" name="Picture 10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908175" y="5949950"/>
            <a:ext cx="815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2" name="Picture 1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580063" y="3716338"/>
            <a:ext cx="1223962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3" name="Picture 2" descr="https://www.trgo-agencija.hr/BinaryLibrary/b530c5cd-9422-4d0b-9386-d84d40b99510/Resized_c0819233-050a-414f-a511-f6779588d113/200_200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rot="621781">
            <a:off x="400050" y="2281238"/>
            <a:ext cx="936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4" name="Picture 3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219700" y="1341438"/>
            <a:ext cx="2111375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5" name="Picture 3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692275" y="2133600"/>
            <a:ext cx="1800225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6" name="Picture 2" descr="http://www.trutanic.hr/media/images/large/1301/50ed1af97d07f_rems_swing_set_12_15_18_22_gietarka_do_rur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692275" y="1268413"/>
            <a:ext cx="12414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7" name="Picture 2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019925" y="4005263"/>
            <a:ext cx="1574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8" name="Picture 30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443663" y="5949950"/>
            <a:ext cx="1630362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9" name="Picture 3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5148263" y="5300663"/>
            <a:ext cx="781050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60" name="Picture 18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3492500" y="5949950"/>
            <a:ext cx="11382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61" name="Picture 15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 rot="741734">
            <a:off x="1789113" y="4232275"/>
            <a:ext cx="8175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62" name="Picture 31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3492500" y="4365625"/>
            <a:ext cx="183832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63" name="Picture 26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3708400" y="1484313"/>
            <a:ext cx="177800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64" name="Picture 9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 rot="5248529">
            <a:off x="4135437" y="1809751"/>
            <a:ext cx="91281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65" name="Picture 5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6372225" y="5229225"/>
            <a:ext cx="6477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0" y="-123825"/>
            <a:ext cx="9267825" cy="698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ounded Rectangular Callout 36"/>
          <p:cNvSpPr/>
          <p:nvPr/>
        </p:nvSpPr>
        <p:spPr>
          <a:xfrm>
            <a:off x="1195917" y="1268413"/>
            <a:ext cx="6071443" cy="1974055"/>
          </a:xfrm>
          <a:prstGeom prst="wedgeRoundRectCallout">
            <a:avLst>
              <a:gd name="adj1" fmla="val 54405"/>
              <a:gd name="adj2" fmla="val 83367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r-HR" dirty="0">
              <a:solidFill>
                <a:schemeClr val="tx1"/>
              </a:solidFill>
              <a:latin typeface="Comic Sans MS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393869" y="1461264"/>
            <a:ext cx="56543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Comic Sans MS" pitchFamily="66" charset="0"/>
              </a:rPr>
              <a:t>Pospremanje alata u učionici je </a:t>
            </a:r>
            <a:r>
              <a:rPr lang="hr-HR" sz="2000" b="1" dirty="0">
                <a:solidFill>
                  <a:srgbClr val="FF0000"/>
                </a:solidFill>
                <a:latin typeface="Comic Sans MS" pitchFamily="66" charset="0"/>
              </a:rPr>
              <a:t>TIMSKI RAD</a:t>
            </a:r>
            <a:r>
              <a:rPr lang="hr-HR" sz="2000" dirty="0">
                <a:latin typeface="Comic Sans MS" pitchFamily="66" charset="0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Comic Sans MS" pitchFamily="66" charset="0"/>
              </a:rPr>
              <a:t>Ako si koristio manje alata pomozi drugima da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Comic Sans MS" pitchFamily="66" charset="0"/>
              </a:rPr>
              <a:t>pospreme svoje alate. Iako radite različite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Comic Sans MS" pitchFamily="66" charset="0"/>
              </a:rPr>
              <a:t>vježbe vi ste ista </a:t>
            </a:r>
            <a:r>
              <a:rPr lang="hr-HR" sz="2000" b="1" dirty="0">
                <a:solidFill>
                  <a:srgbClr val="FF0000"/>
                </a:solidFill>
                <a:latin typeface="Comic Sans MS" pitchFamily="66" charset="0"/>
              </a:rPr>
              <a:t>“ekipa”. </a:t>
            </a:r>
            <a:r>
              <a:rPr lang="hr-HR" sz="2000" dirty="0">
                <a:latin typeface="Comic Sans MS" pitchFamily="66" charset="0"/>
              </a:rPr>
              <a:t>Tako će postupati 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Comic Sans MS" pitchFamily="66" charset="0"/>
              </a:rPr>
              <a:t>tvoje kolege i svi u grupi će postati uspješniji.</a:t>
            </a:r>
            <a:r>
              <a:rPr lang="hr-HR" sz="2000" dirty="0"/>
              <a:t> </a:t>
            </a:r>
            <a:endParaRPr lang="hr-HR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295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747" y="3044368"/>
            <a:ext cx="1333464" cy="96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59" y="1939212"/>
            <a:ext cx="1127999" cy="84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20" y="1364047"/>
            <a:ext cx="1312137" cy="97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131" y="4212396"/>
            <a:ext cx="1272823" cy="98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140" y="4271462"/>
            <a:ext cx="1233988" cy="92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031" y="1903962"/>
            <a:ext cx="1282097" cy="9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00673" y="320465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FF0000"/>
                </a:solidFill>
              </a:rPr>
              <a:t>SADRŽAJ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85219" y="7647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UVOD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1726" y="2150569"/>
            <a:ext cx="15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HARDVER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28954" y="4520008"/>
            <a:ext cx="15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NAČIN RADA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5059" y="4549541"/>
            <a:ext cx="15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INSTALACIJA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54882" y="4549541"/>
            <a:ext cx="95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UČENJE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5576" y="32972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UČIONICA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9592" y="21762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ZAKLJUČAK</a:t>
            </a:r>
          </a:p>
        </p:txBody>
      </p:sp>
      <p:sp>
        <p:nvSpPr>
          <p:cNvPr id="20" name="TekstniOkvir 5">
            <a:hlinkClick r:id="rId14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611559" y="580037"/>
            <a:ext cx="1876471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VIDEO</a:t>
            </a:r>
          </a:p>
        </p:txBody>
      </p:sp>
      <p:sp>
        <p:nvSpPr>
          <p:cNvPr id="22" name="TekstniOkvir 5">
            <a:hlinkClick r:id="rId15" action="ppaction://hlinksldjump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7647311" y="5927959"/>
            <a:ext cx="928246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KRAJ</a:t>
            </a:r>
          </a:p>
        </p:txBody>
      </p:sp>
      <p:sp>
        <p:nvSpPr>
          <p:cNvPr id="23" name="TekstniOkvir 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655421" y="5927959"/>
            <a:ext cx="1366325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RASPRAVA</a:t>
            </a: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899092">
            <a:off x="4856170" y="2785218"/>
            <a:ext cx="405189" cy="43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9281791">
            <a:off x="3785810" y="2765585"/>
            <a:ext cx="406064" cy="43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3895032">
            <a:off x="3735156" y="3742924"/>
            <a:ext cx="406466" cy="43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8139170">
            <a:off x="4954454" y="3809876"/>
            <a:ext cx="406468" cy="43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328920" y="2467955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1242501">
            <a:off x="4407751" y="3983465"/>
            <a:ext cx="360040" cy="387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367644" y="1143911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1240642">
            <a:off x="7817008" y="5305115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1240642">
            <a:off x="1100250" y="5305116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140" y="5157689"/>
            <a:ext cx="1272822" cy="95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hlinkClick r:id="rId20" action="ppaction://hlinksldjump"/>
          </p:cNvPr>
          <p:cNvSpPr txBox="1"/>
          <p:nvPr/>
        </p:nvSpPr>
        <p:spPr>
          <a:xfrm>
            <a:off x="6728954" y="580037"/>
            <a:ext cx="2042077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C000"/>
                </a:solidFill>
                <a:latin typeface="Comic Sans MS" panose="030F0702030302020204" pitchFamily="66" charset="0"/>
              </a:rPr>
              <a:t>Nagradna igra 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45231" y="1002802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  <p:pic>
        <p:nvPicPr>
          <p:cNvPr id="43" name="Slika 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630659" y="2771753"/>
            <a:ext cx="972343" cy="140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988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5" grpId="0"/>
      <p:bldP spid="27" grpId="0"/>
      <p:bldP spid="28" grpId="0"/>
      <p:bldP spid="29" grpId="0"/>
      <p:bldP spid="30" grpId="0"/>
      <p:bldP spid="31" grpId="0"/>
      <p:bldP spid="20" grpId="0" animBg="1"/>
      <p:bldP spid="22" grpId="0" animBg="1"/>
      <p:bldP spid="23" grpId="0" animBg="1"/>
      <p:bldP spid="4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103988" y="326254"/>
            <a:ext cx="4392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solidFill>
                  <a:srgbClr val="FF0000"/>
                </a:solidFill>
              </a:rPr>
              <a:t>NAKON TOGA ĆEŠ IZRADITI</a:t>
            </a: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429" y="2048993"/>
            <a:ext cx="8256204" cy="390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-684585" y="2783344"/>
            <a:ext cx="626469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3710925" y="4574394"/>
            <a:ext cx="9214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3600" b="1" dirty="0">
                <a:solidFill>
                  <a:srgbClr val="0000CC"/>
                </a:solidFill>
              </a:rPr>
              <a:t>100</a:t>
            </a:r>
            <a:endParaRPr lang="hr-HR" sz="3600" b="1" dirty="0"/>
          </a:p>
        </p:txBody>
      </p:sp>
      <p:cxnSp>
        <p:nvCxnSpPr>
          <p:cNvPr id="61" name="Straight Connector 27"/>
          <p:cNvCxnSpPr>
            <a:cxnSpLocks noChangeShapeType="1"/>
          </p:cNvCxnSpPr>
          <p:nvPr/>
        </p:nvCxnSpPr>
        <p:spPr bwMode="auto">
          <a:xfrm>
            <a:off x="2846437" y="5057505"/>
            <a:ext cx="0" cy="144463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2" name="Straight Connector 61"/>
          <p:cNvCxnSpPr/>
          <p:nvPr/>
        </p:nvCxnSpPr>
        <p:spPr bwMode="auto">
          <a:xfrm>
            <a:off x="2846437" y="5129738"/>
            <a:ext cx="2733675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0" dist="50800" dir="5400000" algn="ctr" rotWithShape="0">
              <a:srgbClr val="000000">
                <a:alpha val="0"/>
              </a:srgbClr>
            </a:outerShdw>
          </a:effectLst>
        </p:spPr>
      </p:cxnSp>
      <p:cxnSp>
        <p:nvCxnSpPr>
          <p:cNvPr id="66" name="Straight Connector 65"/>
          <p:cNvCxnSpPr/>
          <p:nvPr/>
        </p:nvCxnSpPr>
        <p:spPr>
          <a:xfrm>
            <a:off x="2844575" y="3140533"/>
            <a:ext cx="0" cy="19169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80112" y="3172521"/>
            <a:ext cx="17792" cy="19572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26"/>
          <p:cNvCxnSpPr>
            <a:cxnSpLocks noChangeShapeType="1"/>
          </p:cNvCxnSpPr>
          <p:nvPr/>
        </p:nvCxnSpPr>
        <p:spPr bwMode="auto">
          <a:xfrm>
            <a:off x="5597904" y="5048553"/>
            <a:ext cx="0" cy="14287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" name="TextBox 2"/>
          <p:cNvSpPr txBox="1"/>
          <p:nvPr/>
        </p:nvSpPr>
        <p:spPr>
          <a:xfrm>
            <a:off x="2555776" y="163067"/>
            <a:ext cx="37431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solidFill>
                  <a:srgbClr val="FF0000"/>
                </a:solidFill>
              </a:rPr>
              <a:t>UVJEK POĆINJEMO  SA </a:t>
            </a:r>
            <a:r>
              <a:rPr lang="hr-HR" sz="3200" b="1" dirty="0">
                <a:solidFill>
                  <a:srgbClr val="0000FF"/>
                </a:solidFill>
              </a:rPr>
              <a:t>PRAKTIČNIM</a:t>
            </a:r>
          </a:p>
        </p:txBody>
      </p:sp>
      <p:sp>
        <p:nvSpPr>
          <p:cNvPr id="38" name="TextBox 11"/>
          <p:cNvSpPr txBox="1">
            <a:spLocks noChangeArrowheads="1"/>
          </p:cNvSpPr>
          <p:nvPr/>
        </p:nvSpPr>
        <p:spPr bwMode="auto">
          <a:xfrm>
            <a:off x="1551923" y="6151562"/>
            <a:ext cx="59563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  <a:latin typeface="Comic Sans MS" pitchFamily="66" charset="0"/>
              </a:rPr>
              <a:t>ZNANJA</a:t>
            </a:r>
            <a:r>
              <a:rPr lang="hr-HR" b="1" dirty="0">
                <a:solidFill>
                  <a:srgbClr val="0000FF"/>
                </a:solidFill>
                <a:latin typeface="Comic Sans MS" pitchFamily="66" charset="0"/>
              </a:rPr>
              <a:t> ĆEŠ STJECATI KROZ PRAKTIČAN RAD. </a:t>
            </a: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846438" y="2783345"/>
            <a:ext cx="27336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63" y="1772816"/>
            <a:ext cx="5324333" cy="381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333850" y="572475"/>
            <a:ext cx="4392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solidFill>
                  <a:srgbClr val="FF0000"/>
                </a:solidFill>
              </a:rPr>
              <a:t>PROBNI RAD</a:t>
            </a:r>
          </a:p>
        </p:txBody>
      </p:sp>
      <p:pic>
        <p:nvPicPr>
          <p:cNvPr id="20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117826" y="203156"/>
            <a:ext cx="4824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/>
              <a:t>KAKO</a:t>
            </a:r>
            <a:r>
              <a:rPr lang="hr-HR" sz="3200" b="1" dirty="0">
                <a:solidFill>
                  <a:srgbClr val="FF0000"/>
                </a:solidFill>
              </a:rPr>
              <a:t> VIRTUALNO OKRUŽENJE </a:t>
            </a:r>
            <a:r>
              <a:rPr lang="hr-HR" sz="3200" b="1" dirty="0"/>
              <a:t>KORISTITI U</a:t>
            </a:r>
            <a:r>
              <a:rPr lang="hr-HR" sz="3200" b="1" dirty="0">
                <a:solidFill>
                  <a:srgbClr val="FF0000"/>
                </a:solidFill>
              </a:rPr>
              <a:t> </a:t>
            </a:r>
            <a:r>
              <a:rPr lang="hr-HR" sz="3200" b="1" dirty="0">
                <a:solidFill>
                  <a:srgbClr val="0000FF"/>
                </a:solidFill>
              </a:rPr>
              <a:t>PRAKTIČNOJ NASTAVI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566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0" grpId="0"/>
      <p:bldP spid="3" grpId="0"/>
      <p:bldP spid="3" grpId="1"/>
      <p:bldP spid="18" grpId="0"/>
      <p:bldP spid="18" grpId="1"/>
      <p:bldP spid="19" grpId="0"/>
      <p:bldP spid="1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429" y="2048993"/>
            <a:ext cx="8256204" cy="390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1063917" y="20101"/>
            <a:ext cx="6256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solidFill>
                  <a:srgbClr val="FF0000"/>
                </a:solidFill>
              </a:rPr>
              <a:t>IDUČI PUT ĆEŠ RIJEŠITI </a:t>
            </a:r>
          </a:p>
          <a:p>
            <a:pPr algn="ctr"/>
            <a:r>
              <a:rPr lang="hr-HR" sz="3200" b="1" dirty="0">
                <a:solidFill>
                  <a:srgbClr val="0000FF"/>
                </a:solidFill>
              </a:rPr>
              <a:t>PROBLEM</a:t>
            </a:r>
          </a:p>
          <a:p>
            <a:pPr algn="ctr"/>
            <a:r>
              <a:rPr lang="hr-HR" sz="3200" b="1" dirty="0">
                <a:solidFill>
                  <a:srgbClr val="FF0000"/>
                </a:solidFill>
              </a:rPr>
              <a:t> KAKO IZRADITI</a:t>
            </a:r>
            <a:r>
              <a:rPr lang="hr-HR" sz="3200" b="1" dirty="0">
                <a:solidFill>
                  <a:srgbClr val="0000FF"/>
                </a:solidFill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1786" y="3289266"/>
            <a:ext cx="2589659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1095602" y="3289266"/>
            <a:ext cx="27336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5602" y="3217258"/>
            <a:ext cx="2664296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3834" y="1633082"/>
            <a:ext cx="21145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11626" y="1633082"/>
            <a:ext cx="201622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12150" y="2713773"/>
            <a:ext cx="18764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3039818" y="4586804"/>
            <a:ext cx="25924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3600" b="1" dirty="0">
                <a:solidFill>
                  <a:srgbClr val="0000CC"/>
                </a:solidFill>
              </a:rPr>
              <a:t>Izmijeri D</a:t>
            </a:r>
            <a:endParaRPr lang="hr-HR" sz="3600" b="1" dirty="0"/>
          </a:p>
        </p:txBody>
      </p:sp>
      <p:cxnSp>
        <p:nvCxnSpPr>
          <p:cNvPr id="61" name="Straight Connector 27"/>
          <p:cNvCxnSpPr>
            <a:cxnSpLocks noChangeShapeType="1"/>
          </p:cNvCxnSpPr>
          <p:nvPr/>
        </p:nvCxnSpPr>
        <p:spPr bwMode="auto">
          <a:xfrm>
            <a:off x="2032425" y="5233135"/>
            <a:ext cx="0" cy="144463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2" name="Straight Connector 61"/>
          <p:cNvCxnSpPr/>
          <p:nvPr/>
        </p:nvCxnSpPr>
        <p:spPr bwMode="auto">
          <a:xfrm>
            <a:off x="2032425" y="5306160"/>
            <a:ext cx="5256213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0" dist="50800" dir="5400000" algn="ctr" rotWithShape="0">
              <a:srgbClr val="000000">
                <a:alpha val="0"/>
              </a:srgbClr>
            </a:outerShdw>
          </a:effectLst>
        </p:spPr>
      </p:cxnSp>
      <p:cxnSp>
        <p:nvCxnSpPr>
          <p:cNvPr id="66" name="Straight Connector 65"/>
          <p:cNvCxnSpPr/>
          <p:nvPr/>
        </p:nvCxnSpPr>
        <p:spPr>
          <a:xfrm>
            <a:off x="2032425" y="3648810"/>
            <a:ext cx="0" cy="18002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7490" y="2497178"/>
            <a:ext cx="1655763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0575" y="3217010"/>
            <a:ext cx="6477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12375" y="2181960"/>
            <a:ext cx="1892300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52013" y="2181960"/>
            <a:ext cx="1892300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96475" y="2181960"/>
            <a:ext cx="1892300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7" name="Straight Connector 56"/>
          <p:cNvCxnSpPr/>
          <p:nvPr/>
        </p:nvCxnSpPr>
        <p:spPr>
          <a:xfrm>
            <a:off x="7288638" y="1893035"/>
            <a:ext cx="0" cy="35290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26"/>
          <p:cNvCxnSpPr>
            <a:cxnSpLocks noChangeShapeType="1"/>
          </p:cNvCxnSpPr>
          <p:nvPr/>
        </p:nvCxnSpPr>
        <p:spPr bwMode="auto">
          <a:xfrm>
            <a:off x="7288638" y="5206148"/>
            <a:ext cx="0" cy="14287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0640473">
            <a:off x="6329788" y="584935"/>
            <a:ext cx="14001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12375" y="3118585"/>
            <a:ext cx="187166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96475" y="3118585"/>
            <a:ext cx="187166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23450" y="3128110"/>
            <a:ext cx="187166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352529" y="4586804"/>
            <a:ext cx="17281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3600" b="1" dirty="0">
                <a:solidFill>
                  <a:srgbClr val="0000FF"/>
                </a:solidFill>
              </a:rPr>
              <a:t>D=250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03988" y="326254"/>
            <a:ext cx="4392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solidFill>
                  <a:srgbClr val="FF0000"/>
                </a:solidFill>
              </a:rPr>
              <a:t>NAKON TOGA ĆEŠ IZRADITI</a:t>
            </a:r>
          </a:p>
        </p:txBody>
      </p:sp>
      <p:sp>
        <p:nvSpPr>
          <p:cNvPr id="38" name="TextBox 11"/>
          <p:cNvSpPr txBox="1">
            <a:spLocks noChangeArrowheads="1"/>
          </p:cNvSpPr>
          <p:nvPr/>
        </p:nvSpPr>
        <p:spPr bwMode="auto">
          <a:xfrm>
            <a:off x="1551923" y="6151562"/>
            <a:ext cx="59563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  <a:latin typeface="Comic Sans MS" pitchFamily="66" charset="0"/>
              </a:rPr>
              <a:t>ZNANJA ĆEŠ STJECATI KROZ PRAKTIČAN RAD. </a:t>
            </a:r>
          </a:p>
        </p:txBody>
      </p:sp>
      <p:pic>
        <p:nvPicPr>
          <p:cNvPr id="35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728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0325 L 0.18507 0.0002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15746 4.07407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0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900"/>
                            </p:stCondLst>
                            <p:childTnLst>
                              <p:par>
                                <p:cTn id="13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0" grpId="0"/>
      <p:bldP spid="60" grpId="1"/>
      <p:bldP spid="30" grpId="0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40" y="4480735"/>
            <a:ext cx="1308399" cy="1253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https://www.trgo-agencija.hr/BinaryLibrary/b530c5cd-9422-4d0b-9386-d84d40b99510/Resized_c0819233-050a-414f-a511-f6779588d113/200_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3167" y="4423483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375" y="719467"/>
            <a:ext cx="1458133" cy="707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26535" y="1660272"/>
            <a:ext cx="1635853" cy="67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49560" y="5837648"/>
            <a:ext cx="1494648" cy="92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7171" y="3735819"/>
            <a:ext cx="1578787" cy="1004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81442" y="2701666"/>
            <a:ext cx="1645293" cy="855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41521" y="4952047"/>
            <a:ext cx="1586119" cy="839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26536" y="355542"/>
            <a:ext cx="1573240" cy="1147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01674" y="1406540"/>
            <a:ext cx="1585283" cy="111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08439" y="1426721"/>
            <a:ext cx="1584350" cy="110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671953" y="4952047"/>
            <a:ext cx="1584672" cy="85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879939" y="3786452"/>
            <a:ext cx="1584350" cy="90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833030" y="2701666"/>
            <a:ext cx="1584350" cy="788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567398" y="2333580"/>
            <a:ext cx="10683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600689" y="5853754"/>
            <a:ext cx="17272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986957" y="403720"/>
            <a:ext cx="753395" cy="100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6217" y="2532437"/>
            <a:ext cx="1008881" cy="112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AutoShape 1"/>
          <p:cNvSpPr>
            <a:spLocks noChangeArrowheads="1"/>
          </p:cNvSpPr>
          <p:nvPr/>
        </p:nvSpPr>
        <p:spPr bwMode="auto">
          <a:xfrm>
            <a:off x="168157" y="1120522"/>
            <a:ext cx="5256213" cy="1079500"/>
          </a:xfrm>
          <a:prstGeom prst="wedgeRoundRectCallout">
            <a:avLst>
              <a:gd name="adj1" fmla="val 30620"/>
              <a:gd name="adj2" fmla="val 86639"/>
              <a:gd name="adj3" fmla="val 16667"/>
            </a:avLst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r-HR" sz="1100">
                <a:latin typeface="Calibri" pitchFamily="34" charset="0"/>
              </a:rPr>
              <a:t> </a:t>
            </a:r>
            <a:endParaRPr lang="sr-Latn-CS">
              <a:latin typeface="Calibri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89034" y="1205254"/>
            <a:ext cx="51847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>
                <a:latin typeface="Comic Sans MS" pitchFamily="66" charset="0"/>
              </a:rPr>
              <a:t>Najčešće počinjemo sa 6 „različitih” vježbi od </a:t>
            </a:r>
          </a:p>
          <a:p>
            <a:r>
              <a:rPr lang="hr-HR" dirty="0">
                <a:latin typeface="Comic Sans MS" pitchFamily="66" charset="0"/>
              </a:rPr>
              <a:t>devet mogućih jer imamo 9 tehnika za obradu i </a:t>
            </a:r>
          </a:p>
          <a:p>
            <a:r>
              <a:rPr lang="hr-HR" dirty="0">
                <a:latin typeface="Comic Sans MS" pitchFamily="66" charset="0"/>
              </a:rPr>
              <a:t>montažu cijevi!</a:t>
            </a:r>
            <a:endParaRPr lang="hr-HR" b="1" dirty="0">
              <a:solidFill>
                <a:srgbClr val="3366FF"/>
              </a:solidFill>
              <a:latin typeface="Comic Sans MS" pitchFamily="66" charset="0"/>
            </a:endParaRPr>
          </a:p>
        </p:txBody>
      </p:sp>
      <p:pic>
        <p:nvPicPr>
          <p:cNvPr id="26" name="Picture 3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546" y="6405114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>
          <a:xfrm>
            <a:off x="3658844" y="2701665"/>
            <a:ext cx="1568943" cy="1779069"/>
          </a:xfrm>
          <a:prstGeom prst="rect">
            <a:avLst/>
          </a:prstGeom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57825" y="124709"/>
            <a:ext cx="21594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Modularnost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64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3" grpId="0" build="allAtOnce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44" y="2763405"/>
            <a:ext cx="39624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69" y="3030537"/>
            <a:ext cx="39433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56" y="3030537"/>
            <a:ext cx="254317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788" y="3284538"/>
            <a:ext cx="143986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ular Callout 2"/>
          <p:cNvSpPr>
            <a:spLocks noChangeArrowheads="1"/>
          </p:cNvSpPr>
          <p:nvPr/>
        </p:nvSpPr>
        <p:spPr bwMode="auto">
          <a:xfrm>
            <a:off x="3131840" y="620713"/>
            <a:ext cx="5256212" cy="1368425"/>
          </a:xfrm>
          <a:prstGeom prst="wedgeRoundRectCallout">
            <a:avLst>
              <a:gd name="adj1" fmla="val 28377"/>
              <a:gd name="adj2" fmla="val 125404"/>
              <a:gd name="adj3" fmla="val 16667"/>
            </a:avLst>
          </a:prstGeom>
          <a:solidFill>
            <a:schemeClr val="bg1">
              <a:alpha val="0"/>
            </a:schemeClr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76302" y="836613"/>
            <a:ext cx="496728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>
                <a:latin typeface="Calibri" pitchFamily="34" charset="0"/>
              </a:rPr>
              <a:t>U prikazanim vježbama cilj je izraditi sklop  točnih </a:t>
            </a:r>
          </a:p>
          <a:p>
            <a:r>
              <a:rPr lang="hr-HR" dirty="0">
                <a:latin typeface="Calibri" pitchFamily="34" charset="0"/>
              </a:rPr>
              <a:t>dimenzija. Odmah čim  naučiš dimenzionirati </a:t>
            </a:r>
          </a:p>
          <a:p>
            <a:r>
              <a:rPr lang="hr-HR" dirty="0">
                <a:latin typeface="Calibri" pitchFamily="34" charset="0"/>
              </a:rPr>
              <a:t>dužine cijevi počet ćeš instalirati na zidu.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8312" y="476250"/>
            <a:ext cx="21594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Fleksibilnost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8888" y="2997200"/>
            <a:ext cx="3240087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6013" y="2997200"/>
            <a:ext cx="35369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751886" y="26432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554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1602820" y="4694624"/>
            <a:ext cx="1977595" cy="5231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278" y="2814484"/>
            <a:ext cx="3628642" cy="273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187450" cy="64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283218" y="2420888"/>
            <a:ext cx="1901230" cy="214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193737" y="398717"/>
            <a:ext cx="39216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UČILO O ISTALACIJI </a:t>
            </a:r>
            <a:r>
              <a:rPr lang="hr-HR" b="1" dirty="0">
                <a:latin typeface="Arial" pitchFamily="34" charset="0"/>
                <a:cs typeface="Arial" pitchFamily="34" charset="0"/>
              </a:rPr>
              <a:t>ON-LINE</a:t>
            </a:r>
            <a:endParaRPr lang="hr-HR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93737" y="5766010"/>
            <a:ext cx="61496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>
                <a:latin typeface="Arial" pitchFamily="34" charset="0"/>
                <a:cs typeface="Arial" pitchFamily="34" charset="0"/>
              </a:rPr>
              <a:t>POVEŽI SE ON-LINE  S RAČUNALOM INSTALACIJE </a:t>
            </a:r>
          </a:p>
          <a:p>
            <a:r>
              <a:rPr lang="hr-HR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UPRAVLJAJ INSTALACIJOM</a:t>
            </a:r>
            <a:r>
              <a:rPr lang="hr-HR" b="1" dirty="0">
                <a:latin typeface="Arial" pitchFamily="34" charset="0"/>
                <a:cs typeface="Arial" pitchFamily="34" charset="0"/>
              </a:rPr>
              <a:t>, </a:t>
            </a:r>
            <a:r>
              <a:rPr lang="hr-H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PODEŠAVAJ</a:t>
            </a:r>
            <a:r>
              <a:rPr lang="hr-HR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I TESTIRAJ </a:t>
            </a:r>
          </a:p>
          <a:p>
            <a:r>
              <a:rPr lang="hr-HR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INSTALACIJU </a:t>
            </a:r>
            <a:r>
              <a:rPr lang="hr-HR" b="1" dirty="0">
                <a:latin typeface="Arial" pitchFamily="34" charset="0"/>
                <a:cs typeface="Arial" pitchFamily="34" charset="0"/>
              </a:rPr>
              <a:t>ON-LINE</a:t>
            </a:r>
            <a:endParaRPr lang="hr-HR" dirty="0"/>
          </a:p>
        </p:txBody>
      </p:sp>
      <p:pic>
        <p:nvPicPr>
          <p:cNvPr id="17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77" y="234865"/>
            <a:ext cx="2392637" cy="244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5033" y="1051182"/>
            <a:ext cx="2990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DEMONSTRACIJE </a:t>
            </a:r>
          </a:p>
          <a:p>
            <a:r>
              <a:rPr lang="hr-HR" b="1" dirty="0">
                <a:latin typeface="Arial" pitchFamily="34" charset="0"/>
                <a:cs typeface="Arial" pitchFamily="34" charset="0"/>
              </a:rPr>
              <a:t>ON-LINE</a:t>
            </a:r>
          </a:p>
          <a:p>
            <a:r>
              <a:rPr lang="hr-HR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SNIMANJE VIDEA</a:t>
            </a:r>
            <a:endParaRPr lang="hr-HR" dirty="0">
              <a:solidFill>
                <a:srgbClr val="0000FF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1429949" y="1202975"/>
            <a:ext cx="2075056" cy="1044469"/>
          </a:xfrm>
          <a:prstGeom prst="wedgeRoundRectCallout">
            <a:avLst>
              <a:gd name="adj1" fmla="val 25543"/>
              <a:gd name="adj2" fmla="val 73425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E664CA64-1D74-4EE9-9C01-5434858F6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6724434">
            <a:off x="4540047" y="4721694"/>
            <a:ext cx="631288" cy="71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E664CA64-1D74-4EE9-9C01-5434858F6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6724434">
            <a:off x="5787450" y="1154068"/>
            <a:ext cx="631288" cy="71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E664CA64-1D74-4EE9-9C01-5434858F6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7368592">
            <a:off x="1329943" y="224602"/>
            <a:ext cx="631288" cy="71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E664CA64-1D74-4EE9-9C01-5434858F6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2240313">
            <a:off x="1878093" y="3842276"/>
            <a:ext cx="631288" cy="71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kstniOkvir 30">
            <a:hlinkClick r:id="rId3" action="ppaction://hlinksldjump"/>
            <a:extLst>
              <a:ext uri="{FF2B5EF4-FFF2-40B4-BE49-F238E27FC236}">
                <a16:creationId xmlns:a16="http://schemas.microsoft.com/office/drawing/2014/main" xmlns="" id="{D259BBFD-476F-4962-92AF-081D0C5869A6}"/>
              </a:ext>
            </a:extLst>
          </p:cNvPr>
          <p:cNvSpPr txBox="1"/>
          <p:nvPr/>
        </p:nvSpPr>
        <p:spPr>
          <a:xfrm>
            <a:off x="1601952" y="4707671"/>
            <a:ext cx="2234049" cy="461665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MODULARNO</a:t>
            </a:r>
            <a:endParaRPr lang="hr-HR" sz="2400" dirty="0"/>
          </a:p>
        </p:txBody>
      </p:sp>
      <p:sp>
        <p:nvSpPr>
          <p:cNvPr id="26" name="Rectangle 25"/>
          <p:cNvSpPr/>
          <p:nvPr/>
        </p:nvSpPr>
        <p:spPr>
          <a:xfrm>
            <a:off x="1202095" y="1307901"/>
            <a:ext cx="25202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b="1" dirty="0">
                <a:solidFill>
                  <a:srgbClr val="FF0000"/>
                </a:solidFill>
              </a:rPr>
              <a:t>HIBRIDNO I FLEKSIBILNO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96259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3235325"/>
            <a:ext cx="39433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 bwMode="auto">
          <a:xfrm>
            <a:off x="395536" y="4509120"/>
            <a:ext cx="864096" cy="360040"/>
          </a:xfrm>
          <a:prstGeom prst="rightArrow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B w="12700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dirty="0">
              <a:latin typeface="+mn-lt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4139952" y="1772816"/>
            <a:ext cx="864096" cy="360040"/>
          </a:xfrm>
          <a:prstGeom prst="rightArrow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B w="12700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dirty="0">
              <a:latin typeface="+mn-lt"/>
            </a:endParaRPr>
          </a:p>
        </p:txBody>
      </p:sp>
      <p:pic>
        <p:nvPicPr>
          <p:cNvPr id="67592" name="Slika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3500438"/>
            <a:ext cx="1944688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ular Callout 6"/>
          <p:cNvSpPr/>
          <p:nvPr/>
        </p:nvSpPr>
        <p:spPr>
          <a:xfrm>
            <a:off x="5508625" y="620713"/>
            <a:ext cx="3311525" cy="2303462"/>
          </a:xfrm>
          <a:prstGeom prst="wedgeRoundRectCallout">
            <a:avLst>
              <a:gd name="adj1" fmla="val 15995"/>
              <a:gd name="adj2" fmla="val 69794"/>
              <a:gd name="adj3" fmla="val 16667"/>
            </a:avLst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651500" y="765175"/>
            <a:ext cx="3024188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>
                <a:latin typeface="Calibri" pitchFamily="34" charset="0"/>
              </a:rPr>
              <a:t>U ovom slučaju partneri su </a:t>
            </a:r>
          </a:p>
          <a:p>
            <a:r>
              <a:rPr lang="hr-HR" dirty="0">
                <a:latin typeface="Calibri" pitchFamily="34" charset="0"/>
              </a:rPr>
              <a:t>već pri prvoj vježbi izradili </a:t>
            </a:r>
          </a:p>
          <a:p>
            <a:r>
              <a:rPr lang="hr-HR" dirty="0">
                <a:latin typeface="Calibri" pitchFamily="34" charset="0"/>
              </a:rPr>
              <a:t>točan sklop, naučili su </a:t>
            </a:r>
          </a:p>
          <a:p>
            <a:r>
              <a:rPr lang="hr-HR" dirty="0">
                <a:latin typeface="Calibri" pitchFamily="34" charset="0"/>
              </a:rPr>
              <a:t>dimenzionirati  i dobivaju </a:t>
            </a:r>
          </a:p>
          <a:p>
            <a:r>
              <a:rPr lang="hr-HR" dirty="0">
                <a:latin typeface="Calibri" pitchFamily="34" charset="0"/>
              </a:rPr>
              <a:t>vježbu instalairanja na zidu ali </a:t>
            </a:r>
          </a:p>
          <a:p>
            <a:r>
              <a:rPr lang="hr-HR" dirty="0">
                <a:latin typeface="Calibri" pitchFamily="34" charset="0"/>
              </a:rPr>
              <a:t>tehnikom kojom nisu do sad </a:t>
            </a:r>
          </a:p>
          <a:p>
            <a:r>
              <a:rPr lang="hr-HR" dirty="0">
                <a:latin typeface="Calibri" pitchFamily="34" charset="0"/>
              </a:rPr>
              <a:t>radili npr.</a:t>
            </a:r>
          </a:p>
        </p:txBody>
      </p:sp>
      <p:sp>
        <p:nvSpPr>
          <p:cNvPr id="67595" name="TextBox 9"/>
          <p:cNvSpPr txBox="1">
            <a:spLocks noChangeArrowheads="1"/>
          </p:cNvSpPr>
          <p:nvPr/>
        </p:nvSpPr>
        <p:spPr bwMode="auto">
          <a:xfrm>
            <a:off x="395288" y="333375"/>
            <a:ext cx="32400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>
                <a:latin typeface="Calibri" pitchFamily="34" charset="0"/>
              </a:rPr>
              <a:t>Npr. ako si već prvu vježbu uspio </a:t>
            </a:r>
          </a:p>
          <a:p>
            <a:r>
              <a:rPr lang="hr-HR" dirty="0">
                <a:latin typeface="Calibri" pitchFamily="34" charset="0"/>
              </a:rPr>
              <a:t>izraditi točno.</a:t>
            </a:r>
          </a:p>
        </p:txBody>
      </p:sp>
      <p:pic>
        <p:nvPicPr>
          <p:cNvPr id="6759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1341438"/>
            <a:ext cx="28082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470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67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67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863850"/>
            <a:ext cx="36195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0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404813"/>
            <a:ext cx="23050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ight Arrow 20"/>
          <p:cNvSpPr/>
          <p:nvPr/>
        </p:nvSpPr>
        <p:spPr bwMode="auto">
          <a:xfrm>
            <a:off x="7884368" y="908720"/>
            <a:ext cx="864096" cy="360040"/>
          </a:xfrm>
          <a:prstGeom prst="rightArrow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B w="12700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dirty="0">
              <a:latin typeface="+mn-lt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251520" y="4221088"/>
            <a:ext cx="864096" cy="360040"/>
          </a:xfrm>
          <a:prstGeom prst="rightArrow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B w="12700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dirty="0">
              <a:latin typeface="+mn-lt"/>
            </a:endParaRPr>
          </a:p>
        </p:txBody>
      </p:sp>
      <p:pic>
        <p:nvPicPr>
          <p:cNvPr id="68617" name="Slika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4437063"/>
            <a:ext cx="129540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ounded Rectangular Callout 25"/>
          <p:cNvSpPr/>
          <p:nvPr/>
        </p:nvSpPr>
        <p:spPr>
          <a:xfrm>
            <a:off x="5508625" y="2133600"/>
            <a:ext cx="3384550" cy="2016125"/>
          </a:xfrm>
          <a:prstGeom prst="wedgeRoundRectCallout">
            <a:avLst>
              <a:gd name="adj1" fmla="val 7948"/>
              <a:gd name="adj2" fmla="val 61493"/>
              <a:gd name="adj3" fmla="val 16667"/>
            </a:avLst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651500" y="2276475"/>
            <a:ext cx="31686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>
                <a:latin typeface="Calibri" pitchFamily="34" charset="0"/>
              </a:rPr>
              <a:t>U ovom slučaju učenici su treću </a:t>
            </a:r>
          </a:p>
          <a:p>
            <a:r>
              <a:rPr lang="hr-HR" dirty="0">
                <a:latin typeface="Calibri" pitchFamily="34" charset="0"/>
              </a:rPr>
              <a:t>vježbu uspjeli izraditi točno pa </a:t>
            </a:r>
          </a:p>
          <a:p>
            <a:r>
              <a:rPr lang="hr-HR" dirty="0">
                <a:latin typeface="Calibri" pitchFamily="34" charset="0"/>
              </a:rPr>
              <a:t>će kao četvrtu vježbu  dobiti </a:t>
            </a:r>
          </a:p>
          <a:p>
            <a:r>
              <a:rPr lang="hr-HR" dirty="0">
                <a:latin typeface="Calibri" pitchFamily="34" charset="0"/>
              </a:rPr>
              <a:t>vježbu instaliranja na zidu </a:t>
            </a:r>
          </a:p>
          <a:p>
            <a:r>
              <a:rPr lang="hr-HR" dirty="0">
                <a:latin typeface="Calibri" pitchFamily="34" charset="0"/>
              </a:rPr>
              <a:t>tehnikom koju još nisu radili </a:t>
            </a:r>
          </a:p>
          <a:p>
            <a:r>
              <a:rPr lang="hr-HR" dirty="0">
                <a:latin typeface="Calibri" pitchFamily="34" charset="0"/>
              </a:rPr>
              <a:t>npr.</a:t>
            </a:r>
          </a:p>
        </p:txBody>
      </p:sp>
      <p:pic>
        <p:nvPicPr>
          <p:cNvPr id="6862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404813"/>
            <a:ext cx="2281238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1" name="Picture 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404813"/>
            <a:ext cx="239871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extLst>
      <p:ext uri="{BB962C8B-B14F-4D97-AF65-F5344CB8AC3E}">
        <p14:creationId xmlns:p14="http://schemas.microsoft.com/office/powerpoint/2010/main" val="84429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Slika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57" y="3871913"/>
            <a:ext cx="152428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ounded Rectangular Callout 1"/>
          <p:cNvSpPr/>
          <p:nvPr/>
        </p:nvSpPr>
        <p:spPr>
          <a:xfrm>
            <a:off x="868363" y="650393"/>
            <a:ext cx="7550149" cy="2693664"/>
          </a:xfrm>
          <a:prstGeom prst="wedgeRoundRectCallout">
            <a:avLst>
              <a:gd name="adj1" fmla="val 40124"/>
              <a:gd name="adj2" fmla="val 69739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800" dirty="0">
                <a:solidFill>
                  <a:schemeClr val="tx1"/>
                </a:solidFill>
              </a:rPr>
              <a:t>U radionici se možeš susresti sa 9 tehnika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800" dirty="0">
                <a:solidFill>
                  <a:schemeClr val="tx1"/>
                </a:solidFill>
              </a:rPr>
              <a:t>spajanja cijevi i s velikim brojem različitih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800" dirty="0">
                <a:solidFill>
                  <a:schemeClr val="tx1"/>
                </a:solidFill>
              </a:rPr>
              <a:t>elemenata  čije dimenzije i oznake nitko ne može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800" dirty="0">
                <a:solidFill>
                  <a:schemeClr val="tx1"/>
                </a:solidFill>
              </a:rPr>
              <a:t>pamtiti  </a:t>
            </a:r>
            <a:r>
              <a:rPr lang="hr-HR" sz="2800" b="1" dirty="0">
                <a:solidFill>
                  <a:srgbClr val="0000FF"/>
                </a:solidFill>
              </a:rPr>
              <a:t>stoga je lakše naučiti kako doći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800" b="1" dirty="0">
                <a:solidFill>
                  <a:srgbClr val="0000FF"/>
                </a:solidFill>
              </a:rPr>
              <a:t>do oznaka i dimenzija nego ih sve pamtiti. </a:t>
            </a:r>
          </a:p>
        </p:txBody>
      </p:sp>
      <p:pic>
        <p:nvPicPr>
          <p:cNvPr id="188" name="Picture 17" descr="http://drugi-dan.hr/wp-content/uploads/2010/09/fit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780928"/>
            <a:ext cx="128111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3212976"/>
            <a:ext cx="182562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" name="Picture 40" descr="https://encrypted-tbn0.gstatic.com/images?q=tbn:ANd9GcSrLJ7-bhdPVDjdsRFuMc4UPPvbAoOZhd_cigQJgssfGD5xq9knV8dKK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4300" y="4724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" name="Picture 48" descr="https://encrypted-tbn1.gstatic.com/images?q=tbn:ANd9GcQWft1wr3fNPMrGwODliu9T7-ssfDsrdMBtVX6s6MSeq559Bb2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4509120"/>
            <a:ext cx="2128837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" name="Picture 52" descr="https://encrypted-tbn2.gstatic.com/images?q=tbn:ANd9GcR9KgpGNFEKLvESmy79mJ3hZWMSmHGqrDV6KOt-EutW7uAQvKFEr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5877272"/>
            <a:ext cx="12954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" name="Picture 2" descr="http://fitinox.com/wp-content/uploads/2012/09/Fitinzi-2-e13753588757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3057663">
            <a:off x="5520532" y="4196556"/>
            <a:ext cx="99695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" name="Picture 19" descr="http://regulacija.avit.rs/images/extra/Image/Regulacija/fitingti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-1524602">
            <a:off x="655638" y="3006725"/>
            <a:ext cx="159385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" name="Picture 2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19250" y="4221163"/>
            <a:ext cx="74136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" name="Picture 38" descr="https://encrypted-tbn2.gstatic.com/images?q=tbn:ANd9GcSVE7LUPourY7DhZVDX4lbGlk8Dh2NgVvInTkQxOZ07rVMiLj14VQ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03350" y="5013325"/>
            <a:ext cx="5762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" name="Picture 44" descr="http://www.multimex.com.pl/joomla/components/com_virtuemart/shop_image/product/Z____czka_zacisk_5064aa51aa03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19507" y="4491657"/>
            <a:ext cx="1444625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" name="Picture 2" descr="http://fitinox.com/wp-content/uploads/2012/09/Fitinzi-2-e13753588757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3057663">
            <a:off x="6816782" y="3259283"/>
            <a:ext cx="99695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" name="Picture 6" descr="http://www.fero-stil.hr/images/06%20-%20Stanitarije/pocincani%20fitinzi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-3107817">
            <a:off x="4495800" y="3676650"/>
            <a:ext cx="122396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" name="Picture 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027988" y="3068638"/>
            <a:ext cx="6858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" name="Picture 19" descr="http://regulacija.avit.rs/images/extra/Image/Regulacija/fitingti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-1524602">
            <a:off x="5913438" y="2790825"/>
            <a:ext cx="1592262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" name="Picture 2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27763" y="3500438"/>
            <a:ext cx="7413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" name="Picture 2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356100" y="2565400"/>
            <a:ext cx="146685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" name="Picture 2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779912" y="3429000"/>
            <a:ext cx="5334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5513" y="93555"/>
            <a:ext cx="182403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" name="Picture 36" descr="https://encrypted-tbn2.gstatic.com/images?q=tbn:ANd9GcQni75iv_ipIvBnWxpezh2u4B1qGsl_ltuXm3oTmFNbTaUtWkxwPQ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403648" y="3429000"/>
            <a:ext cx="766465" cy="55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" name="Picture 38" descr="https://encrypted-tbn2.gstatic.com/images?q=tbn:ANd9GcSVE7LUPourY7DhZVDX4lbGlk8Dh2NgVvInTkQxOZ07rVMiLj14VQ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03913" y="4508500"/>
            <a:ext cx="576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" name="Picture 40" descr="https://encrypted-tbn0.gstatic.com/images?q=tbn:ANd9GcSrLJ7-bhdPVDjdsRFuMc4UPPvbAoOZhd_cigQJgssfGD5xq9knV8dKK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7788" y="4724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0" name="Picture 42" descr="http://grijanje.danfoss.com/Product/30389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867400" y="5084763"/>
            <a:ext cx="1368425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" name="Picture 44" descr="http://www.multimex.com.pl/joomla/components/com_virtuemart/shop_image/product/Z____czka_zacisk_5064aa51aa03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95850" y="5157788"/>
            <a:ext cx="1444625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" name="Picture 46" descr="https://encrypted-tbn3.gstatic.com/images?q=tbn:ANd9GcR1DiAhqQMrx8TSETa8DSUIvQAzwSfhRK4-QsJzXQY2oEMW734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908175" y="3573463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" name="Picture 50" descr="https://encrypted-tbn0.gstatic.com/images?q=tbn:ANd9GcSEOSxyYJA60kXWGKJVPqRCbDZURR_FX9u8CDfEWbUEfA9qyRtC6A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rot="2593168">
            <a:off x="223838" y="3436938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" name="Picture 52" descr="https://encrypted-tbn2.gstatic.com/images?q=tbn:ANd9GcR9KgpGNFEKLvESmy79mJ3hZWMSmHGqrDV6KOt-EutW7uAQvKFEr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8400" y="5732463"/>
            <a:ext cx="12954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" name="Picture 6" descr="http://www.fero-stil.hr/images/06%20-%20Stanitarije/pocincani%20fitinzi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-3107817">
            <a:off x="7671345" y="2452896"/>
            <a:ext cx="12255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" name="Picture 2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437112"/>
            <a:ext cx="739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3" name="Picture 2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95513" y="6165850"/>
            <a:ext cx="5334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" name="Picture 4" descr="http://www.coppercom.rs/images/mesingani_fitinzi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rot="169976">
            <a:off x="3575570" y="6111210"/>
            <a:ext cx="737103" cy="49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" name="Picture 17" descr="http://drugi-dan.hr/wp-content/uploads/2010/09/fit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3375" y="4005064"/>
            <a:ext cx="745900" cy="503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" name="Picture 27" descr="http://www.ekapija.com/dokumenti/fiting_91210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18720" y="5186949"/>
            <a:ext cx="1897062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3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238" y="5013325"/>
            <a:ext cx="1824037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" name="Picture 40" descr="https://encrypted-tbn0.gstatic.com/images?q=tbn:ANd9GcSrLJ7-bhdPVDjdsRFuMc4UPPvbAoOZhd_cigQJgssfGD5xq9knV8dKK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716338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" name="Picture 42" descr="http://grijanje.danfoss.com/Product/30389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364163" y="4076700"/>
            <a:ext cx="1368425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" name="Picture 44" descr="http://www.multimex.com.pl/joomla/components/com_virtuemart/shop_image/product/Z____czka_zacisk_5064aa51aa03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92725" y="5373688"/>
            <a:ext cx="1443038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" name="Picture 48" descr="https://encrypted-tbn1.gstatic.com/images?q=tbn:ANd9GcQWft1wr3fNPMrGwODliu9T7-ssfDsrdMBtVX6s6MSeq559Bb2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713" y="3933825"/>
            <a:ext cx="21304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" name="Picture 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16216" y="4797152"/>
            <a:ext cx="504056" cy="46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" name="Picture 42" descr="http://grijanje.danfoss.com/Product/30389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124075" y="5300663"/>
            <a:ext cx="1368425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" name="Picture 36" descr="https://encrypted-tbn2.gstatic.com/images?q=tbn:ANd9GcQni75iv_ipIvBnWxpezh2u4B1qGsl_ltuXm3oTmFNbTaUtWkxwPQ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843808" y="6093296"/>
            <a:ext cx="720675" cy="51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2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932040" y="6165304"/>
            <a:ext cx="5334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2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52120" y="6165304"/>
            <a:ext cx="432048" cy="462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Picture 36" descr="https://encrypted-tbn2.gstatic.com/images?q=tbn:ANd9GcQni75iv_ipIvBnWxpezh2u4B1qGsl_ltuXm3oTmFNbTaUtWkxwPQ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423325" y="3573016"/>
            <a:ext cx="720675" cy="51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4" descr="http://www.coppercom.rs/images/mesingani_fitinzi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rot="169976">
            <a:off x="5303762" y="3230892"/>
            <a:ext cx="737103" cy="49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Picture 2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52120" y="3717032"/>
            <a:ext cx="504056" cy="53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" name="Picture 44" descr="http://www.multimex.com.pl/joomla/components/com_virtuemart/shop_image/product/Z____czka_zacisk_5064aa51aa03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" y="629072"/>
            <a:ext cx="1443038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" name="Picture 17" descr="http://drugi-dan.hr/wp-content/uploads/2010/09/fit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256" y="2933328"/>
            <a:ext cx="128111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" name="Picture 167" descr="http://www.termag.hr/_Upload/LargeImages/ppr-koljeno-zz-90.jpg?rand=231214455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571875" y="1997075"/>
            <a:ext cx="4492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Picture 168" descr="http://www.termag.hr/_Upload/LargeImages/ppr-prijelaz-m.jpg?rand=396232049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8180388" y="2501900"/>
            <a:ext cx="50323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Picture 6" descr="https://encrypted-tbn2.gstatic.com/images?q=tbn:ANd9GcT8WgtC_nPOWgI69utp3-aUyJLw0YxXSLrB0sM5P8D6r6YqyfREj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700213" y="1277938"/>
            <a:ext cx="762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Picture 8" descr="https://encrypted-tbn0.gstatic.com/images?q=tbn:ANd9GcS8FgUmhcQuL9YfxmauW_-1IJlCvkwnhwcjuXt9feROnLfdnY_HXBY1bA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164263" y="2933700"/>
            <a:ext cx="5762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Picture 2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426122" y="841267"/>
            <a:ext cx="533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Picture 2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219575" y="1997075"/>
            <a:ext cx="5334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Picture 36" descr="https://encrypted-tbn2.gstatic.com/images?q=tbn:ANd9GcQni75iv_ipIvBnWxpezh2u4B1qGsl_ltuXm3oTmFNbTaUtWkxwPQ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060575" y="2212975"/>
            <a:ext cx="10175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Picture 46" descr="https://encrypted-tbn3.gstatic.com/images?q=tbn:ANd9GcR1DiAhqQMrx8TSETa8DSUIvQAzwSfhRK4-QsJzXQY2oEMW734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325676" y="495737"/>
            <a:ext cx="93662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Picture 50" descr="https://encrypted-tbn0.gstatic.com/images?q=tbn:ANd9GcSEOSxyYJA60kXWGKJVPqRCbDZURR_FX9u8CDfEWbUEfA9qyRtC6A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rot="2593168">
            <a:off x="3273986" y="532119"/>
            <a:ext cx="1081087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Picture 10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76250" y="2501900"/>
            <a:ext cx="5524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Picture 14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6884988" y="2141538"/>
            <a:ext cx="79216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" name="Picture 4" descr="http://www.coppercom.rs/images/mesingani_fitinzi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rot="169976">
            <a:off x="7317261" y="111004"/>
            <a:ext cx="17287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" name="Picture 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80388" y="3221038"/>
            <a:ext cx="6858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" name="Picture 8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304925" y="1493838"/>
            <a:ext cx="5238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" name="Picture 9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4040188" y="2068513"/>
            <a:ext cx="581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" name="Picture 10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292600" y="2501900"/>
            <a:ext cx="5524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" name="Picture 15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076328" y="152400"/>
            <a:ext cx="144145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" name="Picture 19" descr="http://regulacija.avit.rs/images/extra/Image/Regulacija/fitingti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-1524602">
            <a:off x="6065838" y="2943225"/>
            <a:ext cx="1592262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" name="Picture 14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5481638" y="1493838"/>
            <a:ext cx="79216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" name="Picture 2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08500" y="2717800"/>
            <a:ext cx="146685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" name="Picture 27" descr="http://www.ekapija.com/dokumenti/fiting_91210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489700" y="1420813"/>
            <a:ext cx="1897063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" name="Picture 2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932312" y="3581400"/>
            <a:ext cx="5334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0" name="Picture 32" descr="https://encrypted-tbn2.gstatic.com/images?q=tbn:ANd9GcTjYgWx2LybMxvK-bHM8jRTnVU4omO-rs7nMY8dGPFlSf9-kUVXdA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944563" y="2141538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" name="Picture 34" descr="https://encrypted-tbn3.gstatic.com/images?q=tbn:ANd9GcR1DiAhqQMrx8TSETa8DSUIvQAzwSfhRK4-QsJzXQY2oEMW734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276128" y="2501280"/>
            <a:ext cx="631825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" name="Picture 36" descr="https://encrypted-tbn2.gstatic.com/images?q=tbn:ANd9GcQni75iv_ipIvBnWxpezh2u4B1qGsl_ltuXm3oTmFNbTaUtWkxwPQ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56048" y="3581400"/>
            <a:ext cx="766465" cy="55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" name="Picture 48" descr="https://encrypted-tbn1.gstatic.com/images?q=tbn:ANd9GcQWft1wr3fNPMrGwODliu9T7-ssfDsrdMBtVX6s6MSeq559Bb2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75639" y="125539"/>
            <a:ext cx="21304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4" name="Picture 2" descr="http://fitinox.com/wp-content/uploads/2012/09/Fitinzi-2-e13753588757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3057663">
            <a:off x="380956" y="1035419"/>
            <a:ext cx="99695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" name="Picture 6" descr="http://www.fero-stil.hr/images/06%20-%20Stanitarije/pocincani%20fitinzi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-3107817">
            <a:off x="7792458" y="2004372"/>
            <a:ext cx="12255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" name="Picture 9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4817268" y="912813"/>
            <a:ext cx="581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" name="Picture 10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484313" y="2789238"/>
            <a:ext cx="5524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8" name="Picture 19" descr="http://regulacija.avit.rs/images/extra/Image/Regulacija/fitingti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-1524602">
            <a:off x="1808261" y="1824689"/>
            <a:ext cx="1592262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" name="Picture 2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21374" y="1411169"/>
            <a:ext cx="146685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" name="Picture 38" descr="https://encrypted-tbn2.gstatic.com/images?q=tbn:ANd9GcSVE7LUPourY7DhZVDX4lbGlk8Dh2NgVvInTkQxOZ07rVMiLj14VQ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1912" y="1853208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1" name="Picture 42" descr="http://grijanje.danfoss.com/Product/30389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631125" y="509553"/>
            <a:ext cx="1368425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" name="Picture 52" descr="https://encrypted-tbn2.gstatic.com/images?q=tbn:ANd9GcR9KgpGNFEKLvESmy79mJ3hZWMSmHGqrDV6KOt-EutW7uAQvKFEr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0813" y="773113"/>
            <a:ext cx="1295400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" name="Picture 2" descr="http://fitinox.com/wp-content/uploads/2012/09/Fitinzi-2-e13753588757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3057663">
            <a:off x="8070851" y="1323975"/>
            <a:ext cx="99695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4" name="Picture 6" descr="http://www.fero-stil.hr/images/06%20-%20Stanitarije/pocincani%20fitinzi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-3107817">
            <a:off x="5547872" y="2244633"/>
            <a:ext cx="122396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" name="Picture 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03624" y="1410701"/>
            <a:ext cx="6858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" name="Picture 8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060575" y="485775"/>
            <a:ext cx="5238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" name="Picture 9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4292600" y="1349375"/>
            <a:ext cx="581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8" name="Picture 10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356248" y="2285256"/>
            <a:ext cx="5524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" name="Picture 15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835968" y="152400"/>
            <a:ext cx="1439862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0" name="Picture 19" descr="http://regulacija.avit.rs/images/extra/Image/Regulacija/fitingti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94635" y="389489"/>
            <a:ext cx="1592263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1" name="Picture 14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547688" y="1349375"/>
            <a:ext cx="79216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2" name="Picture 2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56425" y="2573338"/>
            <a:ext cx="7397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" name="Picture 2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59063" y="952868"/>
            <a:ext cx="146685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" name="Picture 2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692822" y="2101017"/>
            <a:ext cx="5334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5" name="Picture 32" descr="https://encrypted-tbn2.gstatic.com/images?q=tbn:ANd9GcTjYgWx2LybMxvK-bHM8jRTnVU4omO-rs7nMY8dGPFlSf9-kUVXdA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2636168" y="2573288"/>
            <a:ext cx="422920" cy="42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6" name="Picture 34" descr="https://encrypted-tbn3.gstatic.com/images?q=tbn:ANd9GcR1DiAhqQMrx8TSETa8DSUIvQAzwSfhRK4-QsJzXQY2oEMW7340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2924199" y="2615367"/>
            <a:ext cx="732175" cy="7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" name="Picture 36" descr="https://encrypted-tbn2.gstatic.com/images?q=tbn:ANd9GcQni75iv_ipIvBnWxpezh2u4B1qGsl_ltuXm3oTmFNbTaUtWkxwPQ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940300" y="341313"/>
            <a:ext cx="1017588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" name="Picture 38" descr="https://encrypted-tbn2.gstatic.com/images?q=tbn:ANd9GcSVE7LUPourY7DhZVDX4lbGlk8Dh2NgVvInTkQxOZ07rVMiLj14VQ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" y="3005336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" name="Picture 46" descr="https://encrypted-tbn3.gstatic.com/images?q=tbn:ANd9GcR1DiAhqQMrx8TSETa8DSUIvQAzwSfhRK4-QsJzXQY2oEMW734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276128" y="3149352"/>
            <a:ext cx="575568" cy="43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" name="Picture 50" descr="https://encrypted-tbn0.gstatic.com/images?q=tbn:ANd9GcSEOSxyYJA60kXWGKJVPqRCbDZURR_FX9u8CDfEWbUEfA9qyRtC6A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rot="2593168">
            <a:off x="3507444" y="2004403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" name="Picture 52" descr="https://encrypted-tbn2.gstatic.com/images?q=tbn:ANd9GcR9KgpGNFEKLvESmy79mJ3hZWMSmHGqrDV6KOt-EutW7uAQvKFEr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882" y="544640"/>
            <a:ext cx="1478598" cy="83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" name="Picture 3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1916113" y="1493838"/>
            <a:ext cx="7429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" name="Picture 2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19275" y="1853208"/>
            <a:ext cx="432048" cy="462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" name="Picture 36" descr="https://encrypted-tbn2.gstatic.com/images?q=tbn:ANd9GcQni75iv_ipIvBnWxpezh2u4B1qGsl_ltuXm3oTmFNbTaUtWkxwPQ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432006" y="3445991"/>
            <a:ext cx="720675" cy="51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" name="Picture 4" descr="http://www.coppercom.rs/images/mesingani_fitinzi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rot="169976">
            <a:off x="2359336" y="1870367"/>
            <a:ext cx="705999" cy="47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" name="Picture 4" descr="http://www.coppercom.rs/images/mesingani_fitinzi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rot="169976">
            <a:off x="5456162" y="3383292"/>
            <a:ext cx="737103" cy="49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" name="Rounded Rectangular Callout 277"/>
          <p:cNvSpPr/>
          <p:nvPr/>
        </p:nvSpPr>
        <p:spPr>
          <a:xfrm>
            <a:off x="835968" y="2269129"/>
            <a:ext cx="6049019" cy="1655762"/>
          </a:xfrm>
          <a:prstGeom prst="wedgeRoundRectCallout">
            <a:avLst>
              <a:gd name="adj1" fmla="val 63996"/>
              <a:gd name="adj2" fmla="val 46345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rgbClr val="FF0000"/>
                </a:solidFill>
              </a:rPr>
              <a:t>Ponovit ću!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rgbClr val="3366FF"/>
                </a:solidFill>
              </a:rPr>
              <a:t>Dimenzije i podatke  nije potrebno  pamtiti</a:t>
            </a:r>
            <a:r>
              <a:rPr lang="hr-HR" sz="2400" dirty="0">
                <a:solidFill>
                  <a:schemeClr val="tx1"/>
                </a:solidFill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rgbClr val="FF0000"/>
                </a:solidFill>
              </a:rPr>
              <a:t>Koristi računalo!!!!</a:t>
            </a:r>
          </a:p>
        </p:txBody>
      </p:sp>
      <p:pic>
        <p:nvPicPr>
          <p:cNvPr id="111" name="Picture 38" descr="https://encrypted-tbn2.gstatic.com/images?q=tbn:ANd9GcSVE7LUPourY7DhZVDX4lbGlk8Dh2NgVvInTkQxOZ07rVMiLj14VQ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20400" y="5443839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3703" y="980900"/>
            <a:ext cx="1824037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52" descr="https://encrypted-tbn2.gstatic.com/images?q=tbn:ANd9GcR9KgpGNFEKLvESmy79mJ3hZWMSmHGqrDV6KOt-EutW7uAQvKFEr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3648" y="802449"/>
            <a:ext cx="1478598" cy="83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" name="Picture 3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74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500"/>
                            </p:stCondLst>
                            <p:childTnLst>
                              <p:par>
                                <p:cTn id="19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2000"/>
                            </p:stCondLst>
                            <p:childTnLst>
                              <p:par>
                                <p:cTn id="3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2500"/>
                            </p:stCondLst>
                            <p:childTnLst>
                              <p:par>
                                <p:cTn id="3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27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27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500"/>
                            </p:stCondLst>
                            <p:childTnLst>
                              <p:par>
                                <p:cTn id="48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2" dur="2000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2500"/>
                            </p:stCondLst>
                            <p:childTnLst>
                              <p:par>
                                <p:cTn id="48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6" dur="2000"/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1" dur="500"/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 build="allAtOnce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2622512"/>
            <a:ext cx="39528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3261" y="1484784"/>
            <a:ext cx="4316412" cy="4189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338" y="2852738"/>
            <a:ext cx="30670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213" y="2420938"/>
            <a:ext cx="26289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545" y="2145477"/>
            <a:ext cx="5797145" cy="338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31913" y="476250"/>
            <a:ext cx="1295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4000" b="1">
                <a:solidFill>
                  <a:srgbClr val="FF0000"/>
                </a:solidFill>
                <a:latin typeface="Calibri" pitchFamily="34" charset="0"/>
              </a:rPr>
              <a:t>RADI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132138" y="476250"/>
            <a:ext cx="2016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4000" b="1" dirty="0">
                <a:solidFill>
                  <a:srgbClr val="FF0000"/>
                </a:solidFill>
                <a:latin typeface="Calibri" pitchFamily="34" charset="0"/>
              </a:rPr>
              <a:t>RADEĆI NAUČI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35600" y="476250"/>
            <a:ext cx="23764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4000" b="1" dirty="0">
                <a:solidFill>
                  <a:srgbClr val="FF0000"/>
                </a:solidFill>
                <a:latin typeface="Calibri" pitchFamily="34" charset="0"/>
              </a:rPr>
              <a:t>PRIMJENI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288" y="1341438"/>
            <a:ext cx="2447925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8428412">
            <a:off x="1873250" y="3422650"/>
            <a:ext cx="7302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35599" y="4492684"/>
            <a:ext cx="19597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  <a:latin typeface="Calibri" pitchFamily="34" charset="0"/>
              </a:rPr>
              <a:t>REGULACIJSKI </a:t>
            </a:r>
          </a:p>
          <a:p>
            <a:r>
              <a:rPr lang="hr-HR" sz="2400" b="1" dirty="0">
                <a:solidFill>
                  <a:srgbClr val="FF0000"/>
                </a:solidFill>
                <a:latin typeface="Calibri" pitchFamily="34" charset="0"/>
              </a:rPr>
              <a:t>KRUG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29317" y="2237791"/>
            <a:ext cx="1656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000FF"/>
                </a:solidFill>
              </a:rPr>
              <a:t>ISHOD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7545" y="1864163"/>
            <a:ext cx="1152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000FF"/>
                </a:solidFill>
              </a:rPr>
              <a:t>CILJ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43D17146-8761-40F1-8DE9-D3607DAAC6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3756" y="587279"/>
            <a:ext cx="1400175" cy="1476375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51A44EC1-D7FB-42EC-A80F-31A21B9257B0}"/>
              </a:ext>
            </a:extLst>
          </p:cNvPr>
          <p:cNvSpPr txBox="1"/>
          <p:nvPr/>
        </p:nvSpPr>
        <p:spPr>
          <a:xfrm>
            <a:off x="539552" y="5931249"/>
            <a:ext cx="8208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800" b="1" dirty="0">
                <a:solidFill>
                  <a:srgbClr val="0000FF"/>
                </a:solidFill>
              </a:rPr>
              <a:t>Koristi informatizaciju i za ostale zadatke !!!!</a:t>
            </a:r>
          </a:p>
        </p:txBody>
      </p:sp>
      <p:pic>
        <p:nvPicPr>
          <p:cNvPr id="19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Slika 10">
            <a:extLst>
              <a:ext uri="{FF2B5EF4-FFF2-40B4-BE49-F238E27FC236}">
                <a16:creationId xmlns:a16="http://schemas.microsoft.com/office/drawing/2014/main" xmlns="" id="{43D17146-8761-40F1-8DE9-D3607DAAC6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2901" y="3220488"/>
            <a:ext cx="1400175" cy="14763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883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12" grpId="0"/>
      <p:bldP spid="12" grpId="1"/>
      <p:bldP spid="9" grpId="0"/>
      <p:bldP spid="9" grpId="1"/>
      <p:bldP spid="15" grpId="0"/>
      <p:bldP spid="1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691" y="1728788"/>
            <a:ext cx="5777392" cy="439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46" y="2601281"/>
            <a:ext cx="5194301" cy="322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7125" name="Line 5"/>
          <p:cNvSpPr>
            <a:spLocks noChangeShapeType="1"/>
          </p:cNvSpPr>
          <p:nvPr/>
        </p:nvSpPr>
        <p:spPr bwMode="auto">
          <a:xfrm flipH="1">
            <a:off x="2845593" y="2393950"/>
            <a:ext cx="1367631" cy="2132013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517126" name="Line 6"/>
          <p:cNvSpPr>
            <a:spLocks noChangeShapeType="1"/>
          </p:cNvSpPr>
          <p:nvPr/>
        </p:nvSpPr>
        <p:spPr bwMode="auto">
          <a:xfrm>
            <a:off x="4284663" y="2393950"/>
            <a:ext cx="172932" cy="1891506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pic>
        <p:nvPicPr>
          <p:cNvPr id="51712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95160" y="1844824"/>
            <a:ext cx="115252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7131" name="Line 11"/>
          <p:cNvSpPr>
            <a:spLocks noChangeShapeType="1"/>
          </p:cNvSpPr>
          <p:nvPr/>
        </p:nvSpPr>
        <p:spPr bwMode="auto">
          <a:xfrm flipH="1">
            <a:off x="3421061" y="2313149"/>
            <a:ext cx="2412208" cy="987612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517132" name="Line 12"/>
          <p:cNvSpPr>
            <a:spLocks noChangeShapeType="1"/>
          </p:cNvSpPr>
          <p:nvPr/>
        </p:nvSpPr>
        <p:spPr bwMode="auto">
          <a:xfrm flipH="1">
            <a:off x="4788023" y="2356198"/>
            <a:ext cx="1205707" cy="944563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pic>
        <p:nvPicPr>
          <p:cNvPr id="51713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0876" y="1752495"/>
            <a:ext cx="1368425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7135" name="Line 15"/>
          <p:cNvSpPr>
            <a:spLocks noChangeShapeType="1"/>
          </p:cNvSpPr>
          <p:nvPr/>
        </p:nvSpPr>
        <p:spPr bwMode="auto">
          <a:xfrm flipH="1">
            <a:off x="4788023" y="3328988"/>
            <a:ext cx="793626" cy="889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517139" name="Line 19"/>
          <p:cNvSpPr>
            <a:spLocks noChangeShapeType="1"/>
          </p:cNvSpPr>
          <p:nvPr/>
        </p:nvSpPr>
        <p:spPr bwMode="auto">
          <a:xfrm flipH="1" flipV="1">
            <a:off x="4573587" y="3762373"/>
            <a:ext cx="2302668" cy="179387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517141" name="Line 21"/>
          <p:cNvSpPr>
            <a:spLocks noChangeShapeType="1"/>
          </p:cNvSpPr>
          <p:nvPr/>
        </p:nvSpPr>
        <p:spPr bwMode="auto">
          <a:xfrm flipH="1" flipV="1">
            <a:off x="4860924" y="4265612"/>
            <a:ext cx="144463" cy="1871662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517143" name="Line 23"/>
          <p:cNvSpPr>
            <a:spLocks noChangeShapeType="1"/>
          </p:cNvSpPr>
          <p:nvPr/>
        </p:nvSpPr>
        <p:spPr bwMode="auto">
          <a:xfrm flipV="1">
            <a:off x="3060699" y="5273675"/>
            <a:ext cx="720725" cy="936625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pic>
        <p:nvPicPr>
          <p:cNvPr id="517145" name="Picture 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5663" y="6210300"/>
            <a:ext cx="1439862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7146" name="Line 26"/>
          <p:cNvSpPr>
            <a:spLocks noChangeShapeType="1"/>
          </p:cNvSpPr>
          <p:nvPr/>
        </p:nvSpPr>
        <p:spPr bwMode="auto">
          <a:xfrm flipV="1">
            <a:off x="1908174" y="5273674"/>
            <a:ext cx="1786985" cy="576263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pic>
        <p:nvPicPr>
          <p:cNvPr id="517148" name="Picture 2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2775" y="4913313"/>
            <a:ext cx="1152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7149" name="Line 29"/>
          <p:cNvSpPr>
            <a:spLocks noChangeShapeType="1"/>
          </p:cNvSpPr>
          <p:nvPr/>
        </p:nvSpPr>
        <p:spPr bwMode="auto">
          <a:xfrm flipV="1">
            <a:off x="1765300" y="3474243"/>
            <a:ext cx="1582564" cy="1654969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517150" name="Line 30"/>
          <p:cNvSpPr>
            <a:spLocks noChangeShapeType="1"/>
          </p:cNvSpPr>
          <p:nvPr/>
        </p:nvSpPr>
        <p:spPr bwMode="auto">
          <a:xfrm>
            <a:off x="1765300" y="5129213"/>
            <a:ext cx="1929860" cy="72231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pic>
        <p:nvPicPr>
          <p:cNvPr id="517151" name="Picture 3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2775" y="3905250"/>
            <a:ext cx="129698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7152" name="Line 32"/>
          <p:cNvSpPr>
            <a:spLocks noChangeShapeType="1"/>
          </p:cNvSpPr>
          <p:nvPr/>
        </p:nvSpPr>
        <p:spPr bwMode="auto">
          <a:xfrm flipV="1">
            <a:off x="1908175" y="3689349"/>
            <a:ext cx="937419" cy="504825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517153" name="AutoShape 33"/>
          <p:cNvSpPr>
            <a:spLocks noChangeArrowheads="1"/>
          </p:cNvSpPr>
          <p:nvPr/>
        </p:nvSpPr>
        <p:spPr bwMode="auto">
          <a:xfrm>
            <a:off x="1116013" y="3544888"/>
            <a:ext cx="144462" cy="288925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>
              <a:latin typeface="Calibri" pitchFamily="34" charset="0"/>
            </a:endParaRPr>
          </a:p>
        </p:txBody>
      </p:sp>
      <p:pic>
        <p:nvPicPr>
          <p:cNvPr id="517154" name="Picture 3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1338" y="1962150"/>
            <a:ext cx="136683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155" name="Picture 35" descr="prikaži detalje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00113" y="1746250"/>
            <a:ext cx="57467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158" name="Picture 3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45025" y="6137275"/>
            <a:ext cx="1800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159" name="Picture 3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85771" y="3723481"/>
            <a:ext cx="165735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161" name="Picture 4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12775" y="5705475"/>
            <a:ext cx="1295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7164" name="Line 44"/>
          <p:cNvSpPr>
            <a:spLocks noChangeShapeType="1"/>
          </p:cNvSpPr>
          <p:nvPr/>
        </p:nvSpPr>
        <p:spPr bwMode="auto">
          <a:xfrm flipH="1" flipV="1">
            <a:off x="6157913" y="4841875"/>
            <a:ext cx="863600" cy="792163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pic>
        <p:nvPicPr>
          <p:cNvPr id="517165" name="Picture 4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950075" y="5634038"/>
            <a:ext cx="12954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166" name="Picture 4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9750" y="2924175"/>
            <a:ext cx="13684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7167" name="AutoShape 47"/>
          <p:cNvSpPr>
            <a:spLocks noChangeArrowheads="1"/>
          </p:cNvSpPr>
          <p:nvPr/>
        </p:nvSpPr>
        <p:spPr bwMode="auto">
          <a:xfrm>
            <a:off x="1116013" y="2609850"/>
            <a:ext cx="144462" cy="288925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>
              <a:latin typeface="Calibri" pitchFamily="34" charset="0"/>
            </a:endParaRPr>
          </a:p>
        </p:txBody>
      </p:sp>
      <p:sp>
        <p:nvSpPr>
          <p:cNvPr id="517169" name="Line 49"/>
          <p:cNvSpPr>
            <a:spLocks noChangeShapeType="1"/>
          </p:cNvSpPr>
          <p:nvPr/>
        </p:nvSpPr>
        <p:spPr bwMode="auto">
          <a:xfrm flipH="1">
            <a:off x="4140199" y="3328988"/>
            <a:ext cx="1441450" cy="1800224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517173" name="Oval 53"/>
          <p:cNvSpPr>
            <a:spLocks noChangeArrowheads="1"/>
          </p:cNvSpPr>
          <p:nvPr/>
        </p:nvSpPr>
        <p:spPr bwMode="auto">
          <a:xfrm>
            <a:off x="2845594" y="3474244"/>
            <a:ext cx="431800" cy="360362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r-Latn-CS">
              <a:latin typeface="Calibri" pitchFamily="34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403350" y="404813"/>
            <a:ext cx="17287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4000" b="1" dirty="0">
                <a:solidFill>
                  <a:srgbClr val="FF0000"/>
                </a:solidFill>
                <a:latin typeface="Calibri" pitchFamily="34" charset="0"/>
              </a:rPr>
              <a:t>RADI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203575" y="404813"/>
            <a:ext cx="1873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4000" b="1">
                <a:solidFill>
                  <a:srgbClr val="FF0000"/>
                </a:solidFill>
                <a:latin typeface="Calibri" pitchFamily="34" charset="0"/>
              </a:rPr>
              <a:t>RADEĆI NAUČI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292725" y="404813"/>
            <a:ext cx="23749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4000" b="1" dirty="0">
                <a:solidFill>
                  <a:srgbClr val="FF0000"/>
                </a:solidFill>
                <a:latin typeface="Calibri" pitchFamily="34" charset="0"/>
              </a:rPr>
              <a:t>PRIMIJENI</a:t>
            </a:r>
          </a:p>
        </p:txBody>
      </p:sp>
      <p:pic>
        <p:nvPicPr>
          <p:cNvPr id="44" name="Picture 3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160" name="Picture 4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494697" y="3155156"/>
            <a:ext cx="1511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Line 19"/>
          <p:cNvSpPr>
            <a:spLocks noChangeShapeType="1"/>
          </p:cNvSpPr>
          <p:nvPr/>
        </p:nvSpPr>
        <p:spPr bwMode="auto">
          <a:xfrm flipH="1" flipV="1">
            <a:off x="4806645" y="4087018"/>
            <a:ext cx="2164202" cy="557304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47" y="4446772"/>
            <a:ext cx="1347998" cy="39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hlinkClick r:id="rId22"/>
          </p:cNvPr>
          <p:cNvSpPr txBox="1"/>
          <p:nvPr/>
        </p:nvSpPr>
        <p:spPr>
          <a:xfrm>
            <a:off x="1539653" y="928172"/>
            <a:ext cx="2381154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C000"/>
                </a:solidFill>
              </a:rPr>
              <a:t>  Video u pripremi!!!!!!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513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17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17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17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17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517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517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17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17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17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17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517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517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17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517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517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17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517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517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17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17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17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517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17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517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517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17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517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17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17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517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517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517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517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517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517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517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517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17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51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51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517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517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517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17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517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517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517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517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517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17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517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517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517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517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517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517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517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517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17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517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517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17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517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517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517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517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517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517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517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517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517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500"/>
                                        <p:tgtEl>
                                          <p:spTgt spid="517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517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517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517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517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517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517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517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517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6" dur="500"/>
                                        <p:tgtEl>
                                          <p:spTgt spid="517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/>
                                        <p:tgtEl>
                                          <p:spTgt spid="517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17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51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51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51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25" grpId="0" animBg="1"/>
      <p:bldP spid="517125" grpId="1" animBg="1"/>
      <p:bldP spid="517126" grpId="0" animBg="1"/>
      <p:bldP spid="517126" grpId="1" animBg="1"/>
      <p:bldP spid="517131" grpId="0" animBg="1"/>
      <p:bldP spid="517131" grpId="1" animBg="1"/>
      <p:bldP spid="517132" grpId="0" animBg="1"/>
      <p:bldP spid="517132" grpId="1" animBg="1"/>
      <p:bldP spid="517135" grpId="0" animBg="1"/>
      <p:bldP spid="517135" grpId="1" animBg="1"/>
      <p:bldP spid="517139" grpId="0" animBg="1"/>
      <p:bldP spid="517139" grpId="1" animBg="1"/>
      <p:bldP spid="517141" grpId="0" animBg="1"/>
      <p:bldP spid="517141" grpId="1" animBg="1"/>
      <p:bldP spid="517143" grpId="0" animBg="1"/>
      <p:bldP spid="517143" grpId="1" animBg="1"/>
      <p:bldP spid="517146" grpId="0" animBg="1"/>
      <p:bldP spid="517146" grpId="1" animBg="1"/>
      <p:bldP spid="517149" grpId="0" animBg="1"/>
      <p:bldP spid="517149" grpId="1" animBg="1"/>
      <p:bldP spid="517150" grpId="0" animBg="1"/>
      <p:bldP spid="517150" grpId="1" animBg="1"/>
      <p:bldP spid="517152" grpId="0" animBg="1"/>
      <p:bldP spid="517152" grpId="1" animBg="1"/>
      <p:bldP spid="517153" grpId="0" animBg="1"/>
      <p:bldP spid="517153" grpId="1" animBg="1"/>
      <p:bldP spid="517164" grpId="0" animBg="1"/>
      <p:bldP spid="517164" grpId="1" animBg="1"/>
      <p:bldP spid="517167" grpId="0" animBg="1"/>
      <p:bldP spid="517167" grpId="1" animBg="1"/>
      <p:bldP spid="517169" grpId="0" animBg="1"/>
      <p:bldP spid="517169" grpId="1" animBg="1"/>
      <p:bldP spid="517173" grpId="0" animBg="1"/>
      <p:bldP spid="517173" grpId="1" animBg="1"/>
      <p:bldP spid="39" grpId="0"/>
      <p:bldP spid="39" grpId="1"/>
      <p:bldP spid="40" grpId="0"/>
      <p:bldP spid="43" grpId="0" animBg="1"/>
      <p:bldP spid="43" grpId="1" animBg="1"/>
      <p:bldP spid="4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20" y="1601851"/>
            <a:ext cx="661035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983" y="1801787"/>
            <a:ext cx="291465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650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9242" y="511500"/>
            <a:ext cx="3682563" cy="532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65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12789"/>
            <a:ext cx="3715568" cy="552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1"/>
          <p:cNvSpPr>
            <a:spLocks noChangeArrowheads="1"/>
          </p:cNvSpPr>
          <p:nvPr/>
        </p:nvSpPr>
        <p:spPr bwMode="auto">
          <a:xfrm>
            <a:off x="684213" y="404813"/>
            <a:ext cx="5976937" cy="646112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hr-HR" dirty="0">
                <a:latin typeface="Calibri" pitchFamily="34" charset="0"/>
              </a:rPr>
              <a:t>3. Uz pomoć radioničkog računala</a:t>
            </a:r>
          </a:p>
          <a:p>
            <a:r>
              <a:rPr lang="hr-HR" dirty="0">
                <a:latin typeface="Calibri" pitchFamily="34" charset="0"/>
              </a:rPr>
              <a:t>     upoznaj se s </a:t>
            </a:r>
            <a:r>
              <a:rPr lang="hr-HR" u="sng" dirty="0">
                <a:latin typeface="Calibri" pitchFamily="34" charset="0"/>
                <a:hlinkClick r:id="rId8"/>
              </a:rPr>
              <a:t>www.dziv.hr. i  </a:t>
            </a:r>
            <a:r>
              <a:rPr lang="hr-HR" dirty="0">
                <a:latin typeface="Calibri" pitchFamily="34" charset="0"/>
                <a:hlinkClick r:id="rId8"/>
              </a:rPr>
              <a:t>PK20000433 </a:t>
            </a:r>
            <a:endParaRPr lang="hr-HR" dirty="0">
              <a:latin typeface="Calibri" pitchFamily="34" charset="0"/>
            </a:endParaRPr>
          </a:p>
        </p:txBody>
      </p:sp>
      <p:sp>
        <p:nvSpPr>
          <p:cNvPr id="7" name="Oval 33"/>
          <p:cNvSpPr>
            <a:spLocks noChangeArrowheads="1"/>
          </p:cNvSpPr>
          <p:nvPr/>
        </p:nvSpPr>
        <p:spPr bwMode="auto">
          <a:xfrm>
            <a:off x="4962308" y="3501008"/>
            <a:ext cx="2303462" cy="503238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r-Latn-CS"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3986816">
            <a:off x="5022057" y="418306"/>
            <a:ext cx="730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prikaži detalje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0788" y="404813"/>
            <a:ext cx="12255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1561" y="403741"/>
            <a:ext cx="41751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53"/>
          <p:cNvSpPr>
            <a:spLocks noChangeArrowheads="1"/>
          </p:cNvSpPr>
          <p:nvPr/>
        </p:nvSpPr>
        <p:spPr bwMode="auto">
          <a:xfrm>
            <a:off x="432593" y="183233"/>
            <a:ext cx="4537075" cy="1079500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r-Latn-CS">
              <a:latin typeface="Calibri" pitchFamily="34" charset="0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3681769" y="1050925"/>
            <a:ext cx="433387" cy="503237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4" name="TekstniOkvir 17">
            <a:extLst>
              <a:ext uri="{FF2B5EF4-FFF2-40B4-BE49-F238E27FC236}">
                <a16:creationId xmlns:a16="http://schemas.microsoft.com/office/drawing/2014/main" xmlns="" id="{51A44EC1-D7FB-42EC-A80F-31A21B9257B0}"/>
              </a:ext>
            </a:extLst>
          </p:cNvPr>
          <p:cNvSpPr txBox="1"/>
          <p:nvPr/>
        </p:nvSpPr>
        <p:spPr>
          <a:xfrm>
            <a:off x="539552" y="5931249"/>
            <a:ext cx="8208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800" b="1" dirty="0">
                <a:solidFill>
                  <a:srgbClr val="0000FF"/>
                </a:solidFill>
              </a:rPr>
              <a:t>Koristi informatizaciju i za ostale zadatke !!!!</a:t>
            </a:r>
          </a:p>
        </p:txBody>
      </p:sp>
      <p:pic>
        <p:nvPicPr>
          <p:cNvPr id="15" name="Picture 3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33"/>
          <p:cNvSpPr>
            <a:spLocks noChangeArrowheads="1"/>
          </p:cNvSpPr>
          <p:nvPr/>
        </p:nvSpPr>
        <p:spPr bwMode="auto">
          <a:xfrm>
            <a:off x="708855" y="1111936"/>
            <a:ext cx="283304" cy="301594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r-Latn-CS">
              <a:latin typeface="Calibri" pitchFamily="34" charset="0"/>
            </a:endParaRPr>
          </a:p>
        </p:txBody>
      </p:sp>
      <p:sp>
        <p:nvSpPr>
          <p:cNvPr id="17" name="Oval 33"/>
          <p:cNvSpPr>
            <a:spLocks noChangeArrowheads="1"/>
          </p:cNvSpPr>
          <p:nvPr/>
        </p:nvSpPr>
        <p:spPr bwMode="auto">
          <a:xfrm>
            <a:off x="5580441" y="1801787"/>
            <a:ext cx="386373" cy="429201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r-Latn-CS"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247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6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6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746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746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746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746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746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746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746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8" grpId="0" animBg="1"/>
      <p:bldP spid="8" grpId="1" animBg="1"/>
      <p:bldP spid="12" grpId="0" animBg="1"/>
      <p:bldP spid="14" grpId="0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1082165" y="543665"/>
            <a:ext cx="62647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rgbClr val="FFC000"/>
                </a:solidFill>
                <a:latin typeface="Comic Sans MS" pitchFamily="66" charset="0"/>
              </a:rPr>
              <a:t>Upravljat</a:t>
            </a:r>
            <a:r>
              <a:rPr lang="hr-HR" sz="2400" dirty="0">
                <a:latin typeface="Comic Sans MS" pitchFamily="66" charset="0"/>
              </a:rPr>
              <a:t>  ćeš, </a:t>
            </a:r>
            <a:r>
              <a:rPr lang="hr-HR" sz="2400" b="1" dirty="0">
                <a:solidFill>
                  <a:srgbClr val="FF0000"/>
                </a:solidFill>
                <a:latin typeface="Comic Sans MS" pitchFamily="66" charset="0"/>
              </a:rPr>
              <a:t>podešavati </a:t>
            </a:r>
            <a:r>
              <a:rPr lang="hr-HR" sz="2400" dirty="0">
                <a:latin typeface="Comic Sans MS" pitchFamily="66" charset="0"/>
              </a:rPr>
              <a:t>i </a:t>
            </a:r>
            <a:r>
              <a:rPr lang="hr-HR" sz="2400" b="1" dirty="0">
                <a:solidFill>
                  <a:srgbClr val="0000FF"/>
                </a:solidFill>
                <a:latin typeface="Comic Sans MS" pitchFamily="66" charset="0"/>
              </a:rPr>
              <a:t>testirati</a:t>
            </a:r>
            <a:r>
              <a:rPr lang="hr-HR" sz="2400" b="1" dirty="0">
                <a:latin typeface="Comic Sans MS" pitchFamily="66" charset="0"/>
              </a:rPr>
              <a:t> </a:t>
            </a:r>
          </a:p>
          <a:p>
            <a:r>
              <a:rPr lang="hr-HR" sz="2400" dirty="0">
                <a:latin typeface="Comic Sans MS" pitchFamily="66" charset="0"/>
              </a:rPr>
              <a:t>instalaciju</a:t>
            </a:r>
            <a:r>
              <a:rPr lang="hr-HR" sz="24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hr-HR" sz="2400" dirty="0">
                <a:latin typeface="Comic Sans MS" pitchFamily="66" charset="0"/>
              </a:rPr>
              <a:t>preko Interneta.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555" y="2069269"/>
            <a:ext cx="53149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170" y="1760196"/>
            <a:ext cx="60388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Slika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150" y="1773238"/>
            <a:ext cx="277812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2275" y="1844675"/>
            <a:ext cx="313372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9712" y="1844675"/>
            <a:ext cx="34290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Box 25"/>
          <p:cNvSpPr txBox="1">
            <a:spLocks noChangeArrowheads="1"/>
          </p:cNvSpPr>
          <p:nvPr/>
        </p:nvSpPr>
        <p:spPr bwMode="auto">
          <a:xfrm>
            <a:off x="6372225" y="4868863"/>
            <a:ext cx="1295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r-HR">
              <a:latin typeface="Calibri" pitchFamily="34" charset="0"/>
            </a:endParaRPr>
          </a:p>
        </p:txBody>
      </p:sp>
      <p:sp>
        <p:nvSpPr>
          <p:cNvPr id="41991" name="AutoShape 18" descr="data:image/jpeg;base64,/9j/4AAQSkZJRgABAQAAAQABAAD/2wCEAAkGBxQTEhUUEhQTFBUXGCAZFxYXGR8fHRccHxcnHSAkHx8bJygsIBwuJxkZLTgiJTUrOjovIyYzODMsNyotMi8BCgoKDg0OGhAQGywmICQ0NzQ2LzcsNzA3NDM3NzYsMCw2MC81LDU4LDQ3LDc0LCwsNDEsNCw0LzQsLTQsLSwsLP/AABEIADIAfQMBEQACEQEDEQH/xAAbAAEAAwEBAQEAAAAAAAAAAAAAAgMEBQYBB//EADUQAAIBAgMHAgMGBwEAAAAAAAECEQADEiExBAUGE0FRYSJxQpHRIzIzcoHBUmKCkpOh4RT/xAAaAQEAAwEBAQAAAAAAAAAAAAAAAgMEBQEG/8QANREAAQMCBQICCAUFAQAAAAAAAQACAwQRBRIhMVETQRTBIiMyYXGRsfEVgdHh8CRSkqHSBv/aAAwDAQACEQMRAD8A/caIlESiJREoiURKIlESiJREoiURKIlESiJREmiLDc3xs6mDetA/mGVRL2g2JHzXtiVqs3lcYkZWHdSCPmKkvFZREoiURKIsm27zt2iBcYgkSAFYmB+UGNaqlnjiAMjgL8m31Umsc72RdXbNtC3FDoZVhIMET+hqwEEXCira9RKIlESiJREoiURec4mvkutqYXDiI/iziD4HbyK4eO1ckETWxm2Y7+S2UUTXuJd2XLsWENtjzQlwThtEAKY0EnvlmDlPisVHhVHU04dmu8jU32Pw/l1dLUyxvtbRbtzWLtu6GNsohB5hJXDESCYOvmt2E0VXSuLZSC09r3sVTUzRSAFo1V+18TgfhoCvR3bCD7CCSPlVs2MQseY4w55H9oUG0ryMzrAe9X7t3/jYLcQIW+6ytiU9ewip0WKw1TzGAQ7gryamdGMx1CjsPEXMdFFogOcmxDSCZI9hVkGIwzzOhZe4v2000UXwPYwPOxUt58Qcp3UWy+ASxxAZxMfKPnSpxGGCVsTr5ncDk2SOBz2lw2C5G+tpD3S2G7ICoQGTI6wJBzlqx4iaOaoZTzBxd2ttr9lbB1WML2Wstq7+FkctbZKWvswzOBOH09u4q+bFqeGUw2cSOBdRZTPe3PpZfbXFWJlXlD1MFyuA6mNIqcGJxzSCNrX3PLbBRfTuYLkj5oeKcpFr0nQlwJHTpVL8bpmvcyziRpoLqYpJCAdFfs/EqmOYjID8UhlHvHTzU4MYpZnhgJBPIsovpZGjN2Vu8t+8tyi28cAEnEABP/KtrMRhpXNbJe54F1GKB8gJb2WBuLgBPLX/ACr9KpGMREgBj/8AFTNK7kfNXbVxNhmLJbCBPqAzKgwMs9R+tXzYhDFO2B18xt25UGwOcwvGwXoa3KleR2/e1u+qlrVxI0cMsqDrI6juPHiuPPWUNS/wslyb22I123WpkU0Y6jVDeOwG1hl0uBjAAEHSZjORXKxHBY6eIzRvOnY+R5WqCrdI4McFlF9grWgTgYrl0X7xIHYHCMvB70p66f8ADpXOJJBAB+O+vuR8LPENA+K7HDttALt58PpOGT8KhQT7TP8AqupgULWUoeN3Xv8ARZq15MtuFl23/wAgRmssTcglBieATlIByyxVqJpGl9QwNLgCSRa6qtIbMN7FY9nS5jBsB8SDVQpgHL4vavmsHjrBmmgDTfQ3P5roVbotGvv+ShaPMZSxJNxwXLQDAzaYy+6pqyDq1OKDq2u3e23o/uvH5Y6b0e/mpbPclldurG6fYS/7CrqI+JxR8vZt/wDkKE3q6YN5+6hYRyUCBmuD15AHPqTiy1as1D4iarkqIACbnc8n9FZN02RNY9bubtCrca4CqhCBKoPU0KsYc+tfSQzVTGvfUhoAFxYrnubGSBHfVNxbOrXvUFKW7ejREkwNfAauP/5yInqTHvp5nyWuvd7LVk2/BzLvKAwEgKF0Zog4QO5MZamTVOLhs9fHHF7WgPz8gpUpLIS52yruKWxDNixwCNTAw5T+WvK0yVGJ2iAJbbfbTVexZY6e7u66WyDasaYlYLiGIsluAozOmfSu7TuxAyDrNaG97HVYniHL6JN1j2Qcy6k/Hdxn2nF+wrj039Rizn9m3/1oFrk9XSgcr22MdxX1K5q4O2cPnETaZQGMlGGQJ1gjp4M1x63Boql/UBLXfX91qhq3RjKRcLPb4buT960vcgEn9JiqPwMvt1pnOA7fe6n4y3sNAXRfcKcrlqSGnFzDmSwyk+OkZZV1DRQGDw+Wzf5r8Vm6z8+e+q5p4cunVrXnNoPuK5jMGkY0xtncGHtZaTVtJzFgur7vDhwDC4L4gSzDKB0AByE59a1swqGOndAwkZtz3KqNS8vDz2Wzdu62t27gLKXefUAYGUCtNHSNpYhG03VcspkdmK59rhu4AQbifhsqwpyLLhnXsTWalwxlPI+QOJLue3dWSVBe0NI0C+pw7chpe3JXCsKYEsCZz7LFeUeFMpWvDXElwtfjf9UlqTIQSNlW/DV05l7X9rfWs8WCCIERzPF+LKx1Zm9poKkvDVwBvtEklejRAJPfWY+VbBQeofC6RxzdzuPcqut6YcGgWUX4ZuEyWsn+lvrWNmCBjcrZnge6ytNYSbloW/YdwhDiZsbgenKFQxqB38k/KttHhsFIbsuXcndUy1D5NDsuevDN3CAXtGP5W1761k/BR1XStlcCeLd1b4s5Q0tFgp2eG7gM8xAQrAQG1ZComToJmtlNROhcXGVztNj9VVJKHi2UBQPDN0gAvZMaelvrWFmBtjcXMleCeLK41hcLFoU7HCmZ5jjpGAEd5mT7V0qSmMAIL3Ovys8kmfYAL09alWlESiJREoiURKIlESiJREoiURKIlESiJREoiURKIlESiJREoiURKIlESiJREoiURKIlEX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r-HR"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851275" y="2205038"/>
            <a:ext cx="865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/>
              <a:t>“Klik”</a:t>
            </a: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1110094" y="543664"/>
            <a:ext cx="61206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  <a:latin typeface="Comic Sans MS" pitchFamily="66" charset="0"/>
              </a:rPr>
              <a:t>Tijekom školovanja upoznati ćeš  </a:t>
            </a:r>
          </a:p>
          <a:p>
            <a:r>
              <a:rPr lang="hr-HR" sz="2400" b="1" dirty="0">
                <a:solidFill>
                  <a:srgbClr val="0000FF"/>
                </a:solidFill>
                <a:latin typeface="Comic Sans MS" pitchFamily="66" charset="0"/>
              </a:rPr>
              <a:t>funkcionalnu instalaciju:</a:t>
            </a:r>
            <a:endParaRPr lang="hr-HR" sz="2400" dirty="0">
              <a:latin typeface="Comic Sans MS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8" y="1969746"/>
            <a:ext cx="84677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1043608" y="395000"/>
            <a:ext cx="5760640" cy="1081088"/>
          </a:xfrm>
          <a:prstGeom prst="wedgeRoundRectCallout">
            <a:avLst>
              <a:gd name="adj1" fmla="val -23327"/>
              <a:gd name="adj2" fmla="val 84083"/>
              <a:gd name="adj3" fmla="val 16667"/>
            </a:avLst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dirty="0"/>
          </a:p>
        </p:txBody>
      </p:sp>
      <p:sp>
        <p:nvSpPr>
          <p:cNvPr id="18" name="TextBox 17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08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2" grpId="0"/>
      <p:bldP spid="12" grpId="1"/>
      <p:bldP spid="19" grpId="0" build="allAtOnce"/>
      <p:bldP spid="19" grpId="1" uiExpand="1" build="allAtOnce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5"/>
            <a:ext cx="9251504" cy="629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1082165" y="543665"/>
            <a:ext cx="62647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rgbClr val="FFC000"/>
                </a:solidFill>
                <a:latin typeface="Comic Sans MS" pitchFamily="66" charset="0"/>
              </a:rPr>
              <a:t>Upravljat</a:t>
            </a:r>
            <a:r>
              <a:rPr lang="hr-HR" sz="2400" dirty="0">
                <a:latin typeface="Comic Sans MS" pitchFamily="66" charset="0"/>
              </a:rPr>
              <a:t>  ćeš, </a:t>
            </a:r>
            <a:r>
              <a:rPr lang="hr-HR" sz="2400" b="1" dirty="0">
                <a:solidFill>
                  <a:srgbClr val="FF0000"/>
                </a:solidFill>
                <a:latin typeface="Comic Sans MS" pitchFamily="66" charset="0"/>
              </a:rPr>
              <a:t>podešavati </a:t>
            </a:r>
            <a:r>
              <a:rPr lang="hr-HR" sz="2400" dirty="0">
                <a:latin typeface="Comic Sans MS" pitchFamily="66" charset="0"/>
              </a:rPr>
              <a:t>i </a:t>
            </a:r>
            <a:r>
              <a:rPr lang="hr-HR" sz="2400" b="1" dirty="0">
                <a:solidFill>
                  <a:srgbClr val="0000FF"/>
                </a:solidFill>
                <a:latin typeface="Comic Sans MS" pitchFamily="66" charset="0"/>
              </a:rPr>
              <a:t>testirati</a:t>
            </a:r>
            <a:r>
              <a:rPr lang="hr-HR" sz="2400" b="1" dirty="0">
                <a:latin typeface="Comic Sans MS" pitchFamily="66" charset="0"/>
              </a:rPr>
              <a:t> </a:t>
            </a:r>
          </a:p>
          <a:p>
            <a:r>
              <a:rPr lang="hr-HR" sz="2400" dirty="0">
                <a:latin typeface="Comic Sans MS" pitchFamily="66" charset="0"/>
              </a:rPr>
              <a:t>instalaciju</a:t>
            </a:r>
            <a:r>
              <a:rPr lang="hr-HR" sz="24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hr-HR" sz="2400" dirty="0">
                <a:latin typeface="Comic Sans MS" pitchFamily="66" charset="0"/>
              </a:rPr>
              <a:t>preko Interneta. </a:t>
            </a:r>
          </a:p>
        </p:txBody>
      </p:sp>
      <p:pic>
        <p:nvPicPr>
          <p:cNvPr id="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091" y="-2672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65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28" y="2708920"/>
            <a:ext cx="4834983" cy="378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4190" y="2856347"/>
            <a:ext cx="1944687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>
          <a:xfrm>
            <a:off x="5724127" y="579126"/>
            <a:ext cx="2736775" cy="1769754"/>
          </a:xfrm>
          <a:prstGeom prst="wedgeRoundRectCallout">
            <a:avLst>
              <a:gd name="adj1" fmla="val 25868"/>
              <a:gd name="adj2" fmla="val 76890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xtBox 8"/>
          <p:cNvSpPr txBox="1"/>
          <p:nvPr/>
        </p:nvSpPr>
        <p:spPr>
          <a:xfrm>
            <a:off x="5864355" y="648395"/>
            <a:ext cx="2592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6-8  vježbi koje se </a:t>
            </a:r>
          </a:p>
          <a:p>
            <a:r>
              <a:rPr lang="hr-HR" sz="2000" dirty="0"/>
              <a:t>odvijaju istodobno. Na </a:t>
            </a:r>
          </a:p>
          <a:p>
            <a:r>
              <a:rPr lang="hr-HR" sz="2000" dirty="0"/>
              <a:t>početku nije lako ali </a:t>
            </a:r>
          </a:p>
          <a:p>
            <a:r>
              <a:rPr lang="hr-HR" sz="2000" dirty="0"/>
              <a:t>je moguće i daje dobre </a:t>
            </a:r>
          </a:p>
          <a:p>
            <a:r>
              <a:rPr lang="hr-HR" sz="2000" dirty="0"/>
              <a:t>rezultate!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560" y="404664"/>
            <a:ext cx="46805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0000FF"/>
                </a:solidFill>
              </a:rPr>
              <a:t>Fleksibilnost :</a:t>
            </a:r>
          </a:p>
          <a:p>
            <a:r>
              <a:rPr lang="hr-HR" sz="2800" dirty="0"/>
              <a:t>Zahvaljujući i</a:t>
            </a:r>
            <a:r>
              <a:rPr lang="hr-HR" sz="2800" b="1" dirty="0">
                <a:solidFill>
                  <a:srgbClr val="FF0000"/>
                </a:solidFill>
              </a:rPr>
              <a:t> virtualnom </a:t>
            </a:r>
          </a:p>
          <a:p>
            <a:r>
              <a:rPr lang="hr-HR" sz="2800" b="1" dirty="0">
                <a:solidFill>
                  <a:srgbClr val="FF0000"/>
                </a:solidFill>
              </a:rPr>
              <a:t>okruženju </a:t>
            </a:r>
            <a:r>
              <a:rPr lang="hr-HR" sz="2800" dirty="0"/>
              <a:t>način rada u </a:t>
            </a:r>
          </a:p>
          <a:p>
            <a:r>
              <a:rPr lang="hr-HR" sz="2800" dirty="0"/>
              <a:t>radionici može se </a:t>
            </a:r>
          </a:p>
          <a:p>
            <a:r>
              <a:rPr lang="hr-HR" sz="2800" dirty="0"/>
              <a:t>zasnivati na </a:t>
            </a:r>
            <a:r>
              <a:rPr lang="hr-HR" sz="2800" b="1" dirty="0">
                <a:solidFill>
                  <a:srgbClr val="FF0000"/>
                </a:solidFill>
              </a:rPr>
              <a:t>modularnosti.</a:t>
            </a:r>
            <a:endParaRPr lang="hr-HR" sz="2800" b="1" dirty="0">
              <a:solidFill>
                <a:srgbClr val="0000FF"/>
              </a:solidFill>
            </a:endParaRPr>
          </a:p>
        </p:txBody>
      </p:sp>
      <p:pic>
        <p:nvPicPr>
          <p:cNvPr id="12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extLst>
      <p:ext uri="{BB962C8B-B14F-4D97-AF65-F5344CB8AC3E}">
        <p14:creationId xmlns:p14="http://schemas.microsoft.com/office/powerpoint/2010/main" val="73276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66" y="1992469"/>
            <a:ext cx="471487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73" name="Line 5"/>
          <p:cNvSpPr>
            <a:spLocks noChangeShapeType="1"/>
          </p:cNvSpPr>
          <p:nvPr/>
        </p:nvSpPr>
        <p:spPr bwMode="auto">
          <a:xfrm flipV="1">
            <a:off x="2457942" y="1647188"/>
            <a:ext cx="1800225" cy="14398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519174" name="Line 6"/>
          <p:cNvSpPr>
            <a:spLocks noChangeShapeType="1"/>
          </p:cNvSpPr>
          <p:nvPr/>
        </p:nvSpPr>
        <p:spPr bwMode="auto">
          <a:xfrm flipV="1">
            <a:off x="2818304" y="1647188"/>
            <a:ext cx="1439863" cy="15843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519175" name="Text Box 7"/>
          <p:cNvSpPr txBox="1">
            <a:spLocks noChangeArrowheads="1"/>
          </p:cNvSpPr>
          <p:nvPr/>
        </p:nvSpPr>
        <p:spPr bwMode="auto">
          <a:xfrm>
            <a:off x="3539029" y="1215388"/>
            <a:ext cx="2879824" cy="369332"/>
          </a:xfrm>
          <a:prstGeom prst="rect">
            <a:avLst/>
          </a:prstGeom>
          <a:noFill/>
          <a:ln w="50800">
            <a:solidFill>
              <a:srgbClr val="33996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b="1"/>
              <a:t>UČENICI </a:t>
            </a:r>
            <a:r>
              <a:rPr lang="en-US" b="1">
                <a:solidFill>
                  <a:srgbClr val="FF0000"/>
                </a:solidFill>
              </a:rPr>
              <a:t>RADE U PAROVIMA</a:t>
            </a:r>
            <a:endParaRPr lang="hr-HR">
              <a:solidFill>
                <a:srgbClr val="FF0000"/>
              </a:solidFill>
            </a:endParaRPr>
          </a:p>
        </p:txBody>
      </p:sp>
      <p:sp>
        <p:nvSpPr>
          <p:cNvPr id="519176" name="Line 8"/>
          <p:cNvSpPr>
            <a:spLocks noChangeShapeType="1"/>
          </p:cNvSpPr>
          <p:nvPr/>
        </p:nvSpPr>
        <p:spPr bwMode="auto">
          <a:xfrm flipH="1" flipV="1">
            <a:off x="2026142" y="4599938"/>
            <a:ext cx="288925" cy="14398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519177" name="Text Box 9"/>
          <p:cNvSpPr txBox="1">
            <a:spLocks noChangeArrowheads="1"/>
          </p:cNvSpPr>
          <p:nvPr/>
        </p:nvSpPr>
        <p:spPr bwMode="auto">
          <a:xfrm>
            <a:off x="5986954" y="2078989"/>
            <a:ext cx="2519363" cy="1008062"/>
          </a:xfrm>
          <a:prstGeom prst="rect">
            <a:avLst/>
          </a:prstGeom>
          <a:solidFill>
            <a:srgbClr val="FFFFFF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hr-HR" b="1" dirty="0">
                <a:solidFill>
                  <a:srgbClr val="FF0000"/>
                </a:solidFill>
                <a:cs typeface="Times New Roman" pitchFamily="18" charset="0"/>
              </a:rPr>
              <a:t>INDIVIDUALNI PRISTUP </a:t>
            </a:r>
            <a:r>
              <a:rPr lang="hr-HR" b="1" dirty="0">
                <a:cs typeface="Times New Roman" pitchFamily="18" charset="0"/>
              </a:rPr>
              <a:t>PROFESORA TIJEKOM </a:t>
            </a:r>
            <a:r>
              <a:rPr lang="hr-HR" b="1" dirty="0">
                <a:solidFill>
                  <a:srgbClr val="FF0000"/>
                </a:solidFill>
                <a:cs typeface="Times New Roman" pitchFamily="18" charset="0"/>
              </a:rPr>
              <a:t>NA</a:t>
            </a:r>
            <a:r>
              <a:rPr lang="hr-HR" b="1" dirty="0">
                <a:solidFill>
                  <a:srgbClr val="FF0000"/>
                </a:solidFill>
              </a:rPr>
              <a:t>S</a:t>
            </a:r>
            <a:r>
              <a:rPr lang="hr-HR" b="1" dirty="0">
                <a:solidFill>
                  <a:srgbClr val="FF0000"/>
                </a:solidFill>
                <a:cs typeface="Times New Roman" pitchFamily="18" charset="0"/>
              </a:rPr>
              <a:t>TAVE</a:t>
            </a:r>
          </a:p>
        </p:txBody>
      </p:sp>
      <p:sp>
        <p:nvSpPr>
          <p:cNvPr id="519178" name="Rectangle 10"/>
          <p:cNvSpPr>
            <a:spLocks noChangeArrowheads="1"/>
          </p:cNvSpPr>
          <p:nvPr/>
        </p:nvSpPr>
        <p:spPr bwMode="auto">
          <a:xfrm>
            <a:off x="730743" y="6039801"/>
            <a:ext cx="5327650" cy="36933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hr-HR" b="1">
                <a:solidFill>
                  <a:srgbClr val="FF0000"/>
                </a:solidFill>
                <a:cs typeface="Times New Roman" pitchFamily="18" charset="0"/>
              </a:rPr>
              <a:t>VJE</a:t>
            </a:r>
            <a:r>
              <a:rPr lang="hr-HR" b="1">
                <a:solidFill>
                  <a:srgbClr val="FF0000"/>
                </a:solidFill>
                <a:cs typeface="Arial" charset="0"/>
              </a:rPr>
              <a:t>Ž</a:t>
            </a:r>
            <a:r>
              <a:rPr lang="hr-HR" b="1">
                <a:solidFill>
                  <a:srgbClr val="FF0000"/>
                </a:solidFill>
                <a:cs typeface="Times New Roman" pitchFamily="18" charset="0"/>
              </a:rPr>
              <a:t>BE </a:t>
            </a:r>
            <a:r>
              <a:rPr lang="hr-HR" b="1">
                <a:solidFill>
                  <a:srgbClr val="FF0000"/>
                </a:solidFill>
              </a:rPr>
              <a:t>SE</a:t>
            </a:r>
            <a:r>
              <a:rPr lang="hr-HR" sz="1800"/>
              <a:t>  </a:t>
            </a:r>
            <a:r>
              <a:rPr lang="hr-HR" b="1">
                <a:solidFill>
                  <a:srgbClr val="FF0000"/>
                </a:solidFill>
                <a:cs typeface="Times New Roman" pitchFamily="18" charset="0"/>
              </a:rPr>
              <a:t>IZMJENJUJU </a:t>
            </a:r>
            <a:r>
              <a:rPr lang="hr-HR" b="1">
                <a:cs typeface="Times New Roman" pitchFamily="18" charset="0"/>
              </a:rPr>
              <a:t>MEĐU PAROVIMA U</a:t>
            </a:r>
            <a:r>
              <a:rPr lang="hr-HR" b="1">
                <a:cs typeface="Arial" charset="0"/>
              </a:rPr>
              <a:t>Č</a:t>
            </a:r>
            <a:r>
              <a:rPr lang="hr-HR" b="1">
                <a:cs typeface="Times New Roman" pitchFamily="18" charset="0"/>
              </a:rPr>
              <a:t>ENIKA.</a:t>
            </a:r>
          </a:p>
        </p:txBody>
      </p:sp>
      <p:sp>
        <p:nvSpPr>
          <p:cNvPr id="519182" name="Line 14"/>
          <p:cNvSpPr>
            <a:spLocks noChangeShapeType="1"/>
          </p:cNvSpPr>
          <p:nvPr/>
        </p:nvSpPr>
        <p:spPr bwMode="auto">
          <a:xfrm flipV="1">
            <a:off x="1954704" y="4168138"/>
            <a:ext cx="647700" cy="287338"/>
          </a:xfrm>
          <a:prstGeom prst="line">
            <a:avLst/>
          </a:prstGeom>
          <a:noFill/>
          <a:ln w="44450">
            <a:solidFill>
              <a:srgbClr val="FFFF00"/>
            </a:solidFill>
            <a:round/>
            <a:headEnd type="oval" w="med" len="med"/>
            <a:tailEnd type="arrow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519183" name="Line 15"/>
          <p:cNvSpPr>
            <a:spLocks noChangeShapeType="1"/>
          </p:cNvSpPr>
          <p:nvPr/>
        </p:nvSpPr>
        <p:spPr bwMode="auto">
          <a:xfrm>
            <a:off x="2602404" y="4168138"/>
            <a:ext cx="71438" cy="647700"/>
          </a:xfrm>
          <a:prstGeom prst="line">
            <a:avLst/>
          </a:prstGeom>
          <a:noFill/>
          <a:ln w="44450">
            <a:solidFill>
              <a:srgbClr val="FFFF00"/>
            </a:solidFill>
            <a:round/>
            <a:headEnd type="oval" w="med" len="med"/>
            <a:tailEnd type="arrow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519184" name="Line 16"/>
          <p:cNvSpPr>
            <a:spLocks noChangeShapeType="1"/>
          </p:cNvSpPr>
          <p:nvPr/>
        </p:nvSpPr>
        <p:spPr bwMode="auto">
          <a:xfrm flipV="1">
            <a:off x="2673842" y="3879213"/>
            <a:ext cx="2160587" cy="1008063"/>
          </a:xfrm>
          <a:prstGeom prst="line">
            <a:avLst/>
          </a:prstGeom>
          <a:noFill/>
          <a:ln w="44450">
            <a:solidFill>
              <a:srgbClr val="FFFF00"/>
            </a:solidFill>
            <a:round/>
            <a:headEnd type="oval" w="med" len="med"/>
            <a:tailEnd type="arrow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519185" name="Line 17"/>
          <p:cNvSpPr>
            <a:spLocks noChangeShapeType="1"/>
          </p:cNvSpPr>
          <p:nvPr/>
        </p:nvSpPr>
        <p:spPr bwMode="auto">
          <a:xfrm flipH="1" flipV="1">
            <a:off x="3323129" y="3879213"/>
            <a:ext cx="1511300" cy="0"/>
          </a:xfrm>
          <a:prstGeom prst="line">
            <a:avLst/>
          </a:prstGeom>
          <a:noFill/>
          <a:ln w="44450">
            <a:solidFill>
              <a:srgbClr val="FFFF00"/>
            </a:solidFill>
            <a:round/>
            <a:headEnd type="oval" w="med" len="med"/>
            <a:tailEnd type="arrow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519186" name="Line 18"/>
          <p:cNvSpPr>
            <a:spLocks noChangeShapeType="1"/>
          </p:cNvSpPr>
          <p:nvPr/>
        </p:nvSpPr>
        <p:spPr bwMode="auto">
          <a:xfrm flipV="1">
            <a:off x="4907454" y="2799713"/>
            <a:ext cx="1008063" cy="5762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519189" name="Line 21"/>
          <p:cNvSpPr>
            <a:spLocks noChangeShapeType="1"/>
          </p:cNvSpPr>
          <p:nvPr/>
        </p:nvSpPr>
        <p:spPr bwMode="auto">
          <a:xfrm>
            <a:off x="3250104" y="3879213"/>
            <a:ext cx="1223963" cy="720725"/>
          </a:xfrm>
          <a:prstGeom prst="line">
            <a:avLst/>
          </a:prstGeom>
          <a:noFill/>
          <a:ln w="44450">
            <a:solidFill>
              <a:srgbClr val="FFFF00"/>
            </a:solidFill>
            <a:round/>
            <a:headEnd type="oval" w="med" len="med"/>
            <a:tailEnd type="arrow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519190" name="Line 22"/>
          <p:cNvSpPr>
            <a:spLocks noChangeShapeType="1"/>
          </p:cNvSpPr>
          <p:nvPr/>
        </p:nvSpPr>
        <p:spPr bwMode="auto">
          <a:xfrm flipH="1" flipV="1">
            <a:off x="4186729" y="3518851"/>
            <a:ext cx="360363" cy="1081087"/>
          </a:xfrm>
          <a:prstGeom prst="line">
            <a:avLst/>
          </a:prstGeom>
          <a:noFill/>
          <a:ln w="44450">
            <a:solidFill>
              <a:srgbClr val="FFFF00"/>
            </a:solidFill>
            <a:round/>
            <a:headEnd type="oval" w="med" len="med"/>
            <a:tailEnd type="arrow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519191" name="Line 23"/>
          <p:cNvSpPr>
            <a:spLocks noChangeShapeType="1"/>
          </p:cNvSpPr>
          <p:nvPr/>
        </p:nvSpPr>
        <p:spPr bwMode="auto">
          <a:xfrm flipH="1" flipV="1">
            <a:off x="2170604" y="4455476"/>
            <a:ext cx="2232025" cy="215900"/>
          </a:xfrm>
          <a:prstGeom prst="line">
            <a:avLst/>
          </a:prstGeom>
          <a:noFill/>
          <a:ln w="44450">
            <a:solidFill>
              <a:srgbClr val="00FFFF"/>
            </a:solidFill>
            <a:round/>
            <a:headEnd type="oval" w="med" len="med"/>
            <a:tailEnd type="arrow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519192" name="Line 24"/>
          <p:cNvSpPr>
            <a:spLocks noChangeShapeType="1"/>
          </p:cNvSpPr>
          <p:nvPr/>
        </p:nvSpPr>
        <p:spPr bwMode="auto">
          <a:xfrm>
            <a:off x="2099167" y="4526913"/>
            <a:ext cx="431800" cy="360363"/>
          </a:xfrm>
          <a:prstGeom prst="line">
            <a:avLst/>
          </a:prstGeom>
          <a:noFill/>
          <a:ln w="44450">
            <a:solidFill>
              <a:srgbClr val="00FFFF"/>
            </a:solidFill>
            <a:round/>
            <a:headEnd type="oval" w="med" len="med"/>
            <a:tailEnd type="arrow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519193" name="Line 25"/>
          <p:cNvSpPr>
            <a:spLocks noChangeShapeType="1"/>
          </p:cNvSpPr>
          <p:nvPr/>
        </p:nvSpPr>
        <p:spPr bwMode="auto">
          <a:xfrm flipV="1">
            <a:off x="2818304" y="4023676"/>
            <a:ext cx="360363" cy="647700"/>
          </a:xfrm>
          <a:prstGeom prst="line">
            <a:avLst/>
          </a:prstGeom>
          <a:noFill/>
          <a:ln w="44450">
            <a:solidFill>
              <a:srgbClr val="00FFFF"/>
            </a:solidFill>
            <a:round/>
            <a:headEnd type="oval" w="med" len="med"/>
            <a:tailEnd type="arrow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519194" name="Line 26"/>
          <p:cNvSpPr>
            <a:spLocks noChangeShapeType="1"/>
          </p:cNvSpPr>
          <p:nvPr/>
        </p:nvSpPr>
        <p:spPr bwMode="auto">
          <a:xfrm flipV="1">
            <a:off x="3250104" y="3518851"/>
            <a:ext cx="720725" cy="433387"/>
          </a:xfrm>
          <a:prstGeom prst="line">
            <a:avLst/>
          </a:prstGeom>
          <a:noFill/>
          <a:ln w="44450">
            <a:solidFill>
              <a:srgbClr val="00FFFF"/>
            </a:solidFill>
            <a:round/>
            <a:headEnd type="oval" w="med" len="med"/>
            <a:tailEnd type="arrow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519195" name="Line 27"/>
          <p:cNvSpPr>
            <a:spLocks noChangeShapeType="1"/>
          </p:cNvSpPr>
          <p:nvPr/>
        </p:nvSpPr>
        <p:spPr bwMode="auto">
          <a:xfrm>
            <a:off x="4042267" y="3591876"/>
            <a:ext cx="647700" cy="431800"/>
          </a:xfrm>
          <a:prstGeom prst="line">
            <a:avLst/>
          </a:prstGeom>
          <a:noFill/>
          <a:ln w="44450">
            <a:solidFill>
              <a:srgbClr val="00FFFF"/>
            </a:solidFill>
            <a:round/>
            <a:headEnd type="oval" w="med" len="med"/>
            <a:tailEnd type="arrow" w="med" len="med"/>
          </a:ln>
        </p:spPr>
        <p:txBody>
          <a:bodyPr/>
          <a:lstStyle/>
          <a:p>
            <a:endParaRPr lang="hr-HR"/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6418853" y="4167592"/>
            <a:ext cx="172868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50000"/>
              </a:lnSpc>
              <a:spcBef>
                <a:spcPct val="50000"/>
              </a:spcBef>
            </a:pPr>
            <a:endParaRPr lang="hr-HR" sz="3600" b="1" dirty="0">
              <a:solidFill>
                <a:srgbClr val="FF0000"/>
              </a:solidFill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hr-HR" sz="3600" b="1" dirty="0">
                <a:solidFill>
                  <a:srgbClr val="FF0000"/>
                </a:solidFill>
              </a:rPr>
              <a:t>NAČIN 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hr-HR" sz="3600" b="1" dirty="0">
                <a:solidFill>
                  <a:srgbClr val="FF0000"/>
                </a:solidFill>
              </a:rPr>
              <a:t>RADA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260648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Profesor odjednom koordinira min. 6 različitih vježbi i </a:t>
            </a:r>
          </a:p>
          <a:p>
            <a:r>
              <a:rPr lang="hr-HR" sz="2400" dirty="0"/>
              <a:t>bez </a:t>
            </a:r>
            <a:r>
              <a:rPr lang="hr-HR" sz="2400" b="1" dirty="0">
                <a:solidFill>
                  <a:srgbClr val="FF0000"/>
                </a:solidFill>
              </a:rPr>
              <a:t>virtualnog okruženja </a:t>
            </a:r>
            <a:r>
              <a:rPr lang="hr-HR" sz="2400" dirty="0"/>
              <a:t>ovakav naćin rada bi bio jako </a:t>
            </a:r>
          </a:p>
          <a:p>
            <a:r>
              <a:rPr lang="hr-HR" sz="2400" dirty="0"/>
              <a:t>težak za nastavnika!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118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73" grpId="0" animBg="1"/>
      <p:bldP spid="519174" grpId="0" animBg="1"/>
      <p:bldP spid="519175" grpId="0" animBg="1"/>
      <p:bldP spid="519176" grpId="0" animBg="1"/>
      <p:bldP spid="519177" grpId="0" animBg="1"/>
      <p:bldP spid="519178" grpId="0" animBg="1"/>
      <p:bldP spid="519182" grpId="0" animBg="1"/>
      <p:bldP spid="519183" grpId="0" animBg="1"/>
      <p:bldP spid="519184" grpId="0" animBg="1"/>
      <p:bldP spid="519185" grpId="0" animBg="1"/>
      <p:bldP spid="519186" grpId="0" animBg="1"/>
      <p:bldP spid="519189" grpId="0" animBg="1"/>
      <p:bldP spid="519190" grpId="0" animBg="1"/>
      <p:bldP spid="519191" grpId="0" animBg="1"/>
      <p:bldP spid="519192" grpId="0" animBg="1"/>
      <p:bldP spid="519193" grpId="0" animBg="1"/>
      <p:bldP spid="519194" grpId="0" animBg="1"/>
      <p:bldP spid="519195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51" y="1605982"/>
            <a:ext cx="6092909" cy="458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63244" y="369332"/>
            <a:ext cx="5901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rgbClr val="0000FF"/>
                </a:solidFill>
              </a:rPr>
              <a:t>Riječ je o p</a:t>
            </a:r>
            <a:r>
              <a:rPr lang="nn-NO" sz="2800" b="1" dirty="0" smtClean="0">
                <a:solidFill>
                  <a:srgbClr val="0000FF"/>
                </a:solidFill>
              </a:rPr>
              <a:t>rimjer</a:t>
            </a:r>
            <a:r>
              <a:rPr lang="hr-HR" sz="2800" b="1" dirty="0" smtClean="0">
                <a:solidFill>
                  <a:srgbClr val="0000FF"/>
                </a:solidFill>
              </a:rPr>
              <a:t>u</a:t>
            </a:r>
            <a:r>
              <a:rPr lang="nn-NO" sz="2800" b="1" dirty="0" smtClean="0">
                <a:solidFill>
                  <a:srgbClr val="0000FF"/>
                </a:solidFill>
              </a:rPr>
              <a:t> </a:t>
            </a:r>
            <a:r>
              <a:rPr lang="nn-NO" sz="2800" b="1" dirty="0">
                <a:solidFill>
                  <a:srgbClr val="0000FF"/>
                </a:solidFill>
              </a:rPr>
              <a:t>praktične nastave </a:t>
            </a:r>
            <a:endParaRPr lang="hr-HR" sz="2800" b="1" dirty="0" smtClean="0">
              <a:solidFill>
                <a:srgbClr val="0000FF"/>
              </a:solidFill>
            </a:endParaRPr>
          </a:p>
          <a:p>
            <a:r>
              <a:rPr lang="nn-NO" sz="2800" b="1" dirty="0" smtClean="0">
                <a:solidFill>
                  <a:srgbClr val="0000FF"/>
                </a:solidFill>
              </a:rPr>
              <a:t>on-line u </a:t>
            </a:r>
            <a:r>
              <a:rPr lang="nn-NO" sz="2800" b="1" dirty="0">
                <a:solidFill>
                  <a:srgbClr val="FF0000"/>
                </a:solidFill>
              </a:rPr>
              <a:t>pravom smislu riječi </a:t>
            </a:r>
            <a:r>
              <a:rPr lang="nn-NO" sz="2800" b="1" dirty="0">
                <a:solidFill>
                  <a:srgbClr val="0000FF"/>
                </a:solidFill>
              </a:rPr>
              <a:t>!!!!</a:t>
            </a:r>
            <a:endParaRPr lang="hr-HR" sz="2800" b="1" dirty="0">
              <a:solidFill>
                <a:srgbClr val="0000FF"/>
              </a:solidFill>
            </a:endParaRPr>
          </a:p>
        </p:txBody>
      </p:sp>
      <p:pic>
        <p:nvPicPr>
          <p:cNvPr id="17" name="Picture 4" descr="VIDEO ZA POŠTU">
            <a:extLst>
              <a:ext uri="{FF2B5EF4-FFF2-40B4-BE49-F238E27FC236}">
                <a16:creationId xmlns:a16="http://schemas.microsoft.com/office/drawing/2014/main" xmlns="" id="{8BE8FD94-620D-4F51-9F49-1F2227397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632" y="1826575"/>
            <a:ext cx="6525728" cy="462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32027" y="1441132"/>
            <a:ext cx="7856849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>
                <a:latin typeface="Arial" pitchFamily="34" charset="0"/>
                <a:cs typeface="Arial" pitchFamily="34" charset="0"/>
              </a:rPr>
              <a:t>     RADIONICA:</a:t>
            </a:r>
          </a:p>
          <a:p>
            <a:endParaRPr lang="hr-HR" sz="1400" b="1" dirty="0">
              <a:latin typeface="Arial" pitchFamily="34" charset="0"/>
              <a:cs typeface="Arial" pitchFamily="34" charset="0"/>
            </a:endParaRPr>
          </a:p>
          <a:p>
            <a:endParaRPr lang="hr-HR" sz="1400" b="1" dirty="0">
              <a:latin typeface="Arial" pitchFamily="34" charset="0"/>
              <a:cs typeface="Arial" pitchFamily="34" charset="0"/>
            </a:endParaRPr>
          </a:p>
          <a:p>
            <a:r>
              <a:rPr lang="hr-HR" sz="1400" b="1" dirty="0">
                <a:latin typeface="Arial" pitchFamily="34" charset="0"/>
                <a:cs typeface="Arial" pitchFamily="34" charset="0"/>
              </a:rPr>
              <a:t>ON-LINE POVEZIVANJE SA S </a:t>
            </a:r>
            <a:r>
              <a:rPr lang="hr-HR" sz="1400" b="1" dirty="0" smtClean="0">
                <a:latin typeface="Arial" pitchFamily="34" charset="0"/>
                <a:cs typeface="Arial" pitchFamily="34" charset="0"/>
              </a:rPr>
              <a:t>RAČUNALOM  ZA IGRU </a:t>
            </a:r>
          </a:p>
          <a:p>
            <a:endParaRPr lang="hr-HR" sz="1400" b="1" dirty="0" smtClean="0">
              <a:latin typeface="Arial" pitchFamily="34" charset="0"/>
              <a:cs typeface="Arial" pitchFamily="34" charset="0"/>
            </a:endParaRPr>
          </a:p>
          <a:p>
            <a:endParaRPr lang="hr-HR" sz="1400" b="1" dirty="0">
              <a:latin typeface="Arial" pitchFamily="34" charset="0"/>
              <a:cs typeface="Arial" pitchFamily="34" charset="0"/>
            </a:endParaRPr>
          </a:p>
          <a:p>
            <a:r>
              <a:rPr lang="hr-HR" sz="1400" b="1" dirty="0" smtClean="0">
                <a:latin typeface="Arial" pitchFamily="34" charset="0"/>
                <a:cs typeface="Arial" pitchFamily="34" charset="0"/>
              </a:rPr>
              <a:t>Na taj način postajete:</a:t>
            </a:r>
            <a:endParaRPr lang="hr-HR" sz="1400" b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r>
              <a:rPr lang="hr-HR" sz="1400" b="1" dirty="0">
                <a:latin typeface="Arial" pitchFamily="34" charset="0"/>
                <a:cs typeface="Arial" pitchFamily="34" charset="0"/>
              </a:rPr>
              <a:t>p</a:t>
            </a:r>
            <a:r>
              <a:rPr lang="hr-HR" sz="1400" b="1" dirty="0" smtClean="0">
                <a:latin typeface="Arial" pitchFamily="34" charset="0"/>
                <a:cs typeface="Arial" pitchFamily="34" charset="0"/>
              </a:rPr>
              <a:t>ovezivani s računalom </a:t>
            </a:r>
            <a:r>
              <a:rPr lang="hr-HR" sz="1400" b="1" dirty="0">
                <a:latin typeface="Arial" pitchFamily="34" charset="0"/>
                <a:cs typeface="Arial" pitchFamily="34" charset="0"/>
              </a:rPr>
              <a:t>instalacije</a:t>
            </a:r>
            <a:endParaRPr lang="hr-HR" sz="1400" b="1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r>
              <a:rPr lang="hr-HR" sz="1400" b="1" dirty="0" smtClean="0">
                <a:latin typeface="Arial" pitchFamily="34" charset="0"/>
                <a:cs typeface="Arial" pitchFamily="34" charset="0"/>
              </a:rPr>
              <a:t>povezivani </a:t>
            </a:r>
            <a:r>
              <a:rPr lang="hr-HR" sz="1400" b="1" dirty="0">
                <a:latin typeface="Arial" pitchFamily="34" charset="0"/>
                <a:cs typeface="Arial" pitchFamily="34" charset="0"/>
              </a:rPr>
              <a:t>s kamerom u </a:t>
            </a:r>
            <a:r>
              <a:rPr lang="hr-HR" sz="1400" b="1" dirty="0" smtClean="0">
                <a:latin typeface="Arial" pitchFamily="34" charset="0"/>
                <a:cs typeface="Arial" pitchFamily="34" charset="0"/>
              </a:rPr>
              <a:t>učionici</a:t>
            </a:r>
          </a:p>
          <a:p>
            <a:endParaRPr lang="hr-HR" sz="1400" b="1" dirty="0">
              <a:latin typeface="Arial" pitchFamily="34" charset="0"/>
              <a:cs typeface="Arial" pitchFamily="34" charset="0"/>
            </a:endParaRPr>
          </a:p>
          <a:p>
            <a:endParaRPr lang="hr-HR" sz="1400" b="1" dirty="0">
              <a:latin typeface="Arial" pitchFamily="34" charset="0"/>
              <a:cs typeface="Arial" pitchFamily="34" charset="0"/>
            </a:endParaRPr>
          </a:p>
          <a:p>
            <a:r>
              <a:rPr lang="hr-HR" sz="1400" b="1" dirty="0" smtClean="0">
                <a:latin typeface="Arial" pitchFamily="34" charset="0"/>
                <a:cs typeface="Arial" pitchFamily="34" charset="0"/>
              </a:rPr>
              <a:t>ON-LINE  </a:t>
            </a:r>
            <a:r>
              <a:rPr lang="hr-HR" sz="1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UPRAVLJANJE </a:t>
            </a:r>
            <a:r>
              <a:rPr lang="hr-HR" sz="1400" b="1" dirty="0">
                <a:latin typeface="Arial" pitchFamily="34" charset="0"/>
                <a:cs typeface="Arial" pitchFamily="34" charset="0"/>
              </a:rPr>
              <a:t>INSTALACIJOM, </a:t>
            </a:r>
            <a:r>
              <a:rPr lang="hr-HR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PODEŠAVANJE</a:t>
            </a:r>
            <a:r>
              <a:rPr lang="hr-HR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I TESTIRANJE </a:t>
            </a:r>
          </a:p>
          <a:p>
            <a:r>
              <a:rPr lang="hr-HR" sz="1400" b="1" dirty="0">
                <a:latin typeface="Arial" pitchFamily="34" charset="0"/>
                <a:cs typeface="Arial" pitchFamily="34" charset="0"/>
              </a:rPr>
              <a:t>INSTALACIJE</a:t>
            </a:r>
            <a:r>
              <a:rPr lang="hr-HR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hr-HR" sz="1400" b="1" dirty="0" smtClean="0">
              <a:latin typeface="Arial" pitchFamily="34" charset="0"/>
              <a:cs typeface="Arial" pitchFamily="34" charset="0"/>
            </a:endParaRPr>
          </a:p>
          <a:p>
            <a:endParaRPr lang="hr-HR" sz="1400" b="1" dirty="0">
              <a:latin typeface="Arial" pitchFamily="34" charset="0"/>
              <a:cs typeface="Arial" pitchFamily="34" charset="0"/>
            </a:endParaRPr>
          </a:p>
          <a:p>
            <a:r>
              <a:rPr lang="hr-HR" sz="1400" b="1" dirty="0" smtClean="0">
                <a:latin typeface="Arial" pitchFamily="34" charset="0"/>
                <a:cs typeface="Arial" pitchFamily="34" charset="0"/>
              </a:rPr>
              <a:t>-   uvjet za </a:t>
            </a:r>
            <a:r>
              <a:rPr lang="hr-HR" sz="1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upravljanje</a:t>
            </a:r>
            <a:r>
              <a:rPr lang="hr-HR" sz="1400" b="1" dirty="0" smtClean="0">
                <a:latin typeface="Arial" pitchFamily="34" charset="0"/>
                <a:cs typeface="Arial" pitchFamily="34" charset="0"/>
              </a:rPr>
              <a:t> - instalacijom  AnyDesk</a:t>
            </a:r>
          </a:p>
          <a:p>
            <a:endParaRPr lang="hr-HR" sz="1400" b="1" dirty="0">
              <a:latin typeface="Arial" pitchFamily="34" charset="0"/>
              <a:cs typeface="Arial" pitchFamily="34" charset="0"/>
            </a:endParaRPr>
          </a:p>
          <a:p>
            <a:endParaRPr lang="hr-HR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hr-HR" sz="1400" b="1" dirty="0" smtClean="0">
                <a:latin typeface="Arial" pitchFamily="34" charset="0"/>
                <a:cs typeface="Arial" pitchFamily="34" charset="0"/>
              </a:rPr>
              <a:t>-   uvjet za </a:t>
            </a:r>
            <a:r>
              <a:rPr lang="hr-HR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podešavanje</a:t>
            </a:r>
            <a:r>
              <a:rPr lang="hr-HR" sz="1400" b="1" dirty="0" smtClean="0">
                <a:latin typeface="Arial" pitchFamily="34" charset="0"/>
                <a:cs typeface="Arial" pitchFamily="34" charset="0"/>
              </a:rPr>
              <a:t> - preuzimanje učila o instalaciji</a:t>
            </a:r>
          </a:p>
          <a:p>
            <a:endParaRPr lang="hr-HR" sz="1400" b="1" dirty="0">
              <a:latin typeface="Arial" pitchFamily="34" charset="0"/>
              <a:cs typeface="Arial" pitchFamily="34" charset="0"/>
            </a:endParaRPr>
          </a:p>
          <a:p>
            <a:endParaRPr lang="hr-HR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hr-HR" sz="1400" b="1" dirty="0" smtClean="0">
                <a:latin typeface="Arial" pitchFamily="34" charset="0"/>
                <a:cs typeface="Arial" pitchFamily="34" charset="0"/>
              </a:rPr>
              <a:t>-    </a:t>
            </a:r>
            <a:r>
              <a:rPr lang="hr-HR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MOLBA  </a:t>
            </a:r>
            <a:r>
              <a:rPr lang="hr-HR" sz="1400" b="1" dirty="0" smtClean="0">
                <a:latin typeface="Arial" pitchFamily="34" charset="0"/>
                <a:cs typeface="Arial" pitchFamily="34" charset="0"/>
              </a:rPr>
              <a:t>fotografije dodijele nagrada  na  091 5287889</a:t>
            </a:r>
          </a:p>
          <a:p>
            <a:endParaRPr lang="hr-HR" sz="1400" b="1" dirty="0">
              <a:latin typeface="Arial" pitchFamily="34" charset="0"/>
              <a:cs typeface="Arial" pitchFamily="34" charset="0"/>
            </a:endParaRPr>
          </a:p>
          <a:p>
            <a:endParaRPr lang="hr-HR" sz="1400" dirty="0"/>
          </a:p>
        </p:txBody>
      </p:sp>
      <p:pic>
        <p:nvPicPr>
          <p:cNvPr id="12" name="Picture 4" descr="VIDEO ZA POŠTU">
            <a:extLst>
              <a:ext uri="{FF2B5EF4-FFF2-40B4-BE49-F238E27FC236}">
                <a16:creationId xmlns:a16="http://schemas.microsoft.com/office/drawing/2014/main" xmlns="" id="{8BE8FD94-620D-4F51-9F49-1F2227397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558" y="1868405"/>
            <a:ext cx="1296144" cy="91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895" y="2661111"/>
            <a:ext cx="1929185" cy="107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  <p:sp>
        <p:nvSpPr>
          <p:cNvPr id="10" name="TextBox 9">
            <a:hlinkClick r:id="rId8" action="ppaction://hlinksldjump"/>
          </p:cNvPr>
          <p:cNvSpPr txBox="1"/>
          <p:nvPr/>
        </p:nvSpPr>
        <p:spPr>
          <a:xfrm>
            <a:off x="722476" y="951158"/>
            <a:ext cx="2042077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C000"/>
                </a:solidFill>
                <a:latin typeface="Comic Sans MS" panose="030F0702030302020204" pitchFamily="66" charset="0"/>
              </a:rPr>
              <a:t>Nagradna igra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6172" y="380008"/>
            <a:ext cx="21346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ATRAKTIVNO</a:t>
            </a:r>
            <a:endParaRPr lang="hr-HR" sz="2800" dirty="0"/>
          </a:p>
        </p:txBody>
      </p:sp>
      <p:sp>
        <p:nvSpPr>
          <p:cNvPr id="20" name="TekstniOkvir 5">
            <a:hlinkClick r:id="rId9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5294795" y="5360112"/>
            <a:ext cx="100775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Edutorij</a:t>
            </a:r>
          </a:p>
        </p:txBody>
      </p:sp>
      <p:sp>
        <p:nvSpPr>
          <p:cNvPr id="21" name="TekstniOkvir 5">
            <a:hlinkClick r:id="rId10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4499992" y="4727556"/>
            <a:ext cx="1067806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AnyDesk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558" y="3637170"/>
            <a:ext cx="1620937" cy="96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329" y="4843217"/>
            <a:ext cx="1596093" cy="133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kstniOkvir 5">
            <a:hlinkClick r:id="rId10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5468457" y="2142837"/>
            <a:ext cx="1067806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AnyDesk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795" y="5912460"/>
            <a:ext cx="766782" cy="59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2636912"/>
            <a:ext cx="942569" cy="112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19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8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8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1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10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3" dur="10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5" dur="1000"/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2" dur="1000"/>
                                        <p:tgtEl>
                                          <p:spTgt spid="1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0" grpId="0" animBg="1"/>
      <p:bldP spid="21" grpId="0" animBg="1"/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154" y="456621"/>
            <a:ext cx="539115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645744" y="5071393"/>
            <a:ext cx="7560840" cy="122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hr-HR" sz="1800" b="1" dirty="0">
                <a:solidFill>
                  <a:srgbClr val="0000FF"/>
                </a:solidFill>
              </a:rPr>
              <a:t>Učionica</a:t>
            </a:r>
            <a:r>
              <a:rPr lang="hr-HR" sz="1800" b="1" dirty="0">
                <a:solidFill>
                  <a:srgbClr val="FF0000"/>
                </a:solidFill>
              </a:rPr>
              <a:t>, </a:t>
            </a:r>
            <a:r>
              <a:rPr lang="hr-HR" sz="1800" dirty="0"/>
              <a:t>zahvaljujući i  </a:t>
            </a:r>
            <a:r>
              <a:rPr lang="hr-HR" sz="1800" b="1" dirty="0">
                <a:solidFill>
                  <a:srgbClr val="FF0000"/>
                </a:solidFill>
              </a:rPr>
              <a:t>virtualnom okruženju</a:t>
            </a:r>
            <a:r>
              <a:rPr lang="hr-HR" sz="1800" dirty="0"/>
              <a:t> </a:t>
            </a:r>
            <a:r>
              <a:rPr lang="hr-HR" sz="1800" dirty="0">
                <a:solidFill>
                  <a:schemeClr val="tx2"/>
                </a:solidFill>
              </a:rPr>
              <a:t>omogućuju veliku samostalnost učenika </a:t>
            </a:r>
            <a:r>
              <a:rPr lang="hr-HR" dirty="0">
                <a:solidFill>
                  <a:schemeClr val="tx2"/>
                </a:solidFill>
              </a:rPr>
              <a:t>a </a:t>
            </a:r>
            <a:r>
              <a:rPr lang="hr-HR" sz="1800" b="1" dirty="0">
                <a:solidFill>
                  <a:srgbClr val="FF0000"/>
                </a:solidFill>
              </a:rPr>
              <a:t>samostalnost  učenika </a:t>
            </a:r>
            <a:r>
              <a:rPr lang="hr-HR" sz="1800" dirty="0"/>
              <a:t>omogućava nastavniku</a:t>
            </a:r>
            <a:r>
              <a:rPr lang="hr-HR" sz="1800" b="1" dirty="0"/>
              <a:t> </a:t>
            </a:r>
            <a:r>
              <a:rPr lang="hr-HR" sz="1800" dirty="0"/>
              <a:t> </a:t>
            </a:r>
            <a:r>
              <a:rPr lang="hr-HR" sz="1800" b="1" dirty="0">
                <a:solidFill>
                  <a:srgbClr val="0000FF"/>
                </a:solidFill>
              </a:rPr>
              <a:t>dinamično planiranje</a:t>
            </a:r>
            <a:r>
              <a:rPr lang="hr-HR" sz="1800" b="1" dirty="0"/>
              <a:t> </a:t>
            </a:r>
          </a:p>
          <a:p>
            <a:pPr algn="l"/>
            <a:r>
              <a:rPr lang="hr-HR" sz="1800" b="1" dirty="0"/>
              <a:t>„</a:t>
            </a:r>
            <a:r>
              <a:rPr lang="hr-HR" sz="1800" b="1" dirty="0">
                <a:solidFill>
                  <a:srgbClr val="FF0000"/>
                </a:solidFill>
              </a:rPr>
              <a:t>modularne nastave</a:t>
            </a:r>
            <a:r>
              <a:rPr lang="hr-HR" b="1" dirty="0"/>
              <a:t>” </a:t>
            </a:r>
            <a:r>
              <a:rPr lang="hr-HR" sz="1800" b="1" dirty="0"/>
              <a:t> </a:t>
            </a:r>
            <a:r>
              <a:rPr lang="hr-HR" sz="1800" dirty="0"/>
              <a:t>s </a:t>
            </a:r>
            <a:r>
              <a:rPr lang="hr-HR" sz="1800" b="1" dirty="0">
                <a:solidFill>
                  <a:srgbClr val="0000FF"/>
                </a:solidFill>
              </a:rPr>
              <a:t>individualnim pristupom</a:t>
            </a:r>
            <a:r>
              <a:rPr lang="hr-HR" sz="1800" dirty="0"/>
              <a:t> svakom učeniku.</a:t>
            </a:r>
            <a:endParaRPr lang="hr-HR" sz="1800" b="1" dirty="0"/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2771800" y="4840561"/>
            <a:ext cx="352839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hr-HR" sz="1800" dirty="0"/>
              <a:t>Vidljiva je samostalnost učenika </a:t>
            </a:r>
            <a:endParaRPr lang="hr-HR" sz="1800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7823" y="6165304"/>
            <a:ext cx="475626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667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5544616" cy="469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3" name="Rectangle 9"/>
          <p:cNvSpPr>
            <a:spLocks noChangeArrowheads="1"/>
          </p:cNvSpPr>
          <p:nvPr/>
        </p:nvSpPr>
        <p:spPr bwMode="auto">
          <a:xfrm>
            <a:off x="653450" y="773987"/>
            <a:ext cx="7776095" cy="223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endParaRPr lang="hr-HR" sz="1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0049" y="3543011"/>
            <a:ext cx="201239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ular Callout 6"/>
          <p:cNvSpPr/>
          <p:nvPr/>
        </p:nvSpPr>
        <p:spPr bwMode="auto">
          <a:xfrm>
            <a:off x="335282" y="557963"/>
            <a:ext cx="8208912" cy="1728192"/>
          </a:xfrm>
          <a:prstGeom prst="wedgeRoundRectCallout">
            <a:avLst>
              <a:gd name="adj1" fmla="val 36874"/>
              <a:gd name="adj2" fmla="val 108828"/>
              <a:gd name="adj3" fmla="val 16667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4116" y="692696"/>
            <a:ext cx="80347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>
                <a:solidFill>
                  <a:srgbClr val="0000FF"/>
                </a:solidFill>
              </a:rPr>
              <a:t>Projektirana radionica </a:t>
            </a:r>
            <a:r>
              <a:rPr lang="hr-HR"/>
              <a:t> </a:t>
            </a:r>
            <a:r>
              <a:rPr lang="hr-HR" dirty="0"/>
              <a:t>uz</a:t>
            </a:r>
            <a:r>
              <a:rPr lang="hr-HR" dirty="0">
                <a:solidFill>
                  <a:srgbClr val="0000FF"/>
                </a:solidFill>
              </a:rPr>
              <a:t> </a:t>
            </a:r>
            <a:r>
              <a:rPr lang="hr-HR" b="1" dirty="0">
                <a:solidFill>
                  <a:srgbClr val="0000FF"/>
                </a:solidFill>
              </a:rPr>
              <a:t>zbirku,</a:t>
            </a:r>
            <a:r>
              <a:rPr lang="hr-HR" dirty="0">
                <a:solidFill>
                  <a:srgbClr val="0000FF"/>
                </a:solidFill>
              </a:rPr>
              <a:t>  </a:t>
            </a:r>
            <a:r>
              <a:rPr lang="hr-HR" b="1" dirty="0">
                <a:solidFill>
                  <a:srgbClr val="FF0000"/>
                </a:solidFill>
              </a:rPr>
              <a:t>korištenje računala </a:t>
            </a:r>
            <a:r>
              <a:rPr lang="hr-HR" dirty="0"/>
              <a:t>i navedeni </a:t>
            </a:r>
            <a:r>
              <a:rPr lang="hr-HR" b="1" dirty="0">
                <a:solidFill>
                  <a:srgbClr val="0000FF"/>
                </a:solidFill>
              </a:rPr>
              <a:t>način rada </a:t>
            </a:r>
          </a:p>
          <a:p>
            <a:r>
              <a:rPr lang="hr-HR" dirty="0"/>
              <a:t>omogućavaju </a:t>
            </a:r>
            <a:r>
              <a:rPr lang="hr-HR" b="1" dirty="0">
                <a:solidFill>
                  <a:srgbClr val="FF0000"/>
                </a:solidFill>
              </a:rPr>
              <a:t>normalnu razdiobu uspješnosti</a:t>
            </a:r>
            <a:r>
              <a:rPr lang="hr-HR" dirty="0"/>
              <a:t>.</a:t>
            </a:r>
            <a:r>
              <a:rPr lang="en-US" dirty="0"/>
              <a:t> U</a:t>
            </a:r>
            <a:r>
              <a:rPr lang="hr-HR" dirty="0"/>
              <a:t>z normalnu razdiobu uspješnosti u </a:t>
            </a:r>
          </a:p>
          <a:p>
            <a:r>
              <a:rPr lang="hr-HR" dirty="0"/>
              <a:t>grupi od 12 učenika nastavnik će biti opterećen max. s </a:t>
            </a:r>
            <a:r>
              <a:rPr lang="hr-HR" u="sng" dirty="0"/>
              <a:t>jednom ili dvije </a:t>
            </a:r>
          </a:p>
          <a:p>
            <a:r>
              <a:rPr lang="hr-HR" u="sng" dirty="0"/>
              <a:t>demonstracije </a:t>
            </a:r>
            <a:r>
              <a:rPr lang="hr-HR" dirty="0"/>
              <a:t>i to samo na nivou koji je potreban učeniku  (</a:t>
            </a:r>
            <a:r>
              <a:rPr lang="hr-HR" b="1" dirty="0">
                <a:solidFill>
                  <a:srgbClr val="FF0000"/>
                </a:solidFill>
              </a:rPr>
              <a:t>individualni pristup pri </a:t>
            </a:r>
          </a:p>
          <a:p>
            <a:r>
              <a:rPr lang="hr-HR" b="1" dirty="0">
                <a:solidFill>
                  <a:srgbClr val="FF0000"/>
                </a:solidFill>
              </a:rPr>
              <a:t>demonstraciji</a:t>
            </a:r>
            <a:r>
              <a:rPr lang="hr-HR" dirty="0"/>
              <a:t>).</a:t>
            </a:r>
          </a:p>
        </p:txBody>
      </p:sp>
      <p:pic>
        <p:nvPicPr>
          <p:cNvPr id="8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extLst>
      <p:ext uri="{BB962C8B-B14F-4D97-AF65-F5344CB8AC3E}">
        <p14:creationId xmlns:p14="http://schemas.microsoft.com/office/powerpoint/2010/main" val="315523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33" grpId="0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747" y="3044368"/>
            <a:ext cx="1333464" cy="96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132" y="1949377"/>
            <a:ext cx="1127999" cy="84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20" y="1364047"/>
            <a:ext cx="1325871" cy="98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131" y="4212396"/>
            <a:ext cx="1272823" cy="98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140" y="4271462"/>
            <a:ext cx="1233988" cy="92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031" y="1903962"/>
            <a:ext cx="1282097" cy="9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00673" y="320465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FF0000"/>
                </a:solidFill>
              </a:rPr>
              <a:t>SADRŽAJ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85219" y="7647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UVOD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58699" y="2160734"/>
            <a:ext cx="15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HARDVER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28954" y="4520008"/>
            <a:ext cx="15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NAČIN RADA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5059" y="4549541"/>
            <a:ext cx="15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INSTALACIJA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54882" y="4549541"/>
            <a:ext cx="95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UČENJE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5576" y="32972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UČIONICA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9592" y="21762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ZAKLJUČAK</a:t>
            </a:r>
          </a:p>
        </p:txBody>
      </p:sp>
      <p:sp>
        <p:nvSpPr>
          <p:cNvPr id="20" name="TekstniOkvir 5">
            <a:hlinkClick r:id="rId14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611559" y="580037"/>
            <a:ext cx="1876471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VIDEO</a:t>
            </a:r>
          </a:p>
        </p:txBody>
      </p:sp>
      <p:sp>
        <p:nvSpPr>
          <p:cNvPr id="22" name="TekstniOkvir 5">
            <a:hlinkClick r:id="rId15" action="ppaction://hlinksldjump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7647311" y="5927959"/>
            <a:ext cx="928246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KRAJ</a:t>
            </a:r>
          </a:p>
        </p:txBody>
      </p:sp>
      <p:sp>
        <p:nvSpPr>
          <p:cNvPr id="23" name="TekstniOkvir 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655421" y="5927959"/>
            <a:ext cx="1366325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RASPRAVA</a:t>
            </a: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899092">
            <a:off x="4856170" y="2785218"/>
            <a:ext cx="405189" cy="43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9281791">
            <a:off x="3785810" y="2765585"/>
            <a:ext cx="406064" cy="43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3895032">
            <a:off x="3735156" y="3742924"/>
            <a:ext cx="406466" cy="43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8139170">
            <a:off x="4954454" y="3809876"/>
            <a:ext cx="406468" cy="43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328920" y="2467955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1242501">
            <a:off x="4407751" y="3983465"/>
            <a:ext cx="360040" cy="387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367644" y="1143911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1240642">
            <a:off x="7817008" y="5305115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1240642">
            <a:off x="1100250" y="5305116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140" y="5157689"/>
            <a:ext cx="1272822" cy="95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hlinkClick r:id="rId20" action="ppaction://hlinksldjump"/>
          </p:cNvPr>
          <p:cNvSpPr txBox="1"/>
          <p:nvPr/>
        </p:nvSpPr>
        <p:spPr>
          <a:xfrm>
            <a:off x="6728954" y="580037"/>
            <a:ext cx="2042077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C000"/>
                </a:solidFill>
                <a:latin typeface="Comic Sans MS" panose="030F0702030302020204" pitchFamily="66" charset="0"/>
              </a:rPr>
              <a:t>Nagradna igra 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45231" y="1002802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  <p:pic>
        <p:nvPicPr>
          <p:cNvPr id="45" name="Slika 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630659" y="2771753"/>
            <a:ext cx="972343" cy="140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272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5" grpId="0"/>
      <p:bldP spid="27" grpId="0"/>
      <p:bldP spid="28" grpId="0"/>
      <p:bldP spid="29" grpId="0"/>
      <p:bldP spid="30" grpId="0"/>
      <p:bldP spid="31" grpId="0"/>
      <p:bldP spid="20" grpId="0" animBg="1"/>
      <p:bldP spid="22" grpId="0" animBg="1"/>
      <p:bldP spid="23" grpId="0" animBg="1"/>
      <p:bldP spid="4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" y="-5680"/>
            <a:ext cx="926782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33330"/>
            <a:ext cx="937782" cy="76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403647" y="5346670"/>
            <a:ext cx="6286183" cy="95410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solidFill>
                  <a:srgbClr val="0000FF"/>
                </a:solidFill>
              </a:rPr>
              <a:t>„Danas je učenje  iskustvo. Sve ostalo su samo lako pristupačne informacije.”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87976" y="5247280"/>
            <a:ext cx="6317524" cy="1134048"/>
          </a:xfrm>
          <a:prstGeom prst="rect">
            <a:avLst/>
          </a:prstGeom>
          <a:noFill/>
          <a:ln w="161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4650" y="4938781"/>
            <a:ext cx="1224136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71563" y="2294183"/>
            <a:ext cx="3099425" cy="230832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4800" b="1" dirty="0">
                <a:solidFill>
                  <a:srgbClr val="0000FF"/>
                </a:solidFill>
              </a:rPr>
              <a:t>Današnja definicija učenja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79912" y="5091181"/>
            <a:ext cx="1224136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179512" y="188640"/>
            <a:ext cx="4824536" cy="856269"/>
          </a:xfrm>
          <a:prstGeom prst="wedgeRoundRectCallout">
            <a:avLst>
              <a:gd name="adj1" fmla="val 29480"/>
              <a:gd name="adj2" fmla="val 111205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3" name="TextBox 12"/>
          <p:cNvSpPr txBox="1"/>
          <p:nvPr/>
        </p:nvSpPr>
        <p:spPr>
          <a:xfrm>
            <a:off x="179512" y="232053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Dobijaš veču ocijenu ako </a:t>
            </a:r>
            <a:r>
              <a:rPr lang="hr-HR" sz="22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podatke</a:t>
            </a:r>
            <a:r>
              <a:rPr lang="hr-HR" sz="2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hr-HR" sz="2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sam pronađeš na Internetu!!!!!!</a:t>
            </a:r>
          </a:p>
        </p:txBody>
      </p:sp>
      <p:pic>
        <p:nvPicPr>
          <p:cNvPr id="14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97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7" grpId="1" animBg="1"/>
      <p:bldP spid="8" grpId="0" animBg="1"/>
      <p:bldP spid="8" grpId="1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265" y="0"/>
            <a:ext cx="9423081" cy="697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265" y="-627055"/>
            <a:ext cx="9332818" cy="562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2120" y="3486735"/>
            <a:ext cx="3526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</a:rPr>
              <a:t>ρ </a:t>
            </a:r>
            <a:r>
              <a:rPr lang="hr-HR" sz="2400" b="1" dirty="0">
                <a:solidFill>
                  <a:schemeClr val="bg1"/>
                </a:solidFill>
              </a:rPr>
              <a:t>- gustoća </a:t>
            </a:r>
          </a:p>
          <a:p>
            <a:r>
              <a:rPr lang="hr-HR" sz="2400" b="1" dirty="0">
                <a:solidFill>
                  <a:schemeClr val="bg1"/>
                </a:solidFill>
              </a:rPr>
              <a:t>g - ubrzanje  z.s.t</a:t>
            </a:r>
          </a:p>
          <a:p>
            <a:r>
              <a:rPr lang="hr-HR" sz="2400" b="1" dirty="0">
                <a:solidFill>
                  <a:schemeClr val="bg1"/>
                </a:solidFill>
              </a:rPr>
              <a:t>h - visina stupca</a:t>
            </a:r>
          </a:p>
        </p:txBody>
      </p:sp>
      <p:sp>
        <p:nvSpPr>
          <p:cNvPr id="31" name="Rounded Rectangular Callout 30"/>
          <p:cNvSpPr/>
          <p:nvPr/>
        </p:nvSpPr>
        <p:spPr>
          <a:xfrm>
            <a:off x="5325684" y="2295251"/>
            <a:ext cx="3528392" cy="2380490"/>
          </a:xfrm>
          <a:prstGeom prst="wedgeRoundRectCallout">
            <a:avLst>
              <a:gd name="adj1" fmla="val -80990"/>
              <a:gd name="adj2" fmla="val 23174"/>
              <a:gd name="adj3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2" name="TextBox 31"/>
          <p:cNvSpPr txBox="1"/>
          <p:nvPr/>
        </p:nvSpPr>
        <p:spPr>
          <a:xfrm>
            <a:off x="5398743" y="2492174"/>
            <a:ext cx="3382273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0000FF"/>
                </a:solidFill>
              </a:rPr>
              <a:t>Sad ćemo podesiti tlak  te </a:t>
            </a:r>
            <a:r>
              <a:rPr lang="hr-HR" sz="2400" b="1" u="sng" dirty="0">
                <a:solidFill>
                  <a:srgbClr val="0000FF"/>
                </a:solidFill>
              </a:rPr>
              <a:t>montirati</a:t>
            </a:r>
            <a:r>
              <a:rPr lang="hr-HR" sz="2400" b="1" dirty="0">
                <a:solidFill>
                  <a:srgbClr val="0000FF"/>
                </a:solidFill>
              </a:rPr>
              <a:t> </a:t>
            </a:r>
          </a:p>
          <a:p>
            <a:r>
              <a:rPr lang="hr-HR" sz="2400" b="1" dirty="0">
                <a:solidFill>
                  <a:srgbClr val="0000FF"/>
                </a:solidFill>
              </a:rPr>
              <a:t>expanzionu posudu</a:t>
            </a:r>
          </a:p>
          <a:p>
            <a:r>
              <a:rPr lang="hr-HR" sz="2400" b="1" dirty="0">
                <a:solidFill>
                  <a:srgbClr val="0000FF"/>
                </a:solidFill>
              </a:rPr>
              <a:t>i nakon toga </a:t>
            </a:r>
            <a:r>
              <a:rPr lang="hr-HR" sz="2400" b="1" dirty="0">
                <a:solidFill>
                  <a:srgbClr val="FF0000"/>
                </a:solidFill>
              </a:rPr>
              <a:t>P = </a:t>
            </a:r>
            <a:r>
              <a:rPr lang="el-GR" sz="2400" b="1" dirty="0">
                <a:solidFill>
                  <a:srgbClr val="FF0000"/>
                </a:solidFill>
              </a:rPr>
              <a:t>ρ</a:t>
            </a:r>
            <a:r>
              <a:rPr lang="hr-HR" sz="2400" b="1" dirty="0">
                <a:solidFill>
                  <a:srgbClr val="FF0000"/>
                </a:solidFill>
              </a:rPr>
              <a:t>gh (Pa) </a:t>
            </a:r>
          </a:p>
          <a:p>
            <a:r>
              <a:rPr lang="hr-HR" sz="2400" b="1" dirty="0">
                <a:solidFill>
                  <a:srgbClr val="0000FF"/>
                </a:solidFill>
              </a:rPr>
              <a:t>ću </a:t>
            </a:r>
            <a:r>
              <a:rPr lang="hr-HR" sz="2400" b="1" dirty="0">
                <a:solidFill>
                  <a:srgbClr val="FF0000"/>
                </a:solidFill>
              </a:rPr>
              <a:t>pamtiti cjeli život</a:t>
            </a:r>
            <a:r>
              <a:rPr lang="hr-HR" sz="2400" b="1" dirty="0">
                <a:solidFill>
                  <a:srgbClr val="0000FF"/>
                </a:solidFill>
              </a:rPr>
              <a:t>!!!!!! </a:t>
            </a:r>
            <a:endParaRPr lang="hr-HR" sz="2400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03647" y="5346670"/>
            <a:ext cx="6286183" cy="95410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solidFill>
                  <a:srgbClr val="0000FF"/>
                </a:solidFill>
              </a:rPr>
              <a:t>„Danas je učenje  iskustvo. Sve ostalo su samo lako pristupačne informacije.”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08938" y="5286520"/>
            <a:ext cx="7807477" cy="1134048"/>
          </a:xfrm>
          <a:prstGeom prst="rect">
            <a:avLst/>
          </a:prstGeom>
          <a:noFill/>
          <a:ln w="161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Rounded Rectangular Callout 18"/>
          <p:cNvSpPr/>
          <p:nvPr/>
        </p:nvSpPr>
        <p:spPr>
          <a:xfrm>
            <a:off x="5369244" y="211754"/>
            <a:ext cx="3528392" cy="2171952"/>
          </a:xfrm>
          <a:prstGeom prst="wedgeRoundRectCallout">
            <a:avLst>
              <a:gd name="adj1" fmla="val 32174"/>
              <a:gd name="adj2" fmla="val 82115"/>
              <a:gd name="adj3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TextBox 19"/>
          <p:cNvSpPr txBox="1"/>
          <p:nvPr/>
        </p:nvSpPr>
        <p:spPr>
          <a:xfrm>
            <a:off x="5568201" y="371201"/>
            <a:ext cx="3285875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0000FF"/>
                </a:solidFill>
              </a:rPr>
              <a:t>Znaš, dužine ovih </a:t>
            </a:r>
          </a:p>
          <a:p>
            <a:r>
              <a:rPr lang="hr-HR" sz="2800" b="1" dirty="0">
                <a:solidFill>
                  <a:srgbClr val="0000FF"/>
                </a:solidFill>
              </a:rPr>
              <a:t>cijevi su ti </a:t>
            </a:r>
            <a:r>
              <a:rPr lang="hr-HR" sz="2800" b="1" dirty="0">
                <a:solidFill>
                  <a:srgbClr val="FF0000"/>
                </a:solidFill>
              </a:rPr>
              <a:t> X</a:t>
            </a:r>
            <a:r>
              <a:rPr lang="hr-HR" sz="2800" b="1" dirty="0">
                <a:solidFill>
                  <a:srgbClr val="0000FF"/>
                </a:solidFill>
              </a:rPr>
              <a:t> , </a:t>
            </a:r>
            <a:r>
              <a:rPr lang="hr-HR" sz="2800" b="1" dirty="0">
                <a:solidFill>
                  <a:srgbClr val="FF0000"/>
                </a:solidFill>
              </a:rPr>
              <a:t>Y </a:t>
            </a:r>
            <a:r>
              <a:rPr lang="hr-HR" sz="2800" b="1" dirty="0">
                <a:solidFill>
                  <a:srgbClr val="0000FF"/>
                </a:solidFill>
              </a:rPr>
              <a:t> ....  iz jednađbi sa </a:t>
            </a:r>
          </a:p>
          <a:p>
            <a:r>
              <a:rPr lang="hr-HR" sz="2800" b="1" dirty="0">
                <a:solidFill>
                  <a:srgbClr val="0000FF"/>
                </a:solidFill>
              </a:rPr>
              <a:t>nepoznanicama.</a:t>
            </a:r>
            <a:endParaRPr lang="hr-HR" sz="2800" dirty="0">
              <a:solidFill>
                <a:srgbClr val="0000FF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398924" y="1684633"/>
            <a:ext cx="4652303" cy="1224825"/>
          </a:xfrm>
          <a:prstGeom prst="wedgeRoundRectCallout">
            <a:avLst>
              <a:gd name="adj1" fmla="val -27520"/>
              <a:gd name="adj2" fmla="val 79259"/>
              <a:gd name="adj3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508938" y="1819991"/>
            <a:ext cx="443227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0000FF"/>
                </a:solidFill>
              </a:rPr>
              <a:t>Ma to sam ja znao ali sam </a:t>
            </a:r>
            <a:r>
              <a:rPr lang="hr-HR" sz="2800" b="1" dirty="0">
                <a:solidFill>
                  <a:srgbClr val="FF0000"/>
                </a:solidFill>
              </a:rPr>
              <a:t>zaboravio</a:t>
            </a:r>
            <a:r>
              <a:rPr lang="hr-HR" sz="2800" b="1" dirty="0">
                <a:solidFill>
                  <a:srgbClr val="0000FF"/>
                </a:solidFill>
              </a:rPr>
              <a:t>!!!!!!!!!!!</a:t>
            </a:r>
            <a:endParaRPr lang="hr-HR" sz="28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865" y="5376491"/>
            <a:ext cx="7714551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solidFill>
                  <a:srgbClr val="0000FF"/>
                </a:solidFill>
              </a:rPr>
              <a:t>Ponekad u drugoj-trećoj  trečoj godini uspijemo raditi po današnjoj definiciji učenja!!!!!!</a:t>
            </a:r>
          </a:p>
        </p:txBody>
      </p:sp>
      <p:sp>
        <p:nvSpPr>
          <p:cNvPr id="2" name="Oval 1"/>
          <p:cNvSpPr/>
          <p:nvPr/>
        </p:nvSpPr>
        <p:spPr>
          <a:xfrm>
            <a:off x="2585276" y="1124744"/>
            <a:ext cx="1296144" cy="75653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Oval 16"/>
          <p:cNvSpPr/>
          <p:nvPr/>
        </p:nvSpPr>
        <p:spPr>
          <a:xfrm>
            <a:off x="3419872" y="2445605"/>
            <a:ext cx="1631354" cy="104113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Rectangle 2"/>
          <p:cNvSpPr/>
          <p:nvPr/>
        </p:nvSpPr>
        <p:spPr>
          <a:xfrm>
            <a:off x="5630295" y="3004738"/>
            <a:ext cx="2102883" cy="52322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hr-HR" sz="2800" b="1" dirty="0">
                <a:solidFill>
                  <a:schemeClr val="bg1"/>
                </a:solidFill>
              </a:rPr>
              <a:t>P = </a:t>
            </a:r>
            <a:r>
              <a:rPr lang="el-GR" sz="2800" b="1" dirty="0">
                <a:solidFill>
                  <a:schemeClr val="bg1"/>
                </a:solidFill>
              </a:rPr>
              <a:t>ρ</a:t>
            </a:r>
            <a:r>
              <a:rPr lang="hr-HR" sz="2800" b="1" dirty="0">
                <a:solidFill>
                  <a:schemeClr val="bg1"/>
                </a:solidFill>
              </a:rPr>
              <a:t>gh ( Pa )</a:t>
            </a:r>
            <a:endParaRPr lang="hr-HR" sz="2800" dirty="0">
              <a:solidFill>
                <a:schemeClr val="bg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350387" y="1871915"/>
            <a:ext cx="531033" cy="630336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3" idx="1"/>
          </p:cNvCxnSpPr>
          <p:nvPr/>
        </p:nvCxnSpPr>
        <p:spPr>
          <a:xfrm>
            <a:off x="5041198" y="3065219"/>
            <a:ext cx="589097" cy="201129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-578832" y="-464202"/>
            <a:ext cx="5805873" cy="17765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Rectangle 4"/>
          <p:cNvSpPr/>
          <p:nvPr/>
        </p:nvSpPr>
        <p:spPr>
          <a:xfrm>
            <a:off x="209336" y="-84579"/>
            <a:ext cx="56000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u="sng" dirty="0">
                <a:solidFill>
                  <a:srgbClr val="0000FF"/>
                </a:solidFill>
              </a:rPr>
              <a:t>Kroz iskustvene vježbe  </a:t>
            </a:r>
            <a:r>
              <a:rPr lang="hr-HR" sz="2800" b="1" dirty="0">
                <a:solidFill>
                  <a:srgbClr val="FF0000"/>
                </a:solidFill>
              </a:rPr>
              <a:t>ponovo </a:t>
            </a:r>
          </a:p>
          <a:p>
            <a:r>
              <a:rPr lang="hr-HR" sz="2800" b="1" dirty="0">
                <a:solidFill>
                  <a:srgbClr val="0000FF"/>
                </a:solidFill>
              </a:rPr>
              <a:t>poćinjemo sa učenjem osnovnih </a:t>
            </a:r>
          </a:p>
          <a:p>
            <a:r>
              <a:rPr lang="hr-HR" sz="2800" b="1" dirty="0">
                <a:solidFill>
                  <a:srgbClr val="0000FF"/>
                </a:solidFill>
              </a:rPr>
              <a:t>znanja  !!!!!!!!!!</a:t>
            </a:r>
            <a:endParaRPr lang="hr-HR" sz="2800" dirty="0">
              <a:solidFill>
                <a:srgbClr val="0000FF"/>
              </a:solidFill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15279" y="424095"/>
            <a:ext cx="2308825" cy="1568907"/>
          </a:xfrm>
          <a:prstGeom prst="wedgeRoundRectCallout">
            <a:avLst>
              <a:gd name="adj1" fmla="val -25302"/>
              <a:gd name="adj2" fmla="val 86609"/>
              <a:gd name="adj3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0" name="TextBox 29"/>
          <p:cNvSpPr txBox="1"/>
          <p:nvPr/>
        </p:nvSpPr>
        <p:spPr>
          <a:xfrm>
            <a:off x="115874" y="424095"/>
            <a:ext cx="2208231" cy="156966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0000FF"/>
                </a:solidFill>
              </a:rPr>
              <a:t>Kolektori na krovu škole su na visini od 10m !</a:t>
            </a:r>
            <a:endParaRPr lang="hr-HR" sz="2400" dirty="0">
              <a:solidFill>
                <a:srgbClr val="0000FF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656702" y="222276"/>
            <a:ext cx="2667684" cy="7712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6" name="TextBox 35"/>
          <p:cNvSpPr txBox="1"/>
          <p:nvPr/>
        </p:nvSpPr>
        <p:spPr>
          <a:xfrm>
            <a:off x="2814924" y="346308"/>
            <a:ext cx="231987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solidFill>
                  <a:srgbClr val="0000FF"/>
                </a:solidFill>
              </a:rPr>
              <a:t> </a:t>
            </a:r>
            <a:r>
              <a:rPr lang="hr-HR" sz="2800" b="1" u="sng" dirty="0">
                <a:solidFill>
                  <a:srgbClr val="0000FF"/>
                </a:solidFill>
              </a:rPr>
              <a:t>Demontaža !</a:t>
            </a:r>
            <a:endParaRPr lang="hr-HR" sz="2800" u="sng" dirty="0">
              <a:solidFill>
                <a:srgbClr val="0000FF"/>
              </a:solidFill>
            </a:endParaRPr>
          </a:p>
        </p:txBody>
      </p:sp>
      <p:pic>
        <p:nvPicPr>
          <p:cNvPr id="34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38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0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1" grpId="0" animBg="1"/>
      <p:bldP spid="32" grpId="0" build="p" animBg="1"/>
      <p:bldP spid="25" grpId="0" animBg="1"/>
      <p:bldP spid="27" grpId="0" animBg="1"/>
      <p:bldP spid="27" grpId="1" animBg="1"/>
      <p:bldP spid="19" grpId="0" animBg="1"/>
      <p:bldP spid="19" grpId="1" animBg="1"/>
      <p:bldP spid="20" grpId="0" build="p" animBg="1"/>
      <p:bldP spid="20" grpId="1" build="allAtOnce" animBg="1"/>
      <p:bldP spid="23" grpId="0" animBg="1"/>
      <p:bldP spid="23" grpId="1" animBg="1"/>
      <p:bldP spid="24" grpId="0" build="p" animBg="1"/>
      <p:bldP spid="24" grpId="1" build="allAtOnce" animBg="1"/>
      <p:bldP spid="24" grpId="2" build="allAtOnce" animBg="1"/>
      <p:bldP spid="14" grpId="0" animBg="1"/>
      <p:bldP spid="14" grpId="1" animBg="1"/>
      <p:bldP spid="2" grpId="0" animBg="1"/>
      <p:bldP spid="2" grpId="1" animBg="1"/>
      <p:bldP spid="17" grpId="0" animBg="1"/>
      <p:bldP spid="17" grpId="1" animBg="1"/>
      <p:bldP spid="3" grpId="0" animBg="1"/>
      <p:bldP spid="3" grpId="1" animBg="1"/>
      <p:bldP spid="12" grpId="0" animBg="1"/>
      <p:bldP spid="12" grpId="1" animBg="1"/>
      <p:bldP spid="5" grpId="0" build="allAtOnce"/>
      <p:bldP spid="29" grpId="0" animBg="1"/>
      <p:bldP spid="30" grpId="0" build="p"/>
      <p:bldP spid="35" grpId="0" animBg="1"/>
      <p:bldP spid="35" grpId="1" animBg="1"/>
      <p:bldP spid="36" grpId="0" build="p"/>
      <p:bldP spid="36" grpId="1" build="allAtOnce" animBg="1"/>
      <p:bldP spid="36" grpId="2" build="allAtOnce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176" y="1772816"/>
            <a:ext cx="356235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7871" y="404664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rgbClr val="FF0000"/>
                </a:solidFill>
              </a:rPr>
              <a:t>Uspjeh </a:t>
            </a:r>
            <a:r>
              <a:rPr lang="hr-HR" sz="3200" dirty="0"/>
              <a:t>a time </a:t>
            </a:r>
            <a:r>
              <a:rPr lang="hr-HR" sz="3200" b="1" dirty="0">
                <a:solidFill>
                  <a:srgbClr val="FF0000"/>
                </a:solidFill>
              </a:rPr>
              <a:t>znanja i zakonitosti, </a:t>
            </a:r>
            <a:r>
              <a:rPr lang="hr-HR" sz="3200" dirty="0"/>
              <a:t>koja je naučio </a:t>
            </a:r>
          </a:p>
          <a:p>
            <a:r>
              <a:rPr lang="hr-HR" sz="3200" dirty="0"/>
              <a:t>da bi uspio, pamti će cijeli život.</a:t>
            </a:r>
          </a:p>
        </p:txBody>
      </p:sp>
      <p:pic>
        <p:nvPicPr>
          <p:cNvPr id="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extLst>
      <p:ext uri="{BB962C8B-B14F-4D97-AF65-F5344CB8AC3E}">
        <p14:creationId xmlns:p14="http://schemas.microsoft.com/office/powerpoint/2010/main" val="60405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747" y="3044368"/>
            <a:ext cx="1333464" cy="96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132" y="1939212"/>
            <a:ext cx="1127999" cy="84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20" y="1364047"/>
            <a:ext cx="1312137" cy="97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131" y="4212396"/>
            <a:ext cx="1272823" cy="98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140" y="4271462"/>
            <a:ext cx="1233988" cy="92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031" y="1903962"/>
            <a:ext cx="1282097" cy="9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00673" y="320465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FF0000"/>
                </a:solidFill>
              </a:rPr>
              <a:t>SADRŽAJ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85219" y="7647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UVOD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58699" y="2150569"/>
            <a:ext cx="15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HARDVER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28954" y="4520008"/>
            <a:ext cx="15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NAČIN RADA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5059" y="4549541"/>
            <a:ext cx="15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INSTALACIJA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54882" y="4549541"/>
            <a:ext cx="95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UČENJE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5576" y="32972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UČIONICA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9592" y="21762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ZAKLJUČAK</a:t>
            </a:r>
          </a:p>
        </p:txBody>
      </p:sp>
      <p:sp>
        <p:nvSpPr>
          <p:cNvPr id="20" name="TekstniOkvir 5">
            <a:hlinkClick r:id="rId14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611559" y="580037"/>
            <a:ext cx="1876471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VIDEO</a:t>
            </a:r>
          </a:p>
        </p:txBody>
      </p:sp>
      <p:sp>
        <p:nvSpPr>
          <p:cNvPr id="22" name="TekstniOkvir 5">
            <a:hlinkClick r:id="rId15" action="ppaction://hlinksldjump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7647311" y="5927959"/>
            <a:ext cx="928246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KRAJ</a:t>
            </a:r>
          </a:p>
        </p:txBody>
      </p:sp>
      <p:sp>
        <p:nvSpPr>
          <p:cNvPr id="23" name="TekstniOkvir 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655421" y="5927959"/>
            <a:ext cx="1366325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RASPRAVA</a:t>
            </a: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899092">
            <a:off x="4856170" y="2785218"/>
            <a:ext cx="405189" cy="43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9281791">
            <a:off x="3785810" y="2765585"/>
            <a:ext cx="406064" cy="43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3895032">
            <a:off x="3735156" y="3742924"/>
            <a:ext cx="406466" cy="43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8139170">
            <a:off x="4954454" y="3809876"/>
            <a:ext cx="406468" cy="43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328920" y="2467955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1242501">
            <a:off x="4407751" y="3983465"/>
            <a:ext cx="360040" cy="387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367644" y="1143911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1240642">
            <a:off x="7817008" y="5305115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1240642">
            <a:off x="1100250" y="5305116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140" y="5157689"/>
            <a:ext cx="1272822" cy="95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hlinkClick r:id="rId20" action="ppaction://hlinksldjump"/>
          </p:cNvPr>
          <p:cNvSpPr txBox="1"/>
          <p:nvPr/>
        </p:nvSpPr>
        <p:spPr>
          <a:xfrm>
            <a:off x="6728954" y="580037"/>
            <a:ext cx="2042077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C000"/>
                </a:solidFill>
                <a:latin typeface="Comic Sans MS" panose="030F0702030302020204" pitchFamily="66" charset="0"/>
              </a:rPr>
              <a:t>Nagradna igra 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45231" y="1002802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  <p:pic>
        <p:nvPicPr>
          <p:cNvPr id="43" name="Slika 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630659" y="2771753"/>
            <a:ext cx="972343" cy="140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321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5" grpId="0"/>
      <p:bldP spid="27" grpId="0"/>
      <p:bldP spid="28" grpId="0"/>
      <p:bldP spid="29" grpId="0"/>
      <p:bldP spid="30" grpId="0"/>
      <p:bldP spid="31" grpId="0"/>
      <p:bldP spid="20" grpId="0" animBg="1"/>
      <p:bldP spid="22" grpId="0" animBg="1"/>
      <p:bldP spid="23" grpId="0" animBg="1"/>
      <p:bldP spid="4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risnik\Pictures\SLIKA PREZENTACIJA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8229600" cy="363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11820"/>
            <a:ext cx="1944216" cy="162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56325" y="824516"/>
            <a:ext cx="47525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r>
              <a:rPr lang="hr-HR" sz="3200" dirty="0">
                <a:solidFill>
                  <a:srgbClr val="0000FF"/>
                </a:solidFill>
                <a:hlinkClick r:id="rId4"/>
              </a:rPr>
              <a:t>UČILO</a:t>
            </a:r>
            <a:endParaRPr lang="hr-HR" sz="3200" dirty="0">
              <a:solidFill>
                <a:srgbClr val="0000FF"/>
              </a:solidFill>
            </a:endParaRPr>
          </a:p>
          <a:p>
            <a:endParaRPr lang="hr-HR" sz="3200" dirty="0">
              <a:solidFill>
                <a:srgbClr val="0000FF"/>
              </a:solidFill>
            </a:endParaRPr>
          </a:p>
          <a:p>
            <a:r>
              <a:rPr lang="hr-HR" sz="3200" dirty="0">
                <a:solidFill>
                  <a:srgbClr val="0000FF"/>
                </a:solidFill>
                <a:hlinkClick r:id="rId5"/>
              </a:rPr>
              <a:t>EDUTORIJ</a:t>
            </a:r>
            <a:endParaRPr lang="hr-HR" dirty="0"/>
          </a:p>
          <a:p>
            <a:endParaRPr lang="hr-H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476178">
            <a:off x="5425279" y="1074339"/>
            <a:ext cx="631288" cy="71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476178">
            <a:off x="6037027" y="1951859"/>
            <a:ext cx="631288" cy="71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51520" y="118240"/>
            <a:ext cx="5283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>
                <a:solidFill>
                  <a:srgbClr val="FF0000"/>
                </a:solidFill>
              </a:rPr>
              <a:t>UČILO O INSTALACIJI</a:t>
            </a:r>
          </a:p>
        </p:txBody>
      </p:sp>
      <p:pic>
        <p:nvPicPr>
          <p:cNvPr id="12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091" y="0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05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42798" y="704009"/>
            <a:ext cx="763284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dirty="0">
                <a:latin typeface="Calibri" pitchFamily="34" charset="0"/>
              </a:rPr>
              <a:t>“Klikanjem” na skicu  sklopova upoznaj se s </a:t>
            </a:r>
          </a:p>
          <a:p>
            <a:r>
              <a:rPr lang="hr-HR" dirty="0">
                <a:latin typeface="Calibri" pitchFamily="34" charset="0"/>
              </a:rPr>
              <a:t>najvažnijim uređajima od kojih je sastavljena instalacija.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535815"/>
            <a:ext cx="9743137" cy="536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211549">
            <a:off x="6346416" y="836712"/>
            <a:ext cx="519112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3923928" y="2348880"/>
            <a:ext cx="1728192" cy="3960440"/>
          </a:xfrm>
          <a:prstGeom prst="ellipse">
            <a:avLst/>
          </a:prstGeom>
          <a:solidFill>
            <a:srgbClr val="FF000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5" name="Oval 4"/>
          <p:cNvSpPr/>
          <p:nvPr/>
        </p:nvSpPr>
        <p:spPr>
          <a:xfrm>
            <a:off x="323528" y="2708920"/>
            <a:ext cx="1512168" cy="1008757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6" name="Oval 5">
            <a:hlinkClick r:id="" action="ppaction://noaction"/>
          </p:cNvPr>
          <p:cNvSpPr/>
          <p:nvPr/>
        </p:nvSpPr>
        <p:spPr>
          <a:xfrm>
            <a:off x="1187624" y="1772816"/>
            <a:ext cx="1296145" cy="1008112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7" name="Oval 6">
            <a:hlinkClick r:id="rId4" action="ppaction://hlinksldjump"/>
          </p:cNvPr>
          <p:cNvSpPr/>
          <p:nvPr/>
        </p:nvSpPr>
        <p:spPr>
          <a:xfrm>
            <a:off x="6516216" y="2420888"/>
            <a:ext cx="2448272" cy="1224136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8" name="Picture 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3212976"/>
            <a:ext cx="3429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4067944" y="1772816"/>
            <a:ext cx="5076056" cy="648072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2054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628800"/>
            <a:ext cx="28892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14">
            <a:hlinkClick r:id="" action="ppaction://noaction"/>
          </p:cNvPr>
          <p:cNvSpPr/>
          <p:nvPr/>
        </p:nvSpPr>
        <p:spPr>
          <a:xfrm>
            <a:off x="6516216" y="4581128"/>
            <a:ext cx="2627784" cy="1728192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16" name="Picture 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1844824"/>
            <a:ext cx="3429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5373216"/>
            <a:ext cx="21113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>
            <a:hlinkClick r:id="" action="ppaction://noaction"/>
          </p:cNvPr>
          <p:cNvSpPr/>
          <p:nvPr/>
        </p:nvSpPr>
        <p:spPr>
          <a:xfrm>
            <a:off x="2483768" y="1700808"/>
            <a:ext cx="1152128" cy="1728192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4" name="Oval 23">
            <a:hlinkClick r:id="" action="ppaction://noaction"/>
          </p:cNvPr>
          <p:cNvSpPr/>
          <p:nvPr/>
        </p:nvSpPr>
        <p:spPr>
          <a:xfrm>
            <a:off x="5724128" y="3645024"/>
            <a:ext cx="2664296" cy="936104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2060" name="Picture 1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5517232"/>
            <a:ext cx="431800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Oval 24">
            <a:hlinkClick r:id="" action="ppaction://noaction"/>
          </p:cNvPr>
          <p:cNvSpPr/>
          <p:nvPr/>
        </p:nvSpPr>
        <p:spPr>
          <a:xfrm>
            <a:off x="899592" y="3068960"/>
            <a:ext cx="1296144" cy="1656184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2058" name="Picture 10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544" y="2708920"/>
            <a:ext cx="3778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Oval 25"/>
          <p:cNvSpPr/>
          <p:nvPr/>
        </p:nvSpPr>
        <p:spPr>
          <a:xfrm>
            <a:off x="1979712" y="5661248"/>
            <a:ext cx="1152128" cy="648072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8" name="Oval 27">
            <a:hlinkClick r:id="" action="ppaction://noaction"/>
          </p:cNvPr>
          <p:cNvSpPr/>
          <p:nvPr/>
        </p:nvSpPr>
        <p:spPr>
          <a:xfrm>
            <a:off x="5364088" y="2420888"/>
            <a:ext cx="1152128" cy="720080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1026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08104" y="2924944"/>
            <a:ext cx="506413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987824" y="5589240"/>
            <a:ext cx="2254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347864" y="1628800"/>
            <a:ext cx="2365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244408" y="4077072"/>
            <a:ext cx="36036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115616" y="4005064"/>
            <a:ext cx="230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3528" y="5157192"/>
            <a:ext cx="971600" cy="203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143000" y="4997476"/>
            <a:ext cx="1332656" cy="505395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27" name="Picture 10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55576" y="5589240"/>
            <a:ext cx="32226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91479" y="60196"/>
            <a:ext cx="4015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dirty="0">
                <a:solidFill>
                  <a:srgbClr val="FF0000"/>
                </a:solidFill>
              </a:rPr>
              <a:t>UČILO O INSTALACIJI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D259BBFD-476F-4962-92AF-081D0C5869A6}"/>
              </a:ext>
            </a:extLst>
          </p:cNvPr>
          <p:cNvSpPr txBox="1"/>
          <p:nvPr/>
        </p:nvSpPr>
        <p:spPr>
          <a:xfrm>
            <a:off x="5364088" y="121751"/>
            <a:ext cx="2162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Modularnost</a:t>
            </a:r>
            <a:endParaRPr lang="hr-HR" sz="2800" dirty="0"/>
          </a:p>
        </p:txBody>
      </p:sp>
      <p:pic>
        <p:nvPicPr>
          <p:cNvPr id="34" name="Picture 3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091" y="0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570" y="994370"/>
            <a:ext cx="7429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54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9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4" dur="2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828" y="1250950"/>
            <a:ext cx="386715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6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289175"/>
            <a:ext cx="3800475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0" name="TextBox 9"/>
          <p:cNvSpPr txBox="1">
            <a:spLocks noChangeArrowheads="1"/>
          </p:cNvSpPr>
          <p:nvPr/>
        </p:nvSpPr>
        <p:spPr bwMode="auto">
          <a:xfrm>
            <a:off x="642938" y="1146175"/>
            <a:ext cx="3071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>
                <a:latin typeface="Calibri" pitchFamily="34" charset="0"/>
              </a:rPr>
              <a:t>Kombi-klima uređaj izgradio je </a:t>
            </a:r>
            <a:r>
              <a:rPr lang="hr-HR" b="1" dirty="0">
                <a:solidFill>
                  <a:srgbClr val="FF0000"/>
                </a:solidFill>
                <a:latin typeface="Calibri" pitchFamily="34" charset="0"/>
              </a:rPr>
              <a:t>prof. Oresta Fabris </a:t>
            </a:r>
            <a:r>
              <a:rPr lang="hr-HR" dirty="0">
                <a:latin typeface="Calibri" pitchFamily="34" charset="0"/>
              </a:rPr>
              <a:t>zahvaljujući svom patentu.</a:t>
            </a:r>
          </a:p>
        </p:txBody>
      </p:sp>
      <p:sp>
        <p:nvSpPr>
          <p:cNvPr id="83971" name="Rectangle 10"/>
          <p:cNvSpPr>
            <a:spLocks noChangeArrowheads="1"/>
          </p:cNvSpPr>
          <p:nvPr/>
        </p:nvSpPr>
        <p:spPr bwMode="auto">
          <a:xfrm>
            <a:off x="539750" y="333375"/>
            <a:ext cx="24114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2000" b="1">
                <a:latin typeface="Calibri" pitchFamily="34" charset="0"/>
              </a:rPr>
              <a:t>VI</a:t>
            </a:r>
            <a:r>
              <a:rPr lang="hr-HR">
                <a:latin typeface="Calibri" pitchFamily="34" charset="0"/>
              </a:rPr>
              <a:t> </a:t>
            </a:r>
            <a:r>
              <a:rPr lang="hr-HR" b="1">
                <a:solidFill>
                  <a:srgbClr val="FF0000"/>
                </a:solidFill>
                <a:latin typeface="Calibri" pitchFamily="34" charset="0"/>
              </a:rPr>
              <a:t>-klima-bojler uređaj </a:t>
            </a:r>
          </a:p>
        </p:txBody>
      </p:sp>
      <p:pic>
        <p:nvPicPr>
          <p:cNvPr id="7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extLst>
      <p:ext uri="{BB962C8B-B14F-4D97-AF65-F5344CB8AC3E}">
        <p14:creationId xmlns:p14="http://schemas.microsoft.com/office/powerpoint/2010/main" val="113269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515" y="806887"/>
            <a:ext cx="6549567" cy="3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565" y="476841"/>
            <a:ext cx="773923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701" y="548680"/>
            <a:ext cx="4869755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974" y="641618"/>
            <a:ext cx="6645215" cy="268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433" y="380008"/>
            <a:ext cx="4760607" cy="344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5476" y="1196752"/>
            <a:ext cx="1248746" cy="181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329844" y="4371237"/>
            <a:ext cx="856895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000" dirty="0">
                <a:latin typeface="Comic Sans MS" pitchFamily="66" charset="0"/>
              </a:rPr>
              <a:t>npr: rad na moto-testeru unutar automehanike i automehatronike, rad </a:t>
            </a:r>
          </a:p>
          <a:p>
            <a:r>
              <a:rPr lang="hr-HR" sz="2000" dirty="0">
                <a:latin typeface="Comic Sans MS" pitchFamily="66" charset="0"/>
              </a:rPr>
              <a:t>na programima za CNC strojeve,  rad na 3D printeru i skeneru, rad od </a:t>
            </a:r>
          </a:p>
          <a:p>
            <a:r>
              <a:rPr lang="hr-HR" sz="2000" dirty="0">
                <a:latin typeface="Comic Sans MS" pitchFamily="66" charset="0"/>
              </a:rPr>
              <a:t>kuče na raznim simulatorima npr. za vožnju automobila i simulatore </a:t>
            </a:r>
          </a:p>
          <a:p>
            <a:r>
              <a:rPr lang="hr-HR" sz="2000" dirty="0">
                <a:latin typeface="Comic Sans MS" pitchFamily="66" charset="0"/>
              </a:rPr>
              <a:t>brodskih motora i navigacije broda , rad na velikom i profesijonalnim </a:t>
            </a:r>
          </a:p>
          <a:p>
            <a:r>
              <a:rPr lang="hr-HR" sz="2000" dirty="0">
                <a:latin typeface="Comic Sans MS" pitchFamily="66" charset="0"/>
              </a:rPr>
              <a:t>programima npr.autoCAD-u unutar zanimanja tehničkih crtaća……….i </a:t>
            </a:r>
          </a:p>
          <a:p>
            <a:r>
              <a:rPr lang="hr-HR" sz="2000" dirty="0">
                <a:latin typeface="Comic Sans MS" pitchFamily="66" charset="0"/>
              </a:rPr>
              <a:t>bilo čega što je u vezi s računalom koje je povezano na Internet!! </a:t>
            </a:r>
          </a:p>
        </p:txBody>
      </p:sp>
      <p:pic>
        <p:nvPicPr>
          <p:cNvPr id="10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2025" y="4256396"/>
            <a:ext cx="84668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Comic Sans MS" pitchFamily="66" charset="0"/>
              </a:rPr>
              <a:t>Na ovaj način učenici mogu obaviti i dio stvarne praktične </a:t>
            </a:r>
          </a:p>
          <a:p>
            <a:r>
              <a:rPr lang="hr-HR" sz="2400" dirty="0">
                <a:latin typeface="Comic Sans MS" pitchFamily="66" charset="0"/>
              </a:rPr>
              <a:t>nastave, on-line od kuće! </a:t>
            </a:r>
            <a:r>
              <a:rPr lang="hr-HR" sz="2400" b="1" dirty="0">
                <a:solidFill>
                  <a:srgbClr val="0000FF"/>
                </a:solidFill>
                <a:latin typeface="Comic Sans MS" pitchFamily="66" charset="0"/>
              </a:rPr>
              <a:t>Ponoviti ću</a:t>
            </a:r>
            <a:r>
              <a:rPr lang="hr-HR" sz="2400" b="1" dirty="0">
                <a:solidFill>
                  <a:srgbClr val="FF0000"/>
                </a:solidFill>
                <a:latin typeface="Comic Sans MS" pitchFamily="66" charset="0"/>
              </a:rPr>
              <a:t>, sve što ćemo </a:t>
            </a:r>
          </a:p>
          <a:p>
            <a:r>
              <a:rPr lang="hr-HR" sz="2400" b="1" dirty="0">
                <a:solidFill>
                  <a:srgbClr val="FF0000"/>
                </a:solidFill>
                <a:latin typeface="Comic Sans MS" pitchFamily="66" charset="0"/>
              </a:rPr>
              <a:t>prikazati može se primijeniti unutar velikog broja </a:t>
            </a:r>
          </a:p>
          <a:p>
            <a:r>
              <a:rPr lang="hr-HR" sz="2400" b="1" dirty="0">
                <a:solidFill>
                  <a:srgbClr val="FF0000"/>
                </a:solidFill>
                <a:latin typeface="Comic Sans MS" pitchFamily="66" charset="0"/>
              </a:rPr>
              <a:t>zanimanja u mnogim strukovnim školama</a:t>
            </a:r>
            <a:r>
              <a:rPr lang="hr-HR" sz="24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hr-HR" sz="2400" dirty="0">
                <a:latin typeface="Comic Sans MS" pitchFamily="66" charset="0"/>
              </a:rPr>
              <a:t>!!</a:t>
            </a:r>
            <a:endParaRPr lang="hr-HR" sz="2400" dirty="0"/>
          </a:p>
        </p:txBody>
      </p:sp>
      <p:sp>
        <p:nvSpPr>
          <p:cNvPr id="12" name="Rectangle 11"/>
          <p:cNvSpPr/>
          <p:nvPr/>
        </p:nvSpPr>
        <p:spPr>
          <a:xfrm>
            <a:off x="329844" y="3937070"/>
            <a:ext cx="82290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Comic Sans MS" pitchFamily="66" charset="0"/>
              </a:rPr>
              <a:t>Aplikacije za upravljanje daljinskim računalom koje je </a:t>
            </a:r>
          </a:p>
          <a:p>
            <a:r>
              <a:rPr lang="hr-HR" sz="2400" dirty="0">
                <a:latin typeface="Comic Sans MS" pitchFamily="66" charset="0"/>
              </a:rPr>
              <a:t>najbolje koristiti su:</a:t>
            </a:r>
            <a:endParaRPr lang="hr-HR" sz="2400" dirty="0"/>
          </a:p>
        </p:txBody>
      </p:sp>
      <p:sp>
        <p:nvSpPr>
          <p:cNvPr id="15" name="TekstniOkvir 5">
            <a:hlinkClick r:id="rId11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4918161" y="5165750"/>
            <a:ext cx="1130808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AnyDesk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7244052">
            <a:off x="2276798" y="5106434"/>
            <a:ext cx="429297" cy="48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2209431">
            <a:off x="3162283" y="5663815"/>
            <a:ext cx="429297" cy="48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kstniOkvir 5">
            <a:hlinkClick r:id="rId13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2810858" y="5164047"/>
            <a:ext cx="1566114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TeamViewer</a:t>
            </a:r>
          </a:p>
        </p:txBody>
      </p:sp>
      <p:sp>
        <p:nvSpPr>
          <p:cNvPr id="19" name="TekstniOkvir 5">
            <a:hlinkClick r:id="rId14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3085654" y="6191258"/>
            <a:ext cx="830622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VIDEO</a:t>
            </a:r>
          </a:p>
        </p:txBody>
      </p:sp>
      <p:sp>
        <p:nvSpPr>
          <p:cNvPr id="20" name="TextBox 19">
            <a:hlinkClick r:id="rId15" action="ppaction://hlinksldjump"/>
          </p:cNvPr>
          <p:cNvSpPr txBox="1"/>
          <p:nvPr/>
        </p:nvSpPr>
        <p:spPr>
          <a:xfrm>
            <a:off x="4508352" y="6212384"/>
            <a:ext cx="195043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C000"/>
                </a:solidFill>
                <a:latin typeface="Comic Sans MS" panose="030F0702030302020204" pitchFamily="66" charset="0"/>
              </a:rPr>
              <a:t>Nagradna igra 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7447177">
            <a:off x="6195450" y="5117473"/>
            <a:ext cx="392835" cy="44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2196741">
            <a:off x="5243386" y="5645401"/>
            <a:ext cx="422306" cy="48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676172" y="380008"/>
            <a:ext cx="21346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ATRAKTIVNO</a:t>
            </a:r>
            <a:endParaRPr lang="hr-HR" sz="28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931" y="1134065"/>
            <a:ext cx="50673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10827" y="6339815"/>
            <a:ext cx="2183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Arial" pitchFamily="34" charset="0"/>
                <a:cs typeface="Arial" pitchFamily="34" charset="0"/>
              </a:rPr>
              <a:t>Mob: 091 </a:t>
            </a:r>
            <a:r>
              <a:rPr lang="hr-HR" dirty="0">
                <a:latin typeface="Arial" pitchFamily="34" charset="0"/>
                <a:cs typeface="Arial" pitchFamily="34" charset="0"/>
              </a:rPr>
              <a:t>5287889</a:t>
            </a:r>
            <a:endParaRPr lang="hr-H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316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  <p:bldP spid="6" grpId="1" uiExpand="1" build="allAtOnce"/>
      <p:bldP spid="2" grpId="0" uiExpand="1" build="allAtOnce"/>
      <p:bldP spid="15" grpId="0" animBg="1"/>
      <p:bldP spid="18" grpId="0" animBg="1"/>
      <p:bldP spid="19" grpId="0" animBg="1"/>
      <p:bldP spid="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1531938"/>
            <a:ext cx="340995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72000" y="1773238"/>
            <a:ext cx="37861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>
                <a:latin typeface="Calibri" pitchFamily="34" charset="0"/>
              </a:rPr>
              <a:t>P</a:t>
            </a:r>
            <a:r>
              <a:rPr lang="vi-VN"/>
              <a:t>atentirao sam dio uređaja, </a:t>
            </a:r>
            <a:endParaRPr lang="hr-HR">
              <a:latin typeface="Calibri" pitchFamily="34" charset="0"/>
            </a:endParaRPr>
          </a:p>
          <a:p>
            <a:r>
              <a:rPr lang="vi-VN"/>
              <a:t>tzv. "dvojni sakupljač tekućine"</a:t>
            </a:r>
            <a:endParaRPr lang="hr-HR">
              <a:latin typeface="Calibri" pitchFamily="34" charset="0"/>
            </a:endParaRPr>
          </a:p>
        </p:txBody>
      </p:sp>
      <p:sp>
        <p:nvSpPr>
          <p:cNvPr id="5" name="Rectangle 4">
            <a:hlinkClick r:id="rId4"/>
          </p:cNvPr>
          <p:cNvSpPr>
            <a:spLocks noChangeArrowheads="1"/>
          </p:cNvSpPr>
          <p:nvPr/>
        </p:nvSpPr>
        <p:spPr bwMode="auto">
          <a:xfrm>
            <a:off x="4572000" y="5661025"/>
            <a:ext cx="3997325" cy="64611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 dirty="0">
                <a:latin typeface="Calibri" pitchFamily="34" charset="0"/>
              </a:rPr>
              <a:t> ‘Dvojni sakupljač tekućine’ </a:t>
            </a:r>
            <a:r>
              <a:rPr lang="hr-HR" dirty="0">
                <a:latin typeface="Calibri" pitchFamily="34" charset="0"/>
              </a:rPr>
              <a:t>(</a:t>
            </a:r>
            <a:r>
              <a:rPr lang="hr-HR" b="1" dirty="0">
                <a:latin typeface="Calibri" pitchFamily="34" charset="0"/>
              </a:rPr>
              <a:t>patentna prijava br.   PCT/HR2004/000028</a:t>
            </a:r>
            <a:r>
              <a:rPr lang="hr-HR" dirty="0">
                <a:latin typeface="Calibri" pitchFamily="34" charset="0"/>
              </a:rPr>
              <a:t>).</a:t>
            </a:r>
          </a:p>
        </p:txBody>
      </p:sp>
      <p:pic>
        <p:nvPicPr>
          <p:cNvPr id="6" name="Picture 5" descr="Prof. Orest Fabris predstavio je novi uređaj na sajmu Saso/Jadran BABIĆ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3357563"/>
            <a:ext cx="23764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ular Callout 6"/>
          <p:cNvSpPr/>
          <p:nvPr/>
        </p:nvSpPr>
        <p:spPr>
          <a:xfrm>
            <a:off x="4500563" y="1628775"/>
            <a:ext cx="3455987" cy="936625"/>
          </a:xfrm>
          <a:prstGeom prst="wedgeRoundRectCallout">
            <a:avLst>
              <a:gd name="adj1" fmla="val -11185"/>
              <a:gd name="adj2" fmla="val 10798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9" name="Picture 8" descr="prikaži detalj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35463" y="156991"/>
            <a:ext cx="12255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68313" y="260350"/>
            <a:ext cx="4175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>
                <a:latin typeface="Calibri" pitchFamily="34" charset="0"/>
              </a:rPr>
              <a:t>Dobro je i važno  razmišljati o </a:t>
            </a:r>
          </a:p>
          <a:p>
            <a:r>
              <a:rPr lang="hr-HR" dirty="0">
                <a:latin typeface="Calibri" pitchFamily="34" charset="0"/>
              </a:rPr>
              <a:t>poboljšanjima i inovacijama to će ti </a:t>
            </a:r>
          </a:p>
          <a:p>
            <a:r>
              <a:rPr lang="hr-HR" dirty="0">
                <a:latin typeface="Calibri" pitchFamily="34" charset="0"/>
              </a:rPr>
              <a:t>pomoći da u budućnosti lakše prihvatiš </a:t>
            </a:r>
          </a:p>
          <a:p>
            <a:r>
              <a:rPr lang="hr-HR" dirty="0">
                <a:latin typeface="Calibri" pitchFamily="34" charset="0"/>
              </a:rPr>
              <a:t>nove tehnike .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614476" y="553866"/>
            <a:ext cx="863600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9068540">
            <a:off x="7535863" y="4705350"/>
            <a:ext cx="7318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954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444" y="4721177"/>
            <a:ext cx="1927202" cy="160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018407" y="2399745"/>
            <a:ext cx="185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Škola mora biti i zabavna.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520" y="3064554"/>
            <a:ext cx="823164" cy="62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331640" y="3118560"/>
            <a:ext cx="2204106" cy="315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ular Callout 10"/>
          <p:cNvSpPr/>
          <p:nvPr/>
        </p:nvSpPr>
        <p:spPr>
          <a:xfrm>
            <a:off x="596502" y="196492"/>
            <a:ext cx="5886060" cy="2467854"/>
          </a:xfrm>
          <a:prstGeom prst="wedgeRoundRectCallout">
            <a:avLst>
              <a:gd name="adj1" fmla="val -24689"/>
              <a:gd name="adj2" fmla="val 64642"/>
              <a:gd name="adj3" fmla="val 16667"/>
            </a:avLst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2" name="TextBox 11"/>
          <p:cNvSpPr txBox="1"/>
          <p:nvPr/>
        </p:nvSpPr>
        <p:spPr>
          <a:xfrm>
            <a:off x="767224" y="261906"/>
            <a:ext cx="5544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Više nego ostalima, učenicima je potrebna </a:t>
            </a:r>
          </a:p>
          <a:p>
            <a:r>
              <a:rPr lang="hr-HR" sz="2400" dirty="0"/>
              <a:t>motivacija. </a:t>
            </a:r>
            <a:r>
              <a:rPr lang="hr-HR" sz="2400" b="1" dirty="0">
                <a:solidFill>
                  <a:srgbClr val="0000FF"/>
                </a:solidFill>
              </a:rPr>
              <a:t>Darovite</a:t>
            </a:r>
            <a:r>
              <a:rPr lang="hr-HR" sz="2400" dirty="0"/>
              <a:t> možete  motivirati i </a:t>
            </a:r>
          </a:p>
          <a:p>
            <a:r>
              <a:rPr lang="hr-HR" sz="2400" dirty="0"/>
              <a:t>„dišpetom” ili kroz problemsku nastavu </a:t>
            </a:r>
          </a:p>
          <a:p>
            <a:r>
              <a:rPr lang="hr-HR" sz="2400" dirty="0"/>
              <a:t>„glumiti” neznanje bez straha od gubljenja </a:t>
            </a:r>
          </a:p>
          <a:p>
            <a:r>
              <a:rPr lang="hr-HR" sz="2400" dirty="0"/>
              <a:t>autoriteta dok s ostalima to ne bi</a:t>
            </a:r>
          </a:p>
          <a:p>
            <a:r>
              <a:rPr lang="hr-HR" sz="2400" dirty="0"/>
              <a:t>preporučio. </a:t>
            </a:r>
            <a:r>
              <a:rPr lang="hr-HR" sz="2400" b="1" dirty="0">
                <a:solidFill>
                  <a:srgbClr val="FF0000"/>
                </a:solidFill>
              </a:rPr>
              <a:t>Humor pokreće darovite!</a:t>
            </a:r>
            <a:r>
              <a:rPr lang="hr-HR" sz="2400" dirty="0"/>
              <a:t> 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2194920"/>
            <a:ext cx="3312368" cy="37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loud Callout 15"/>
          <p:cNvSpPr/>
          <p:nvPr/>
        </p:nvSpPr>
        <p:spPr>
          <a:xfrm>
            <a:off x="6651966" y="2087455"/>
            <a:ext cx="2492034" cy="1879621"/>
          </a:xfrm>
          <a:prstGeom prst="cloudCallout">
            <a:avLst>
              <a:gd name="adj1" fmla="val -10267"/>
              <a:gd name="adj2" fmla="val 7954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C000"/>
              </a:solidFill>
            </a:endParaRPr>
          </a:p>
        </p:txBody>
      </p:sp>
      <p:pic>
        <p:nvPicPr>
          <p:cNvPr id="14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111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052736"/>
            <a:ext cx="8229600" cy="410487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dirty="0"/>
              <a:t>   </a:t>
            </a:r>
            <a:r>
              <a:rPr lang="hr-HR" sz="2400" dirty="0"/>
              <a:t>Ako netko ima ideju ili  nova praktična iskustva  i u najsitnijem </a:t>
            </a:r>
          </a:p>
          <a:p>
            <a:pPr eaLnBrk="1" hangingPunct="1">
              <a:buFontTx/>
              <a:buNone/>
            </a:pPr>
            <a:r>
              <a:rPr lang="hr-HR" sz="2400" dirty="0"/>
              <a:t>     detalju rado bi ih primijenili uz uvjet da su: </a:t>
            </a:r>
          </a:p>
          <a:p>
            <a:pPr eaLnBrk="1" hangingPunct="1">
              <a:buFontTx/>
              <a:buNone/>
            </a:pPr>
            <a:endParaRPr lang="hr-HR" dirty="0"/>
          </a:p>
          <a:p>
            <a:pPr eaLnBrk="1" hangingPunct="1"/>
            <a:r>
              <a:rPr lang="hr-HR" dirty="0"/>
              <a:t>jeftina </a:t>
            </a:r>
          </a:p>
          <a:p>
            <a:pPr eaLnBrk="1" hangingPunct="1"/>
            <a:r>
              <a:rPr lang="hr-HR" dirty="0"/>
              <a:t>jednostavna  </a:t>
            </a:r>
          </a:p>
          <a:p>
            <a:pPr eaLnBrk="1" hangingPunct="1"/>
            <a:r>
              <a:rPr lang="hr-HR" dirty="0"/>
              <a:t>laka za izvedbu</a:t>
            </a:r>
          </a:p>
          <a:p>
            <a:pPr eaLnBrk="1" hangingPunct="1"/>
            <a:r>
              <a:rPr lang="hr-HR" dirty="0"/>
              <a:t>laka za upravljanje</a:t>
            </a:r>
          </a:p>
        </p:txBody>
      </p:sp>
      <p:sp>
        <p:nvSpPr>
          <p:cNvPr id="136194" name="Rectangle 2"/>
          <p:cNvSpPr>
            <a:spLocks noChangeArrowheads="1"/>
          </p:cNvSpPr>
          <p:nvPr/>
        </p:nvSpPr>
        <p:spPr bwMode="auto">
          <a:xfrm>
            <a:off x="446406" y="5596765"/>
            <a:ext cx="828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hr-HR" dirty="0">
                <a:latin typeface="Comic Sans MS" pitchFamily="66" charset="0"/>
              </a:rPr>
              <a:t>Bit će mi drago ako dobijem povratnu informaciju, Vaše primjedbe, komentare.</a:t>
            </a:r>
          </a:p>
        </p:txBody>
      </p:sp>
      <p:pic>
        <p:nvPicPr>
          <p:cNvPr id="136196" name="Picture 4" descr="prikaži detalj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988840"/>
            <a:ext cx="266429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46406" y="306814"/>
            <a:ext cx="6645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rgbClr val="0000FF"/>
                </a:solidFill>
              </a:rPr>
              <a:t>STALNA TEMA </a:t>
            </a:r>
            <a:r>
              <a:rPr lang="hr-HR" sz="3600" dirty="0">
                <a:solidFill>
                  <a:srgbClr val="FF0000"/>
                </a:solidFill>
              </a:rPr>
              <a:t>ZA DAROVITE </a:t>
            </a:r>
            <a:r>
              <a:rPr lang="hr-HR" sz="3600" dirty="0">
                <a:solidFill>
                  <a:srgbClr val="0000FF"/>
                </a:solidFill>
              </a:rPr>
              <a:t>!!!</a:t>
            </a:r>
          </a:p>
        </p:txBody>
      </p:sp>
      <p:pic>
        <p:nvPicPr>
          <p:cNvPr id="7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017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6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6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6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6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6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6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6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6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6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6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6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61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61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61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6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3" grpId="0" uiExpand="1" build="p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562" y="1814810"/>
            <a:ext cx="22288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916" y="1896685"/>
            <a:ext cx="16097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65678" y="4941168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C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hr-HR" sz="3200" b="1" dirty="0">
                <a:solidFill>
                  <a:srgbClr val="0000FF"/>
                </a:solidFill>
                <a:latin typeface="Comic Sans MS" panose="030F0702030302020204" pitchFamily="66" charset="0"/>
                <a:cs typeface="Arial" charset="0"/>
              </a:rPr>
              <a:t>RAD S DAROVITIMA JE </a:t>
            </a:r>
          </a:p>
          <a:p>
            <a:pPr algn="ctr"/>
            <a:r>
              <a:rPr lang="hr-HR" sz="3200" b="1" dirty="0">
                <a:solidFill>
                  <a:srgbClr val="0000FF"/>
                </a:solidFill>
                <a:latin typeface="Comic Sans MS" panose="030F0702030302020204" pitchFamily="66" charset="0"/>
                <a:cs typeface="Arial" charset="0"/>
              </a:rPr>
              <a:t>VAŽAN DIO DRUŠTVA!</a:t>
            </a:r>
            <a:endParaRPr lang="hr-HR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2670955" y="3017947"/>
            <a:ext cx="783704" cy="21602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49232" y="512589"/>
            <a:ext cx="6353772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C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hr-HR" sz="3200" b="1" dirty="0">
                <a:solidFill>
                  <a:srgbClr val="0000FF"/>
                </a:solidFill>
                <a:latin typeface="Comic Sans MS" panose="030F0702030302020204" pitchFamily="66" charset="0"/>
                <a:cs typeface="Arial" charset="0"/>
              </a:rPr>
              <a:t>AKO SMO DOBRO RADILI</a:t>
            </a:r>
          </a:p>
          <a:p>
            <a:pPr algn="ctr"/>
            <a:r>
              <a:rPr lang="hr-HR" sz="3200" b="1" dirty="0">
                <a:solidFill>
                  <a:srgbClr val="0000FF"/>
                </a:solidFill>
                <a:latin typeface="Comic Sans MS" panose="030F0702030302020204" pitchFamily="66" charset="0"/>
                <a:cs typeface="Arial" charset="0"/>
              </a:rPr>
              <a:t>DESIT ĆE SE :</a:t>
            </a:r>
            <a:endParaRPr lang="hr-HR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220072" y="3009267"/>
            <a:ext cx="783704" cy="21602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731" y="4030343"/>
            <a:ext cx="205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OSNOVNA ŠKOLA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54659" y="4046035"/>
            <a:ext cx="185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SREDNJA ŠKOLA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6381" y="3998077"/>
            <a:ext cx="92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STUDIJ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82" y="1820943"/>
            <a:ext cx="1243661" cy="218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990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7" grpId="0"/>
      <p:bldP spid="8" grpId="0" animBg="1"/>
      <p:bldP spid="10" grpId="0"/>
      <p:bldP spid="11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747" y="3044368"/>
            <a:ext cx="1333464" cy="96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660" y="1928249"/>
            <a:ext cx="1127999" cy="84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20" y="1364047"/>
            <a:ext cx="1297326" cy="96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131" y="4212396"/>
            <a:ext cx="1272823" cy="98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140" y="4271462"/>
            <a:ext cx="1233988" cy="92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031" y="1903962"/>
            <a:ext cx="1282097" cy="9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00673" y="320465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FF0000"/>
                </a:solidFill>
              </a:rPr>
              <a:t>SADRŽAJ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85219" y="7647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UVOD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05227" y="2139606"/>
            <a:ext cx="15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HARDVER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28954" y="4520008"/>
            <a:ext cx="15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NAČIN RADA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5059" y="4549541"/>
            <a:ext cx="15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INSTALACIJA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54882" y="4549541"/>
            <a:ext cx="95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UČENJE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5576" y="32972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UČIONICA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9592" y="21762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ZAKLJUČAK</a:t>
            </a:r>
          </a:p>
        </p:txBody>
      </p:sp>
      <p:sp>
        <p:nvSpPr>
          <p:cNvPr id="20" name="TekstniOkvir 5">
            <a:hlinkClick r:id="rId14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611559" y="580037"/>
            <a:ext cx="1876471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VIDEO</a:t>
            </a:r>
          </a:p>
        </p:txBody>
      </p:sp>
      <p:sp>
        <p:nvSpPr>
          <p:cNvPr id="22" name="TekstniOkvir 5">
            <a:hlinkClick r:id="rId15" action="ppaction://hlinksldjump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7647311" y="5927959"/>
            <a:ext cx="928246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KRAJ</a:t>
            </a:r>
          </a:p>
        </p:txBody>
      </p:sp>
      <p:sp>
        <p:nvSpPr>
          <p:cNvPr id="23" name="TekstniOkvir 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655421" y="5927959"/>
            <a:ext cx="1366325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RASPRAVA</a:t>
            </a: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899092">
            <a:off x="4856170" y="2785218"/>
            <a:ext cx="405189" cy="43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9281791">
            <a:off x="3785810" y="2765585"/>
            <a:ext cx="406064" cy="43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3895032">
            <a:off x="3735156" y="3742924"/>
            <a:ext cx="406466" cy="43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8139170">
            <a:off x="4954454" y="3809876"/>
            <a:ext cx="406468" cy="43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328920" y="2467955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1242501">
            <a:off x="4407751" y="3983465"/>
            <a:ext cx="360040" cy="387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367644" y="1143911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1240642">
            <a:off x="7817008" y="5305115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1240642">
            <a:off x="1100250" y="5305116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140" y="5157689"/>
            <a:ext cx="1272822" cy="95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hlinkClick r:id="rId20" action="ppaction://hlinksldjump"/>
          </p:cNvPr>
          <p:cNvSpPr txBox="1"/>
          <p:nvPr/>
        </p:nvSpPr>
        <p:spPr>
          <a:xfrm>
            <a:off x="6728954" y="580037"/>
            <a:ext cx="2042077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C000"/>
                </a:solidFill>
                <a:latin typeface="Comic Sans MS" panose="030F0702030302020204" pitchFamily="66" charset="0"/>
              </a:rPr>
              <a:t>Nagradna igra 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45231" y="1002802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  <p:pic>
        <p:nvPicPr>
          <p:cNvPr id="43" name="Slika 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630659" y="2771753"/>
            <a:ext cx="972343" cy="140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608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5" grpId="0"/>
      <p:bldP spid="27" grpId="0"/>
      <p:bldP spid="28" grpId="0"/>
      <p:bldP spid="29" grpId="0"/>
      <p:bldP spid="30" grpId="0"/>
      <p:bldP spid="31" grpId="0"/>
      <p:bldP spid="20" grpId="0" animBg="1"/>
      <p:bldP spid="22" grpId="0" animBg="1"/>
      <p:bldP spid="23" grpId="0" animBg="1"/>
      <p:bldP spid="4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02035"/>
            <a:ext cx="5841326" cy="433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372979" y="404664"/>
            <a:ext cx="877102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400" b="1" u="sng" dirty="0">
                <a:solidFill>
                  <a:srgbClr val="FF0000"/>
                </a:solidFill>
              </a:rPr>
              <a:t>Učionice su temelj</a:t>
            </a:r>
            <a:r>
              <a:rPr lang="hr-HR" sz="2400" b="1" dirty="0">
                <a:solidFill>
                  <a:srgbClr val="0000FF"/>
                </a:solidFill>
              </a:rPr>
              <a:t>, koristimo ih i za </a:t>
            </a:r>
            <a:r>
              <a:rPr lang="en-US" sz="2400" b="1" dirty="0" err="1">
                <a:solidFill>
                  <a:srgbClr val="0000FF"/>
                </a:solidFill>
              </a:rPr>
              <a:t>promocij</a:t>
            </a:r>
            <a:r>
              <a:rPr lang="hr-HR" sz="2400" b="1" dirty="0">
                <a:solidFill>
                  <a:srgbClr val="0000FF"/>
                </a:solidFill>
              </a:rPr>
              <a:t>u </a:t>
            </a:r>
            <a:r>
              <a:rPr lang="en-US" sz="2400" b="1" dirty="0" err="1">
                <a:solidFill>
                  <a:srgbClr val="FF0000"/>
                </a:solidFill>
              </a:rPr>
              <a:t>novih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proizvoda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hr-HR" sz="2400" b="1" dirty="0">
                <a:solidFill>
                  <a:srgbClr val="0000FF"/>
                </a:solidFill>
              </a:rPr>
              <a:t> </a:t>
            </a:r>
          </a:p>
          <a:p>
            <a:r>
              <a:rPr lang="hr-HR" sz="2400" b="1" dirty="0" err="1">
                <a:solidFill>
                  <a:srgbClr val="0000FF"/>
                </a:solidFill>
              </a:rPr>
              <a:t>proizvođaća</a:t>
            </a:r>
            <a:r>
              <a:rPr lang="hr-HR" sz="2400" b="1" dirty="0">
                <a:solidFill>
                  <a:srgbClr val="0000FF"/>
                </a:solidFill>
              </a:rPr>
              <a:t> naših </a:t>
            </a:r>
            <a:r>
              <a:rPr lang="hr-HR" sz="2400" b="1" dirty="0">
                <a:solidFill>
                  <a:srgbClr val="FF0000"/>
                </a:solidFill>
              </a:rPr>
              <a:t>donatora,  </a:t>
            </a:r>
            <a:r>
              <a:rPr lang="hr-HR" sz="2400" b="1" dirty="0">
                <a:solidFill>
                  <a:srgbClr val="0000FF"/>
                </a:solidFill>
              </a:rPr>
              <a:t>radova darovitih</a:t>
            </a:r>
            <a:r>
              <a:rPr lang="hr-HR" sz="2400" b="1" dirty="0">
                <a:solidFill>
                  <a:srgbClr val="FF0000"/>
                </a:solidFill>
              </a:rPr>
              <a:t> učenika kao </a:t>
            </a:r>
          </a:p>
          <a:p>
            <a:r>
              <a:rPr lang="hr-HR" sz="2400" b="1" dirty="0">
                <a:solidFill>
                  <a:srgbClr val="FF0000"/>
                </a:solidFill>
              </a:rPr>
              <a:t>i za prezentiranje  </a:t>
            </a:r>
            <a:r>
              <a:rPr lang="hr-HR" sz="2400" b="1" dirty="0">
                <a:solidFill>
                  <a:srgbClr val="0000FF"/>
                </a:solidFill>
              </a:rPr>
              <a:t>naših planova i </a:t>
            </a:r>
            <a:r>
              <a:rPr lang="hr-HR" sz="2400" b="1" u="sng" dirty="0">
                <a:solidFill>
                  <a:srgbClr val="FF0000"/>
                </a:solidFill>
              </a:rPr>
              <a:t>našeg načina rada</a:t>
            </a:r>
            <a:r>
              <a:rPr lang="hr-HR" sz="2400" b="1" dirty="0">
                <a:solidFill>
                  <a:srgbClr val="0000FF"/>
                </a:solidFill>
              </a:rPr>
              <a:t>.</a:t>
            </a:r>
            <a:endParaRPr lang="hr-HR" sz="24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92280" y="1706650"/>
            <a:ext cx="17281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solidFill>
                  <a:srgbClr val="FF0000"/>
                </a:solidFill>
              </a:rPr>
              <a:t>U</a:t>
            </a:r>
          </a:p>
          <a:p>
            <a:pPr algn="ctr"/>
            <a:r>
              <a:rPr lang="hr-HR" sz="3600" b="1" dirty="0">
                <a:solidFill>
                  <a:srgbClr val="FF0000"/>
                </a:solidFill>
              </a:rPr>
              <a:t>Č</a:t>
            </a:r>
          </a:p>
          <a:p>
            <a:pPr algn="ctr"/>
            <a:r>
              <a:rPr lang="hr-HR" sz="3600" b="1" dirty="0">
                <a:solidFill>
                  <a:srgbClr val="FF0000"/>
                </a:solidFill>
              </a:rPr>
              <a:t>I</a:t>
            </a:r>
          </a:p>
          <a:p>
            <a:pPr algn="ctr"/>
            <a:r>
              <a:rPr lang="hr-HR" sz="3600" b="1" dirty="0">
                <a:solidFill>
                  <a:srgbClr val="FF0000"/>
                </a:solidFill>
              </a:rPr>
              <a:t>O</a:t>
            </a:r>
          </a:p>
          <a:p>
            <a:pPr algn="ctr"/>
            <a:r>
              <a:rPr lang="hr-HR" sz="3600" b="1" dirty="0">
                <a:solidFill>
                  <a:srgbClr val="FF0000"/>
                </a:solidFill>
              </a:rPr>
              <a:t>N</a:t>
            </a:r>
          </a:p>
          <a:p>
            <a:pPr algn="ctr"/>
            <a:r>
              <a:rPr lang="hr-HR" sz="3600" b="1" dirty="0">
                <a:solidFill>
                  <a:srgbClr val="FF0000"/>
                </a:solidFill>
              </a:rPr>
              <a:t>I</a:t>
            </a:r>
          </a:p>
          <a:p>
            <a:pPr algn="ctr"/>
            <a:r>
              <a:rPr lang="hr-HR" sz="3600" b="1" dirty="0">
                <a:solidFill>
                  <a:srgbClr val="FF0000"/>
                </a:solidFill>
              </a:rPr>
              <a:t>C</a:t>
            </a:r>
          </a:p>
          <a:p>
            <a:pPr algn="ctr"/>
            <a:r>
              <a:rPr lang="hr-HR" sz="3600" b="1" dirty="0">
                <a:solidFill>
                  <a:srgbClr val="FF0000"/>
                </a:solidFill>
              </a:rPr>
              <a:t>E </a:t>
            </a:r>
            <a:endParaRPr lang="hr-HR" sz="3600" dirty="0"/>
          </a:p>
        </p:txBody>
      </p:sp>
      <p:pic>
        <p:nvPicPr>
          <p:cNvPr id="6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970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9">
            <a:extLst>
              <a:ext uri="{FF2B5EF4-FFF2-40B4-BE49-F238E27FC236}">
                <a16:creationId xmlns:a16="http://schemas.microsoft.com/office/drawing/2014/main" xmlns="" id="{961F9B0D-771F-4074-B369-695C32BFB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79" y="404664"/>
            <a:ext cx="877102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400" b="1" u="sng" dirty="0">
                <a:solidFill>
                  <a:srgbClr val="FF0000"/>
                </a:solidFill>
              </a:rPr>
              <a:t>Učionice su temelj</a:t>
            </a:r>
            <a:r>
              <a:rPr lang="hr-HR" sz="2400" b="1" dirty="0">
                <a:solidFill>
                  <a:srgbClr val="0000FF"/>
                </a:solidFill>
              </a:rPr>
              <a:t>, koristimo ih i za </a:t>
            </a:r>
            <a:r>
              <a:rPr lang="en-US" sz="2400" b="1" dirty="0" err="1">
                <a:solidFill>
                  <a:srgbClr val="0000FF"/>
                </a:solidFill>
              </a:rPr>
              <a:t>promocij</a:t>
            </a:r>
            <a:r>
              <a:rPr lang="hr-HR" sz="2400" b="1" dirty="0">
                <a:solidFill>
                  <a:srgbClr val="0000FF"/>
                </a:solidFill>
              </a:rPr>
              <a:t>u </a:t>
            </a:r>
            <a:r>
              <a:rPr lang="en-US" sz="2400" b="1" dirty="0" err="1">
                <a:solidFill>
                  <a:srgbClr val="FF0000"/>
                </a:solidFill>
              </a:rPr>
              <a:t>novih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proizvoda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hr-HR" sz="2400" b="1" dirty="0">
                <a:solidFill>
                  <a:srgbClr val="0000FF"/>
                </a:solidFill>
              </a:rPr>
              <a:t> </a:t>
            </a:r>
          </a:p>
          <a:p>
            <a:r>
              <a:rPr lang="hr-HR" sz="2400" b="1" dirty="0" err="1">
                <a:solidFill>
                  <a:srgbClr val="0000FF"/>
                </a:solidFill>
              </a:rPr>
              <a:t>proizvođaća</a:t>
            </a:r>
            <a:r>
              <a:rPr lang="hr-HR" sz="2400" b="1" dirty="0">
                <a:solidFill>
                  <a:srgbClr val="0000FF"/>
                </a:solidFill>
              </a:rPr>
              <a:t> naših </a:t>
            </a:r>
            <a:r>
              <a:rPr lang="hr-HR" sz="2400" b="1" dirty="0">
                <a:solidFill>
                  <a:srgbClr val="FF0000"/>
                </a:solidFill>
              </a:rPr>
              <a:t>donatora,  </a:t>
            </a:r>
            <a:r>
              <a:rPr lang="hr-HR" sz="2400" b="1" dirty="0">
                <a:solidFill>
                  <a:srgbClr val="0000FF"/>
                </a:solidFill>
              </a:rPr>
              <a:t>radova darovitih</a:t>
            </a:r>
            <a:r>
              <a:rPr lang="hr-HR" sz="2400" b="1" dirty="0">
                <a:solidFill>
                  <a:srgbClr val="FF0000"/>
                </a:solidFill>
              </a:rPr>
              <a:t> učenika kao </a:t>
            </a:r>
          </a:p>
          <a:p>
            <a:r>
              <a:rPr lang="hr-HR" sz="2400" b="1" dirty="0">
                <a:solidFill>
                  <a:srgbClr val="FF0000"/>
                </a:solidFill>
              </a:rPr>
              <a:t>i za prezentiranje  </a:t>
            </a:r>
            <a:r>
              <a:rPr lang="hr-HR" sz="2400" b="1" dirty="0">
                <a:solidFill>
                  <a:srgbClr val="0000FF"/>
                </a:solidFill>
              </a:rPr>
              <a:t>naših planova i </a:t>
            </a:r>
            <a:r>
              <a:rPr lang="hr-HR" sz="2400" b="1" u="sng" dirty="0">
                <a:solidFill>
                  <a:srgbClr val="FF0000"/>
                </a:solidFill>
              </a:rPr>
              <a:t>našeg načina rada</a:t>
            </a:r>
            <a:r>
              <a:rPr lang="hr-HR" sz="2400" b="1" dirty="0">
                <a:solidFill>
                  <a:srgbClr val="0000FF"/>
                </a:solidFill>
              </a:rPr>
              <a:t>.</a:t>
            </a:r>
            <a:endParaRPr lang="hr-HR" sz="2400" b="1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02035"/>
            <a:ext cx="5841326" cy="433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41" y="2032156"/>
            <a:ext cx="71628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niOkvir 33">
            <a:extLst>
              <a:ext uri="{FF2B5EF4-FFF2-40B4-BE49-F238E27FC236}">
                <a16:creationId xmlns:a16="http://schemas.microsoft.com/office/drawing/2014/main" xmlns="" id="{56BA635B-3B0A-440D-AC12-CD1D25E74A64}"/>
              </a:ext>
            </a:extLst>
          </p:cNvPr>
          <p:cNvSpPr txBox="1"/>
          <p:nvPr/>
        </p:nvSpPr>
        <p:spPr>
          <a:xfrm>
            <a:off x="2768359" y="5515756"/>
            <a:ext cx="63968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Modularnost:</a:t>
            </a:r>
          </a:p>
          <a:p>
            <a:r>
              <a:rPr lang="hr-HR" sz="2800" b="1" dirty="0">
                <a:solidFill>
                  <a:srgbClr val="0000FF"/>
                </a:solidFill>
              </a:rPr>
              <a:t>Radni stolovi i zidovi su lako pokretni!!!!!</a:t>
            </a:r>
            <a:endParaRPr lang="hr-HR" sz="28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673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5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2071050"/>
            <a:ext cx="7343775" cy="363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09137"/>
            <a:ext cx="72675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2028187"/>
            <a:ext cx="725805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8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8175" y="3655375"/>
            <a:ext cx="334963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58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513" y="3655375"/>
            <a:ext cx="8636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58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513" y="4303075"/>
            <a:ext cx="8636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59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113" y="3655375"/>
            <a:ext cx="86201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59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113" y="4303075"/>
            <a:ext cx="8636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59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650" y="2429825"/>
            <a:ext cx="935038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59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450" y="3079113"/>
            <a:ext cx="334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59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8175" y="3079113"/>
            <a:ext cx="334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59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450" y="4087175"/>
            <a:ext cx="33496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59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8175" y="4087175"/>
            <a:ext cx="33496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59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788" y="2863213"/>
            <a:ext cx="12985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598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27313" y="3079113"/>
            <a:ext cx="239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599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575" y="3079113"/>
            <a:ext cx="2397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600" name="Picture 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79838" y="3079113"/>
            <a:ext cx="239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601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27313" y="4447538"/>
            <a:ext cx="239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602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575" y="4447538"/>
            <a:ext cx="2397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603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79838" y="4447538"/>
            <a:ext cx="239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604" name="Picture 2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5975" y="3079113"/>
            <a:ext cx="312738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605" name="Picture 2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47813" y="3150550"/>
            <a:ext cx="3016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606" name="Picture 2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68538" y="4447538"/>
            <a:ext cx="239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607" name="Picture 2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16238" y="4447538"/>
            <a:ext cx="239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608" name="Picture 2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92500" y="4447538"/>
            <a:ext cx="2397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609" name="Picture 2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68538" y="3079113"/>
            <a:ext cx="239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610" name="Picture 2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16238" y="3079113"/>
            <a:ext cx="239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611" name="Picture 2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92500" y="3079113"/>
            <a:ext cx="2397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9616" name="Picture 3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04025" y="3221988"/>
            <a:ext cx="31115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29">
            <a:extLst>
              <a:ext uri="{FF2B5EF4-FFF2-40B4-BE49-F238E27FC236}">
                <a16:creationId xmlns:a16="http://schemas.microsoft.com/office/drawing/2014/main" xmlns="" id="{961F9B0D-771F-4074-B369-695C32BFB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79" y="404664"/>
            <a:ext cx="877102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400" b="1" u="sng" dirty="0">
                <a:solidFill>
                  <a:srgbClr val="FF0000"/>
                </a:solidFill>
              </a:rPr>
              <a:t>Učionice su temelj</a:t>
            </a:r>
            <a:r>
              <a:rPr lang="hr-HR" sz="2400" b="1" dirty="0">
                <a:solidFill>
                  <a:srgbClr val="0000FF"/>
                </a:solidFill>
              </a:rPr>
              <a:t>, koristimo ih i za </a:t>
            </a:r>
            <a:r>
              <a:rPr lang="en-US" sz="2400" b="1" dirty="0" err="1">
                <a:solidFill>
                  <a:srgbClr val="0000FF"/>
                </a:solidFill>
              </a:rPr>
              <a:t>promoc</a:t>
            </a:r>
            <a:r>
              <a:rPr lang="hr-HR" sz="2400" b="1" dirty="0">
                <a:solidFill>
                  <a:srgbClr val="0000FF"/>
                </a:solidFill>
              </a:rPr>
              <a:t>i</a:t>
            </a:r>
            <a:r>
              <a:rPr lang="en-US" sz="2400" b="1" dirty="0">
                <a:solidFill>
                  <a:srgbClr val="0000FF"/>
                </a:solidFill>
              </a:rPr>
              <a:t>j</a:t>
            </a:r>
            <a:r>
              <a:rPr lang="hr-HR" sz="2400" b="1" dirty="0">
                <a:solidFill>
                  <a:srgbClr val="0000FF"/>
                </a:solidFill>
              </a:rPr>
              <a:t>u </a:t>
            </a:r>
            <a:r>
              <a:rPr lang="en-US" sz="2400" b="1" dirty="0" err="1">
                <a:solidFill>
                  <a:srgbClr val="FF0000"/>
                </a:solidFill>
              </a:rPr>
              <a:t>novih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proizvoda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hr-HR" sz="2400" b="1" dirty="0">
                <a:solidFill>
                  <a:srgbClr val="0000FF"/>
                </a:solidFill>
              </a:rPr>
              <a:t> </a:t>
            </a:r>
          </a:p>
          <a:p>
            <a:r>
              <a:rPr lang="hr-HR" sz="2400" b="1" dirty="0">
                <a:solidFill>
                  <a:srgbClr val="0000FF"/>
                </a:solidFill>
              </a:rPr>
              <a:t>proizvođača naših </a:t>
            </a:r>
            <a:r>
              <a:rPr lang="hr-HR" sz="2400" b="1" dirty="0">
                <a:solidFill>
                  <a:srgbClr val="FF0000"/>
                </a:solidFill>
              </a:rPr>
              <a:t>donatora,  </a:t>
            </a:r>
            <a:r>
              <a:rPr lang="hr-HR" sz="2400" b="1" dirty="0">
                <a:solidFill>
                  <a:srgbClr val="0000FF"/>
                </a:solidFill>
              </a:rPr>
              <a:t>radova darovitih</a:t>
            </a:r>
            <a:r>
              <a:rPr lang="hr-HR" sz="2400" b="1" dirty="0">
                <a:solidFill>
                  <a:srgbClr val="FF0000"/>
                </a:solidFill>
              </a:rPr>
              <a:t> učenika kao </a:t>
            </a:r>
          </a:p>
          <a:p>
            <a:r>
              <a:rPr lang="hr-HR" sz="2400" b="1" dirty="0">
                <a:solidFill>
                  <a:srgbClr val="FF0000"/>
                </a:solidFill>
              </a:rPr>
              <a:t>i za prezentiranje  </a:t>
            </a:r>
            <a:r>
              <a:rPr lang="hr-HR" sz="2400" b="1" dirty="0">
                <a:solidFill>
                  <a:srgbClr val="0000FF"/>
                </a:solidFill>
              </a:rPr>
              <a:t>naših planova i </a:t>
            </a:r>
            <a:r>
              <a:rPr lang="hr-HR" sz="2400" b="1" u="sng" dirty="0">
                <a:solidFill>
                  <a:srgbClr val="FF0000"/>
                </a:solidFill>
              </a:rPr>
              <a:t>našeg načina rada</a:t>
            </a:r>
            <a:r>
              <a:rPr lang="hr-HR" sz="2400" b="1" dirty="0">
                <a:solidFill>
                  <a:srgbClr val="0000FF"/>
                </a:solidFill>
              </a:rPr>
              <a:t>.</a:t>
            </a:r>
            <a:endParaRPr lang="hr-HR" sz="24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5699572"/>
            <a:ext cx="2035175" cy="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kstniOkvir 33">
            <a:extLst>
              <a:ext uri="{FF2B5EF4-FFF2-40B4-BE49-F238E27FC236}">
                <a16:creationId xmlns:a16="http://schemas.microsoft.com/office/drawing/2014/main" xmlns="" id="{56BA635B-3B0A-440D-AC12-CD1D25E74A64}"/>
              </a:ext>
            </a:extLst>
          </p:cNvPr>
          <p:cNvSpPr txBox="1"/>
          <p:nvPr/>
        </p:nvSpPr>
        <p:spPr>
          <a:xfrm>
            <a:off x="2768359" y="5515756"/>
            <a:ext cx="63968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Modularnost:</a:t>
            </a:r>
          </a:p>
          <a:p>
            <a:r>
              <a:rPr lang="hr-HR" sz="2800" b="1" dirty="0">
                <a:solidFill>
                  <a:srgbClr val="0000FF"/>
                </a:solidFill>
              </a:rPr>
              <a:t>Radni stolovi i zidovi su lako pokretni!!!!!</a:t>
            </a:r>
            <a:endParaRPr lang="hr-HR" sz="2800" dirty="0">
              <a:solidFill>
                <a:srgbClr val="0000FF"/>
              </a:solidFill>
            </a:endParaRPr>
          </a:p>
        </p:txBody>
      </p:sp>
      <p:pic>
        <p:nvPicPr>
          <p:cNvPr id="36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764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5" y="1723547"/>
            <a:ext cx="6543675" cy="455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1638" name="Text Box 6"/>
          <p:cNvSpPr txBox="1">
            <a:spLocks noChangeArrowheads="1"/>
          </p:cNvSpPr>
          <p:nvPr/>
        </p:nvSpPr>
        <p:spPr bwMode="auto">
          <a:xfrm>
            <a:off x="3231915" y="430425"/>
            <a:ext cx="30245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hr-HR" sz="2800" b="1" dirty="0">
                <a:solidFill>
                  <a:srgbClr val="FF0000"/>
                </a:solidFill>
              </a:rPr>
              <a:t>ciljane donacije</a:t>
            </a:r>
          </a:p>
        </p:txBody>
      </p:sp>
      <p:sp>
        <p:nvSpPr>
          <p:cNvPr id="581639" name="Oval 7"/>
          <p:cNvSpPr>
            <a:spLocks noChangeArrowheads="1"/>
          </p:cNvSpPr>
          <p:nvPr/>
        </p:nvSpPr>
        <p:spPr bwMode="auto">
          <a:xfrm>
            <a:off x="2479805" y="3830482"/>
            <a:ext cx="1008063" cy="792162"/>
          </a:xfrm>
          <a:prstGeom prst="ellipse">
            <a:avLst/>
          </a:prstGeom>
          <a:solidFill>
            <a:schemeClr val="bg1">
              <a:alpha val="0"/>
            </a:schemeClr>
          </a:solidFill>
          <a:ln w="5080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29312" y="416137"/>
            <a:ext cx="27666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hr-HR" sz="2800" dirty="0"/>
              <a:t>Time dobivamo:</a:t>
            </a:r>
          </a:p>
        </p:txBody>
      </p:sp>
      <p:sp>
        <p:nvSpPr>
          <p:cNvPr id="12" name="Rounded Rectangular Callout 28">
            <a:extLst>
              <a:ext uri="{FF2B5EF4-FFF2-40B4-BE49-F238E27FC236}">
                <a16:creationId xmlns:a16="http://schemas.microsoft.com/office/drawing/2014/main" xmlns="" id="{2774641D-07F0-412C-BD55-7279B9B2E49B}"/>
              </a:ext>
            </a:extLst>
          </p:cNvPr>
          <p:cNvSpPr/>
          <p:nvPr/>
        </p:nvSpPr>
        <p:spPr>
          <a:xfrm>
            <a:off x="314351" y="1256584"/>
            <a:ext cx="4896543" cy="1709802"/>
          </a:xfrm>
          <a:prstGeom prst="wedgeRoundRectCallout">
            <a:avLst>
              <a:gd name="adj1" fmla="val 27875"/>
              <a:gd name="adj2" fmla="val 66434"/>
              <a:gd name="adj3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TextBox 29">
            <a:extLst>
              <a:ext uri="{FF2B5EF4-FFF2-40B4-BE49-F238E27FC236}">
                <a16:creationId xmlns:a16="http://schemas.microsoft.com/office/drawing/2014/main" xmlns="" id="{7DCF2E7B-A0BC-43B0-B952-5C64BC1AB6DE}"/>
              </a:ext>
            </a:extLst>
          </p:cNvPr>
          <p:cNvSpPr txBox="1"/>
          <p:nvPr/>
        </p:nvSpPr>
        <p:spPr>
          <a:xfrm>
            <a:off x="505834" y="1268191"/>
            <a:ext cx="4824534" cy="156966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0000FF"/>
                </a:solidFill>
              </a:rPr>
              <a:t>Ja sam direktor austrijske  firme </a:t>
            </a:r>
          </a:p>
          <a:p>
            <a:r>
              <a:rPr lang="hr-HR" sz="2400" b="1" dirty="0">
                <a:solidFill>
                  <a:srgbClr val="0000FF"/>
                </a:solidFill>
              </a:rPr>
              <a:t>EVN dolaskom u Hrvatsku prvo što </a:t>
            </a:r>
          </a:p>
          <a:p>
            <a:r>
              <a:rPr lang="hr-HR" sz="2400" b="1" dirty="0">
                <a:solidFill>
                  <a:srgbClr val="0000FF"/>
                </a:solidFill>
              </a:rPr>
              <a:t>sam napravio došao sam u školu </a:t>
            </a:r>
          </a:p>
          <a:p>
            <a:r>
              <a:rPr lang="hr-HR" sz="2400" b="1" dirty="0">
                <a:solidFill>
                  <a:srgbClr val="0000FF"/>
                </a:solidFill>
              </a:rPr>
              <a:t>motivirati  učenike i nastavnike!</a:t>
            </a:r>
            <a:endParaRPr lang="hr-HR" sz="2400" dirty="0">
              <a:solidFill>
                <a:srgbClr val="0000FF"/>
              </a:solidFill>
            </a:endParaRPr>
          </a:p>
        </p:txBody>
      </p:sp>
      <p:sp>
        <p:nvSpPr>
          <p:cNvPr id="15" name="Rounded Rectangular Callout 28">
            <a:extLst>
              <a:ext uri="{FF2B5EF4-FFF2-40B4-BE49-F238E27FC236}">
                <a16:creationId xmlns:a16="http://schemas.microsoft.com/office/drawing/2014/main" xmlns="" id="{F804A3E8-485B-4E87-A1FD-1E711A540260}"/>
              </a:ext>
            </a:extLst>
          </p:cNvPr>
          <p:cNvSpPr/>
          <p:nvPr/>
        </p:nvSpPr>
        <p:spPr>
          <a:xfrm>
            <a:off x="5354912" y="1753097"/>
            <a:ext cx="3672408" cy="1568907"/>
          </a:xfrm>
          <a:prstGeom prst="wedgeRoundRectCallout">
            <a:avLst>
              <a:gd name="adj1" fmla="val -49739"/>
              <a:gd name="adj2" fmla="val 66768"/>
              <a:gd name="adj3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TextBox 29">
            <a:extLst>
              <a:ext uri="{FF2B5EF4-FFF2-40B4-BE49-F238E27FC236}">
                <a16:creationId xmlns:a16="http://schemas.microsoft.com/office/drawing/2014/main" xmlns="" id="{608FE449-01C1-45DA-8788-6685AC3E8CC1}"/>
              </a:ext>
            </a:extLst>
          </p:cNvPr>
          <p:cNvSpPr txBox="1"/>
          <p:nvPr/>
        </p:nvSpPr>
        <p:spPr>
          <a:xfrm>
            <a:off x="5627335" y="1753097"/>
            <a:ext cx="3399984" cy="156966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0000FF"/>
                </a:solidFill>
              </a:rPr>
              <a:t>Ako želimo poslove od </a:t>
            </a:r>
          </a:p>
          <a:p>
            <a:r>
              <a:rPr lang="hr-HR" sz="2400" b="1" dirty="0">
                <a:solidFill>
                  <a:srgbClr val="0000FF"/>
                </a:solidFill>
              </a:rPr>
              <a:t>EVN-a moramo donirati </a:t>
            </a:r>
          </a:p>
          <a:p>
            <a:r>
              <a:rPr lang="hr-HR" sz="2400" b="1" dirty="0">
                <a:solidFill>
                  <a:srgbClr val="0000FF"/>
                </a:solidFill>
              </a:rPr>
              <a:t>školi opremu za </a:t>
            </a:r>
          </a:p>
          <a:p>
            <a:r>
              <a:rPr lang="hr-HR" sz="2400" b="1" dirty="0">
                <a:solidFill>
                  <a:srgbClr val="0000FF"/>
                </a:solidFill>
              </a:rPr>
              <a:t>plinoinstalatere!</a:t>
            </a:r>
            <a:endParaRPr lang="hr-HR" sz="2400" dirty="0">
              <a:solidFill>
                <a:srgbClr val="0000FF"/>
              </a:solidFill>
            </a:endParaRPr>
          </a:p>
        </p:txBody>
      </p:sp>
      <p:pic>
        <p:nvPicPr>
          <p:cNvPr id="11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705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8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1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1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39" grpId="0" animBg="1"/>
      <p:bldP spid="8" grpId="0"/>
      <p:bldP spid="12" grpId="0" animBg="1"/>
      <p:bldP spid="13" grpId="0" build="p"/>
      <p:bldP spid="15" grpId="0" animBg="1"/>
      <p:bldP spid="16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539750" y="332656"/>
            <a:ext cx="7848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OPREMA UČIONICE MORA OMOGUĆITI SVE NAVEDENO </a:t>
            </a:r>
            <a:r>
              <a:rPr lang="hr-HR" sz="2400" dirty="0"/>
              <a:t>npr: </a:t>
            </a:r>
          </a:p>
          <a:p>
            <a:r>
              <a:rPr lang="hr-HR" sz="2400" dirty="0"/>
              <a:t>već u prva dva tjedna prve godine učionica mora omogućiti </a:t>
            </a:r>
          </a:p>
          <a:p>
            <a:r>
              <a:rPr lang="hr-HR" sz="2400" dirty="0"/>
              <a:t>izradu prvog sklopa  instalacije, te biranje i pospremanje </a:t>
            </a:r>
          </a:p>
          <a:p>
            <a:r>
              <a:rPr lang="hr-HR" sz="2400" dirty="0"/>
              <a:t>elemenata </a:t>
            </a:r>
            <a:r>
              <a:rPr lang="hr-HR" sz="2400" u="sng" dirty="0"/>
              <a:t>prije nego učenici mogu zapamtiti  nazive </a:t>
            </a:r>
          </a:p>
          <a:p>
            <a:r>
              <a:rPr lang="hr-HR" sz="2400" u="sng" dirty="0"/>
              <a:t>elemenata, nazive alata </a:t>
            </a:r>
            <a:r>
              <a:rPr lang="hr-HR" sz="2400" dirty="0"/>
              <a:t>………………..</a:t>
            </a:r>
          </a:p>
        </p:txBody>
      </p:sp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4221163"/>
            <a:ext cx="7272338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66" name="AutoShape 6"/>
          <p:cNvSpPr>
            <a:spLocks noChangeArrowheads="1"/>
          </p:cNvSpPr>
          <p:nvPr/>
        </p:nvSpPr>
        <p:spPr bwMode="auto">
          <a:xfrm flipV="1">
            <a:off x="539750" y="4652963"/>
            <a:ext cx="430213" cy="5032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r-HR"/>
          </a:p>
        </p:txBody>
      </p:sp>
      <p:sp>
        <p:nvSpPr>
          <p:cNvPr id="552967" name="AutoShape 7"/>
          <p:cNvSpPr>
            <a:spLocks noChangeArrowheads="1"/>
          </p:cNvSpPr>
          <p:nvPr/>
        </p:nvSpPr>
        <p:spPr bwMode="auto">
          <a:xfrm>
            <a:off x="3252788" y="3716338"/>
            <a:ext cx="215900" cy="647700"/>
          </a:xfrm>
          <a:prstGeom prst="down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552968" name="Text Box 8"/>
          <p:cNvSpPr txBox="1">
            <a:spLocks noChangeArrowheads="1"/>
          </p:cNvSpPr>
          <p:nvPr/>
        </p:nvSpPr>
        <p:spPr bwMode="auto">
          <a:xfrm>
            <a:off x="179388" y="4005263"/>
            <a:ext cx="2088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hr-HR" b="1" dirty="0">
                <a:solidFill>
                  <a:srgbClr val="0000FF"/>
                </a:solidFill>
              </a:rPr>
              <a:t>Oznake-apstraktno</a:t>
            </a:r>
          </a:p>
        </p:txBody>
      </p:sp>
      <p:sp>
        <p:nvSpPr>
          <p:cNvPr id="552969" name="Text Box 9"/>
          <p:cNvSpPr txBox="1">
            <a:spLocks noChangeArrowheads="1"/>
          </p:cNvSpPr>
          <p:nvPr/>
        </p:nvSpPr>
        <p:spPr bwMode="auto">
          <a:xfrm>
            <a:off x="2734468" y="3326329"/>
            <a:ext cx="24135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r-HR" b="1" dirty="0">
                <a:solidFill>
                  <a:srgbClr val="0000FF"/>
                </a:solidFill>
              </a:rPr>
              <a:t>Vidljivo -konkretno</a:t>
            </a:r>
          </a:p>
        </p:txBody>
      </p:sp>
      <p:sp>
        <p:nvSpPr>
          <p:cNvPr id="552970" name="Text Box 10"/>
          <p:cNvSpPr txBox="1">
            <a:spLocks noChangeArrowheads="1"/>
          </p:cNvSpPr>
          <p:nvPr/>
        </p:nvSpPr>
        <p:spPr bwMode="auto">
          <a:xfrm>
            <a:off x="611188" y="2492896"/>
            <a:ext cx="7632700" cy="5847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r-HR" sz="1600" b="1" u="sng" dirty="0">
                <a:solidFill>
                  <a:srgbClr val="FF0000"/>
                </a:solidFill>
              </a:rPr>
              <a:t>Rasprava</a:t>
            </a:r>
            <a:r>
              <a:rPr lang="hr-HR" sz="1600" u="sng" dirty="0"/>
              <a:t> </a:t>
            </a:r>
            <a:r>
              <a:rPr lang="hr-HR" sz="1600" b="1" u="sng" dirty="0">
                <a:solidFill>
                  <a:srgbClr val="FF0000"/>
                </a:solidFill>
              </a:rPr>
              <a:t>je bila o tome</a:t>
            </a:r>
            <a:r>
              <a:rPr lang="hr-HR" sz="1600" u="sng" dirty="0"/>
              <a:t> </a:t>
            </a:r>
            <a:r>
              <a:rPr lang="hr-HR" sz="1600" dirty="0"/>
              <a:t>:što  prije  učenici trebaju znati -nazive elemenata ili da ih znaju odabrati po izgledu, boji itd. (odnosno gdje ih smijestiti)</a:t>
            </a:r>
          </a:p>
        </p:txBody>
      </p:sp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639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552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2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2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2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2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2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2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2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2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5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5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66" grpId="0" animBg="1"/>
      <p:bldP spid="552967" grpId="0" animBg="1"/>
      <p:bldP spid="5529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02" y="1699696"/>
            <a:ext cx="580072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8B91460B-713C-4E35-81E4-8D49435C3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1482374"/>
            <a:ext cx="4653629" cy="476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566" y="1759640"/>
            <a:ext cx="60388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kstniOkvir 2">
            <a:extLst>
              <a:ext uri="{FF2B5EF4-FFF2-40B4-BE49-F238E27FC236}">
                <a16:creationId xmlns:a16="http://schemas.microsoft.com/office/drawing/2014/main" xmlns="" id="{712C62FA-E966-495B-8EC5-A04AB5CEB323}"/>
              </a:ext>
            </a:extLst>
          </p:cNvPr>
          <p:cNvSpPr txBox="1"/>
          <p:nvPr/>
        </p:nvSpPr>
        <p:spPr>
          <a:xfrm>
            <a:off x="395980" y="1340768"/>
            <a:ext cx="241090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0000FF"/>
                </a:solidFill>
              </a:rPr>
              <a:t>Obrnuta </a:t>
            </a:r>
          </a:p>
          <a:p>
            <a:r>
              <a:rPr lang="hr-HR" sz="2400" b="1" dirty="0">
                <a:solidFill>
                  <a:srgbClr val="0000FF"/>
                </a:solidFill>
              </a:rPr>
              <a:t>nastava:</a:t>
            </a:r>
          </a:p>
          <a:p>
            <a:endParaRPr lang="hr-HR" dirty="0"/>
          </a:p>
          <a:p>
            <a:r>
              <a:rPr lang="hr-HR" dirty="0"/>
              <a:t>Po modelu A</a:t>
            </a:r>
          </a:p>
          <a:p>
            <a:r>
              <a:rPr lang="hr-HR" dirty="0"/>
              <a:t>Nastava bez pripreme i </a:t>
            </a:r>
          </a:p>
          <a:p>
            <a:r>
              <a:rPr lang="hr-HR" dirty="0"/>
              <a:t>uvoda.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Po modelu C </a:t>
            </a:r>
          </a:p>
          <a:p>
            <a:r>
              <a:rPr lang="hr-HR" dirty="0"/>
              <a:t>Demonstracije on-line</a:t>
            </a:r>
          </a:p>
          <a:p>
            <a:endParaRPr lang="hr-HR" dirty="0"/>
          </a:p>
        </p:txBody>
      </p:sp>
      <p:sp>
        <p:nvSpPr>
          <p:cNvPr id="21" name="TekstniOkvir 5">
            <a:extLst>
              <a:ext uri="{FF2B5EF4-FFF2-40B4-BE49-F238E27FC236}">
                <a16:creationId xmlns:a16="http://schemas.microsoft.com/office/drawing/2014/main" xmlns="" id="{47AA347D-BF7F-40B2-BA5B-C57BBE8393F5}"/>
              </a:ext>
            </a:extLst>
          </p:cNvPr>
          <p:cNvSpPr txBox="1"/>
          <p:nvPr/>
        </p:nvSpPr>
        <p:spPr>
          <a:xfrm>
            <a:off x="330120" y="3326534"/>
            <a:ext cx="18444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rgbClr val="0000FF"/>
                </a:solidFill>
              </a:rPr>
              <a:t>Snimanje videa: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E664CA64-1D74-4EE9-9C01-5434858F6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696559">
            <a:off x="2104086" y="4107812"/>
            <a:ext cx="631288" cy="71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5">
            <a:extLst>
              <a:ext uri="{FF2B5EF4-FFF2-40B4-BE49-F238E27FC236}">
                <a16:creationId xmlns:a16="http://schemas.microsoft.com/office/drawing/2014/main" xmlns="" id="{BBF0966B-91C6-4032-9C23-9E7E5DF933BB}"/>
              </a:ext>
            </a:extLst>
          </p:cNvPr>
          <p:cNvSpPr/>
          <p:nvPr/>
        </p:nvSpPr>
        <p:spPr>
          <a:xfrm>
            <a:off x="215029" y="311673"/>
            <a:ext cx="28066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TAKOĐER VAŽNO </a:t>
            </a:r>
            <a:endParaRPr lang="hr-HR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462959" y="311675"/>
            <a:ext cx="8131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0000FF"/>
                </a:solidFill>
              </a:rPr>
              <a:t>                               On-line demonstracija</a:t>
            </a:r>
            <a:r>
              <a:rPr lang="nn-NO" sz="2800" b="1" dirty="0">
                <a:solidFill>
                  <a:srgbClr val="0000FF"/>
                </a:solidFill>
              </a:rPr>
              <a:t> praktične </a:t>
            </a:r>
            <a:endParaRPr lang="hr-HR" sz="2800" b="1" dirty="0">
              <a:solidFill>
                <a:srgbClr val="0000FF"/>
              </a:solidFill>
            </a:endParaRPr>
          </a:p>
          <a:p>
            <a:r>
              <a:rPr lang="hr-HR" sz="2800" b="1" dirty="0">
                <a:solidFill>
                  <a:srgbClr val="0000FF"/>
                </a:solidFill>
              </a:rPr>
              <a:t>                                </a:t>
            </a:r>
            <a:r>
              <a:rPr lang="nn-NO" sz="2800" b="1" dirty="0">
                <a:solidFill>
                  <a:srgbClr val="0000FF"/>
                </a:solidFill>
              </a:rPr>
              <a:t>nastave !!!!</a:t>
            </a:r>
            <a:endParaRPr lang="hr-HR" sz="2800" b="1" dirty="0">
              <a:solidFill>
                <a:srgbClr val="0000FF"/>
              </a:solidFill>
            </a:endParaRPr>
          </a:p>
        </p:txBody>
      </p:sp>
      <p:pic>
        <p:nvPicPr>
          <p:cNvPr id="25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95980" y="4159394"/>
            <a:ext cx="17315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hlinkClick r:id="rId2"/>
              </a:rPr>
              <a:t>Snimio </a:t>
            </a:r>
          </a:p>
          <a:p>
            <a:r>
              <a:rPr lang="pl-PL" sz="2400" dirty="0">
                <a:hlinkClick r:id="rId2"/>
              </a:rPr>
              <a:t>Marin Dodig</a:t>
            </a:r>
            <a:endParaRPr lang="hr-HR" sz="2400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44" y="1666263"/>
            <a:ext cx="2679283" cy="357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054503" y="299891"/>
            <a:ext cx="5915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0000FF"/>
                </a:solidFill>
              </a:rPr>
              <a:t>Nakon izgradnje novog učila snimamo </a:t>
            </a:r>
          </a:p>
          <a:p>
            <a:r>
              <a:rPr lang="hr-HR" sz="2800" b="1" dirty="0">
                <a:solidFill>
                  <a:srgbClr val="0000FF"/>
                </a:solidFill>
              </a:rPr>
              <a:t>popratni video ili više njih</a:t>
            </a:r>
            <a:r>
              <a:rPr lang="nn-NO" sz="2800" b="1" dirty="0">
                <a:solidFill>
                  <a:srgbClr val="0000FF"/>
                </a:solidFill>
              </a:rPr>
              <a:t>!!!!</a:t>
            </a:r>
            <a:endParaRPr lang="hr-HR" sz="28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52926" y="5360532"/>
            <a:ext cx="591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0000FF"/>
                </a:solidFill>
              </a:rPr>
              <a:t>Ove godine izradio prof. Medaković</a:t>
            </a:r>
          </a:p>
        </p:txBody>
      </p:sp>
      <p:sp>
        <p:nvSpPr>
          <p:cNvPr id="31" name="TextBox 30">
            <a:hlinkClick r:id="rId5"/>
          </p:cNvPr>
          <p:cNvSpPr txBox="1"/>
          <p:nvPr/>
        </p:nvSpPr>
        <p:spPr>
          <a:xfrm>
            <a:off x="4161213" y="5397080"/>
            <a:ext cx="4722203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FFC000"/>
                </a:solidFill>
              </a:rPr>
              <a:t>  </a:t>
            </a:r>
            <a:r>
              <a:rPr lang="hr-HR" sz="2800" dirty="0" smtClean="0">
                <a:solidFill>
                  <a:srgbClr val="FFC000"/>
                </a:solidFill>
              </a:rPr>
              <a:t>Video-lekcije </a:t>
            </a:r>
            <a:r>
              <a:rPr lang="hr-HR" sz="2800" dirty="0">
                <a:solidFill>
                  <a:srgbClr val="FFC000"/>
                </a:solidFill>
              </a:rPr>
              <a:t>u pripremi!!!!!!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E664CA64-1D74-4EE9-9C01-5434858F6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149186">
            <a:off x="4322368" y="6030371"/>
            <a:ext cx="631288" cy="71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870" y="2867563"/>
            <a:ext cx="1144889" cy="116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10827" y="6339815"/>
            <a:ext cx="2183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Arial" pitchFamily="34" charset="0"/>
                <a:cs typeface="Arial" pitchFamily="34" charset="0"/>
              </a:rPr>
              <a:t>Mob: 091 </a:t>
            </a:r>
            <a:r>
              <a:rPr lang="hr-HR" dirty="0">
                <a:latin typeface="Arial" pitchFamily="34" charset="0"/>
                <a:cs typeface="Arial" pitchFamily="34" charset="0"/>
              </a:rPr>
              <a:t>5287889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3297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 build="allAtOnce"/>
      <p:bldP spid="26" grpId="0"/>
      <p:bldP spid="26" grpId="1"/>
      <p:bldP spid="30" grpId="0" build="allAtOnce"/>
      <p:bldP spid="3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ular Callout 20"/>
          <p:cNvSpPr/>
          <p:nvPr/>
        </p:nvSpPr>
        <p:spPr>
          <a:xfrm>
            <a:off x="2915816" y="332656"/>
            <a:ext cx="5256584" cy="1120446"/>
          </a:xfrm>
          <a:prstGeom prst="wedgeRoundRectCallout">
            <a:avLst>
              <a:gd name="adj1" fmla="val 39365"/>
              <a:gd name="adj2" fmla="val 72257"/>
              <a:gd name="adj3" fmla="val 16667"/>
            </a:avLst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47" y="1799902"/>
            <a:ext cx="616267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5819" name="Text Box 27"/>
          <p:cNvSpPr txBox="1">
            <a:spLocks noChangeArrowheads="1"/>
          </p:cNvSpPr>
          <p:nvPr/>
        </p:nvSpPr>
        <p:spPr bwMode="auto">
          <a:xfrm>
            <a:off x="3059832" y="391036"/>
            <a:ext cx="4995431" cy="1015663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000" dirty="0"/>
              <a:t>Prema gotovom izratku odaberi potreban </a:t>
            </a:r>
          </a:p>
          <a:p>
            <a:r>
              <a:rPr lang="hr-HR" sz="2000" dirty="0"/>
              <a:t>materijala uz pomoć računala, pogledaj </a:t>
            </a:r>
          </a:p>
          <a:p>
            <a:r>
              <a:rPr lang="hr-HR" sz="2000" dirty="0"/>
              <a:t>više </a:t>
            </a:r>
            <a:r>
              <a:rPr lang="hr-HR" sz="2000" b="1" dirty="0">
                <a:solidFill>
                  <a:srgbClr val="FF0000"/>
                </a:solidFill>
              </a:rPr>
              <a:t>video prikaza </a:t>
            </a:r>
            <a:r>
              <a:rPr lang="hr-HR" sz="2000" dirty="0"/>
              <a:t>zavarivanja PPr   elemenata:</a:t>
            </a:r>
          </a:p>
        </p:txBody>
      </p:sp>
      <p:pic>
        <p:nvPicPr>
          <p:cNvPr id="19" name="Slika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9573" y="1758957"/>
            <a:ext cx="144050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98931" y="4764480"/>
            <a:ext cx="1962490" cy="129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973033">
            <a:off x="7181743" y="4220526"/>
            <a:ext cx="4318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6692" y="391036"/>
            <a:ext cx="1863765" cy="106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ight Arrow 21"/>
          <p:cNvSpPr/>
          <p:nvPr/>
        </p:nvSpPr>
        <p:spPr>
          <a:xfrm flipH="1">
            <a:off x="4507155" y="3523623"/>
            <a:ext cx="777833" cy="360041"/>
          </a:xfrm>
          <a:prstGeom prst="rightArrow">
            <a:avLst>
              <a:gd name="adj1" fmla="val 50000"/>
              <a:gd name="adj2" fmla="val 12595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Right Arrow 26"/>
          <p:cNvSpPr/>
          <p:nvPr/>
        </p:nvSpPr>
        <p:spPr>
          <a:xfrm rot="1547058" flipH="1">
            <a:off x="4467570" y="4239093"/>
            <a:ext cx="777833" cy="360041"/>
          </a:xfrm>
          <a:prstGeom prst="rightArrow">
            <a:avLst>
              <a:gd name="adj1" fmla="val 50000"/>
              <a:gd name="adj2" fmla="val 12595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Right Arrow 28"/>
          <p:cNvSpPr/>
          <p:nvPr/>
        </p:nvSpPr>
        <p:spPr>
          <a:xfrm flipH="1">
            <a:off x="6069477" y="3973356"/>
            <a:ext cx="777833" cy="360041"/>
          </a:xfrm>
          <a:prstGeom prst="rightArrow">
            <a:avLst>
              <a:gd name="adj1" fmla="val 50000"/>
              <a:gd name="adj2" fmla="val 12595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Right Arrow 12"/>
          <p:cNvSpPr/>
          <p:nvPr/>
        </p:nvSpPr>
        <p:spPr>
          <a:xfrm rot="9677270" flipH="1">
            <a:off x="2526899" y="4289184"/>
            <a:ext cx="777833" cy="360041"/>
          </a:xfrm>
          <a:prstGeom prst="rightArrow">
            <a:avLst>
              <a:gd name="adj1" fmla="val 50000"/>
              <a:gd name="adj2" fmla="val 12595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372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45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545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545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7" grpId="0" animBg="1"/>
      <p:bldP spid="29" grpId="0" animBg="1"/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544" y="2461030"/>
            <a:ext cx="4537417" cy="261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0677" name="Oval 5"/>
          <p:cNvSpPr>
            <a:spLocks noChangeArrowheads="1"/>
          </p:cNvSpPr>
          <p:nvPr/>
        </p:nvSpPr>
        <p:spPr bwMode="auto">
          <a:xfrm>
            <a:off x="4067175" y="2997200"/>
            <a:ext cx="1008063" cy="647700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540678" name="Oval 6"/>
          <p:cNvSpPr>
            <a:spLocks noChangeArrowheads="1"/>
          </p:cNvSpPr>
          <p:nvPr/>
        </p:nvSpPr>
        <p:spPr bwMode="auto">
          <a:xfrm>
            <a:off x="4067175" y="2924175"/>
            <a:ext cx="1511300" cy="792163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540679" name="Oval 7"/>
          <p:cNvSpPr>
            <a:spLocks noChangeArrowheads="1"/>
          </p:cNvSpPr>
          <p:nvPr/>
        </p:nvSpPr>
        <p:spPr bwMode="auto">
          <a:xfrm>
            <a:off x="2411413" y="2492375"/>
            <a:ext cx="3527425" cy="1657350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540681" name="Line 9"/>
          <p:cNvSpPr>
            <a:spLocks noChangeShapeType="1"/>
          </p:cNvSpPr>
          <p:nvPr/>
        </p:nvSpPr>
        <p:spPr bwMode="auto">
          <a:xfrm>
            <a:off x="3995738" y="1916113"/>
            <a:ext cx="576262" cy="10810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540682" name="Line 10"/>
          <p:cNvSpPr>
            <a:spLocks noChangeShapeType="1"/>
          </p:cNvSpPr>
          <p:nvPr/>
        </p:nvSpPr>
        <p:spPr bwMode="auto">
          <a:xfrm flipH="1">
            <a:off x="5076825" y="1989138"/>
            <a:ext cx="574675" cy="9350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540683" name="Line 11"/>
          <p:cNvSpPr>
            <a:spLocks noChangeShapeType="1"/>
          </p:cNvSpPr>
          <p:nvPr/>
        </p:nvSpPr>
        <p:spPr bwMode="auto">
          <a:xfrm flipH="1">
            <a:off x="5795963" y="1989138"/>
            <a:ext cx="1009650" cy="10080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540684" name="Line 12"/>
          <p:cNvSpPr>
            <a:spLocks noChangeShapeType="1"/>
          </p:cNvSpPr>
          <p:nvPr/>
        </p:nvSpPr>
        <p:spPr bwMode="auto">
          <a:xfrm flipH="1" flipV="1">
            <a:off x="5435600" y="3573463"/>
            <a:ext cx="1368425" cy="9350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540685" name="Line 13"/>
          <p:cNvSpPr>
            <a:spLocks noChangeShapeType="1"/>
          </p:cNvSpPr>
          <p:nvPr/>
        </p:nvSpPr>
        <p:spPr bwMode="auto">
          <a:xfrm flipH="1" flipV="1">
            <a:off x="4572000" y="3644900"/>
            <a:ext cx="1512888" cy="12969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pic>
        <p:nvPicPr>
          <p:cNvPr id="540686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338" y="1196975"/>
            <a:ext cx="16764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0687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7900" y="1196975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0688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025" y="1196975"/>
            <a:ext cx="1516063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0689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588" y="4076700"/>
            <a:ext cx="1752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0690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1500" y="4868863"/>
            <a:ext cx="2378075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0691" name="Rectangle 19"/>
          <p:cNvSpPr>
            <a:spLocks noChangeArrowheads="1"/>
          </p:cNvSpPr>
          <p:nvPr/>
        </p:nvSpPr>
        <p:spPr bwMode="auto">
          <a:xfrm>
            <a:off x="611188" y="395486"/>
            <a:ext cx="453687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  <a:ea typeface="Times New Roman" pitchFamily="18" charset="0"/>
                <a:cs typeface="Calibri" pitchFamily="34" charset="0"/>
              </a:rPr>
              <a:t>STRUKTURA NASTAVNOG DANA, </a:t>
            </a:r>
            <a:r>
              <a:rPr lang="hr-HR" sz="1600" b="1" dirty="0">
                <a:solidFill>
                  <a:srgbClr val="FF0000"/>
                </a:solidFill>
                <a:ea typeface="Times New Roman" pitchFamily="18" charset="0"/>
                <a:cs typeface="Calibri" pitchFamily="34" charset="0"/>
              </a:rPr>
              <a:t>…….</a:t>
            </a:r>
            <a:r>
              <a:rPr lang="hr-HR" sz="1400" b="1" dirty="0">
                <a:solidFill>
                  <a:srgbClr val="FF0000"/>
                </a:solidFill>
                <a:ea typeface="Times New Roman" pitchFamily="18" charset="0"/>
                <a:cs typeface="Calibri" pitchFamily="34" charset="0"/>
              </a:rPr>
              <a:t>  </a:t>
            </a:r>
            <a:r>
              <a:rPr lang="hr-HR" sz="1600" dirty="0">
                <a:ea typeface="Times New Roman" pitchFamily="18" charset="0"/>
                <a:cs typeface="Calibri" pitchFamily="34" charset="0"/>
              </a:rPr>
              <a:t>shematski prikaz strukture nastavnog sata, dana…..</a:t>
            </a:r>
          </a:p>
        </p:txBody>
      </p:sp>
      <p:sp>
        <p:nvSpPr>
          <p:cNvPr id="540692" name="Text Box 20"/>
          <p:cNvSpPr txBox="1">
            <a:spLocks noChangeArrowheads="1"/>
          </p:cNvSpPr>
          <p:nvPr/>
        </p:nvSpPr>
        <p:spPr bwMode="auto">
          <a:xfrm>
            <a:off x="1260749" y="1994812"/>
            <a:ext cx="6768826" cy="3108543"/>
          </a:xfrm>
          <a:prstGeom prst="rect">
            <a:avLst/>
          </a:prstGeom>
          <a:solidFill>
            <a:schemeClr val="bg1">
              <a:alpha val="0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Projekt učionice </a:t>
            </a:r>
            <a:r>
              <a:rPr lang="hr-HR" sz="2800" b="1" dirty="0"/>
              <a:t>ostvaren je prema željenom </a:t>
            </a:r>
          </a:p>
          <a:p>
            <a:r>
              <a:rPr lang="hr-HR" sz="2800" b="1" dirty="0"/>
              <a:t>načinu rada i strukturi nastavnog dana, sata. </a:t>
            </a:r>
          </a:p>
          <a:p>
            <a:endParaRPr lang="hr-HR" sz="2800" b="1" dirty="0"/>
          </a:p>
          <a:p>
            <a:r>
              <a:rPr lang="hr-HR" sz="2800" b="1" dirty="0"/>
              <a:t>Posebno su projektirani , izrađeni i </a:t>
            </a:r>
          </a:p>
          <a:p>
            <a:r>
              <a:rPr lang="hr-HR" sz="2800" b="1" dirty="0"/>
              <a:t>smješteni radni stolovi, radni zidovi, </a:t>
            </a:r>
          </a:p>
          <a:p>
            <a:r>
              <a:rPr lang="hr-HR" sz="2800" b="1" dirty="0">
                <a:solidFill>
                  <a:srgbClr val="FF0000"/>
                </a:solidFill>
              </a:rPr>
              <a:t>smještena računala</a:t>
            </a:r>
            <a:r>
              <a:rPr lang="hr-HR" sz="2800" b="1" dirty="0"/>
              <a:t> kao i sve instalacije-učila </a:t>
            </a:r>
          </a:p>
          <a:p>
            <a:r>
              <a:rPr lang="hr-HR" sz="2800" b="1" dirty="0"/>
              <a:t>te odabran alat i ostala potrebna opreme!</a:t>
            </a:r>
            <a:endParaRPr lang="hr-HR" sz="2800" dirty="0"/>
          </a:p>
        </p:txBody>
      </p:sp>
      <p:pic>
        <p:nvPicPr>
          <p:cNvPr id="19" name="Picture 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448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540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5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540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5406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540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540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5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5406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/>
                                        <p:tgtEl>
                                          <p:spTgt spid="5406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540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540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0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5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5406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5406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540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540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0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5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540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5406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/>
                                        <p:tgtEl>
                                          <p:spTgt spid="540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/>
                                        <p:tgtEl>
                                          <p:spTgt spid="540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5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5406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5406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540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/>
                                        <p:tgtEl>
                                          <p:spTgt spid="540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5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540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5406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/>
                                        <p:tgtEl>
                                          <p:spTgt spid="540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/>
                                        <p:tgtEl>
                                          <p:spTgt spid="540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0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5406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5406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/>
                                        <p:tgtEl>
                                          <p:spTgt spid="540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540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5406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000"/>
                                        <p:tgtEl>
                                          <p:spTgt spid="5406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540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540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000"/>
                                        <p:tgtEl>
                                          <p:spTgt spid="5406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000"/>
                                        <p:tgtEl>
                                          <p:spTgt spid="5406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/>
                                        <p:tgtEl>
                                          <p:spTgt spid="540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/>
                                        <p:tgtEl>
                                          <p:spTgt spid="540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5406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/>
                                        <p:tgtEl>
                                          <p:spTgt spid="5406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/>
                                        <p:tgtEl>
                                          <p:spTgt spid="540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/>
                                        <p:tgtEl>
                                          <p:spTgt spid="540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0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000"/>
                                        <p:tgtEl>
                                          <p:spTgt spid="540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2000"/>
                                        <p:tgtEl>
                                          <p:spTgt spid="5406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0"/>
                                        <p:tgtEl>
                                          <p:spTgt spid="540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/>
                                        <p:tgtEl>
                                          <p:spTgt spid="540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0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000"/>
                                        <p:tgtEl>
                                          <p:spTgt spid="5406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5406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540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/>
                                        <p:tgtEl>
                                          <p:spTgt spid="540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0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000"/>
                                        <p:tgtEl>
                                          <p:spTgt spid="5406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2000"/>
                                        <p:tgtEl>
                                          <p:spTgt spid="5406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0"/>
                                        <p:tgtEl>
                                          <p:spTgt spid="540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0"/>
                                        <p:tgtEl>
                                          <p:spTgt spid="540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0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5406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5406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540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540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2" dur="500"/>
                                        <p:tgtEl>
                                          <p:spTgt spid="540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7" dur="500"/>
                                        <p:tgtEl>
                                          <p:spTgt spid="540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2" dur="500"/>
                                        <p:tgtEl>
                                          <p:spTgt spid="5406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7" dur="500"/>
                                        <p:tgtEl>
                                          <p:spTgt spid="5406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2" dur="500"/>
                                        <p:tgtEl>
                                          <p:spTgt spid="5406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7" dur="500"/>
                                        <p:tgtEl>
                                          <p:spTgt spid="5406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677" grpId="0" animBg="1"/>
      <p:bldP spid="540677" grpId="1" animBg="1"/>
      <p:bldP spid="540677" grpId="2" animBg="1"/>
      <p:bldP spid="540677" grpId="3" animBg="1"/>
      <p:bldP spid="540677" grpId="4" animBg="1"/>
      <p:bldP spid="540678" grpId="0" animBg="1"/>
      <p:bldP spid="540678" grpId="1" animBg="1"/>
      <p:bldP spid="540678" grpId="2" animBg="1"/>
      <p:bldP spid="540678" grpId="3" animBg="1"/>
      <p:bldP spid="540678" grpId="4" animBg="1"/>
      <p:bldP spid="540678" grpId="5" animBg="1"/>
      <p:bldP spid="540679" grpId="0" animBg="1"/>
      <p:bldP spid="540679" grpId="1" animBg="1"/>
      <p:bldP spid="540679" grpId="2" animBg="1"/>
      <p:bldP spid="540679" grpId="3" animBg="1"/>
      <p:bldP spid="540681" grpId="0" animBg="1"/>
      <p:bldP spid="540681" grpId="1" animBg="1"/>
      <p:bldP spid="540681" grpId="2" animBg="1"/>
      <p:bldP spid="540681" grpId="3" animBg="1"/>
      <p:bldP spid="540682" grpId="0" animBg="1"/>
      <p:bldP spid="540682" grpId="1" animBg="1"/>
      <p:bldP spid="540682" grpId="2" animBg="1"/>
      <p:bldP spid="540682" grpId="3" animBg="1"/>
      <p:bldP spid="540683" grpId="0" animBg="1"/>
      <p:bldP spid="540683" grpId="1" animBg="1"/>
      <p:bldP spid="540683" grpId="2" animBg="1"/>
      <p:bldP spid="540683" grpId="3" animBg="1"/>
      <p:bldP spid="540684" grpId="0" animBg="1"/>
      <p:bldP spid="540684" grpId="1" animBg="1"/>
      <p:bldP spid="540684" grpId="2" animBg="1"/>
      <p:bldP spid="540684" grpId="3" animBg="1"/>
      <p:bldP spid="540685" grpId="0" animBg="1"/>
      <p:bldP spid="540685" grpId="1" animBg="1"/>
      <p:bldP spid="540691" grpId="0"/>
      <p:bldP spid="54069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32" y="1757331"/>
            <a:ext cx="360997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589" y="2560084"/>
            <a:ext cx="2089062" cy="17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001" y="1571237"/>
            <a:ext cx="360045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26216" y="1048017"/>
            <a:ext cx="1241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/>
              <a:t>ISHODI</a:t>
            </a:r>
            <a:endParaRPr lang="hr-HR" sz="2800" dirty="0"/>
          </a:p>
        </p:txBody>
      </p:sp>
      <p:sp>
        <p:nvSpPr>
          <p:cNvPr id="9" name="Rectangle 8"/>
          <p:cNvSpPr/>
          <p:nvPr/>
        </p:nvSpPr>
        <p:spPr>
          <a:xfrm>
            <a:off x="6027779" y="1048017"/>
            <a:ext cx="1312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2800" b="1" dirty="0"/>
              <a:t> CILJEVI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8972" y="522920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PO ISHODIMA OPREMAJ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52229" y="522920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PO CILJEVIMA INDIVIDUALNO </a:t>
            </a:r>
          </a:p>
          <a:p>
            <a:pPr algn="ctr"/>
            <a:r>
              <a:rPr lang="hr-HR" b="1" dirty="0"/>
              <a:t>ODABIRI METODU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695" y="2560895"/>
            <a:ext cx="2089062" cy="17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extLst>
      <p:ext uri="{BB962C8B-B14F-4D97-AF65-F5344CB8AC3E}">
        <p14:creationId xmlns:p14="http://schemas.microsoft.com/office/powerpoint/2010/main" val="24059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6" grpId="0"/>
      <p:bldP spid="1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772815"/>
            <a:ext cx="7747328" cy="3416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/>
              <a:t>Oni koji kreću u opremanje  po  </a:t>
            </a:r>
          </a:p>
          <a:p>
            <a:pPr algn="ctr"/>
            <a:r>
              <a:rPr lang="hr-HR" sz="3600" b="1" dirty="0"/>
              <a:t>redosljednim lekcijama i ciljevima sve i </a:t>
            </a:r>
          </a:p>
          <a:p>
            <a:pPr algn="ctr"/>
            <a:r>
              <a:rPr lang="hr-HR" sz="3600" b="1" dirty="0"/>
              <a:t>da imaju dovoljno sredstava ubrzo će </a:t>
            </a:r>
          </a:p>
          <a:p>
            <a:pPr algn="ctr"/>
            <a:r>
              <a:rPr lang="hr-HR" sz="3600" b="1" dirty="0"/>
              <a:t>shvatiti da nemaju dovoljno prostora  </a:t>
            </a:r>
          </a:p>
          <a:p>
            <a:pPr algn="ctr"/>
            <a:r>
              <a:rPr lang="hr-HR" sz="3600" b="1" dirty="0"/>
              <a:t>kao ni sati, jednom riječju  žele </a:t>
            </a:r>
          </a:p>
          <a:p>
            <a:pPr algn="ctr"/>
            <a:r>
              <a:rPr lang="hr-HR" sz="3600" b="1" dirty="0"/>
              <a:t>nemoguće!!!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80968" y="614325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/>
              <a:t>PO ISHODIMA OPREMAJ</a:t>
            </a:r>
          </a:p>
        </p:txBody>
      </p:sp>
      <p:pic>
        <p:nvPicPr>
          <p:cNvPr id="5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extLst>
      <p:ext uri="{BB962C8B-B14F-4D97-AF65-F5344CB8AC3E}">
        <p14:creationId xmlns:p14="http://schemas.microsoft.com/office/powerpoint/2010/main" val="260324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2204864"/>
            <a:ext cx="7128792" cy="3416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/>
              <a:t>Oni koji prekidaju rad učenika da bi </a:t>
            </a:r>
          </a:p>
          <a:p>
            <a:pPr algn="ctr"/>
            <a:r>
              <a:rPr lang="hr-HR" sz="3600" b="1" dirty="0"/>
              <a:t>mu objasnili zakonitosti a naročito </a:t>
            </a:r>
          </a:p>
          <a:p>
            <a:pPr algn="ctr"/>
            <a:r>
              <a:rPr lang="hr-HR" sz="3600" b="1" dirty="0"/>
              <a:t>ako prekidaju rad ukupne grupe </a:t>
            </a:r>
          </a:p>
          <a:p>
            <a:pPr algn="ctr"/>
            <a:r>
              <a:rPr lang="hr-HR" sz="3600" b="1" dirty="0"/>
              <a:t>i prelaze  na frontalni rad ubrzo će </a:t>
            </a:r>
          </a:p>
          <a:p>
            <a:pPr algn="ctr"/>
            <a:r>
              <a:rPr lang="hr-HR" sz="3600" b="1" dirty="0"/>
              <a:t>shvatiti da nemaju vremena za  </a:t>
            </a:r>
          </a:p>
          <a:p>
            <a:pPr algn="ctr"/>
            <a:r>
              <a:rPr lang="hr-HR" sz="3600" b="1" dirty="0"/>
              <a:t>postići nijedan ishod!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5656" y="620688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/>
              <a:t>PO CILJEVIMA INDIVIDUALNO ODABIRI METODU</a:t>
            </a:r>
          </a:p>
        </p:txBody>
      </p:sp>
      <p:pic>
        <p:nvPicPr>
          <p:cNvPr id="5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extLst>
      <p:ext uri="{BB962C8B-B14F-4D97-AF65-F5344CB8AC3E}">
        <p14:creationId xmlns:p14="http://schemas.microsoft.com/office/powerpoint/2010/main" val="254593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48" y="1516917"/>
            <a:ext cx="3884248" cy="222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48" y="3838012"/>
            <a:ext cx="3915765" cy="257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564904"/>
            <a:ext cx="1989525" cy="320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ular Callout 5"/>
          <p:cNvSpPr/>
          <p:nvPr/>
        </p:nvSpPr>
        <p:spPr bwMode="auto">
          <a:xfrm>
            <a:off x="5052802" y="1516917"/>
            <a:ext cx="2804867" cy="759955"/>
          </a:xfrm>
          <a:prstGeom prst="wedgeRoundRectCallout">
            <a:avLst>
              <a:gd name="adj1" fmla="val 25313"/>
              <a:gd name="adj2" fmla="val 76522"/>
              <a:gd name="adj3" fmla="val 16667"/>
            </a:avLst>
          </a:prstGeom>
          <a:solidFill>
            <a:schemeClr val="accent1">
              <a:alpha val="0"/>
            </a:schemeClr>
          </a:solidFill>
          <a:ln w="31750">
            <a:solidFill>
              <a:srgbClr val="FF33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B w="12700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dirty="0">
              <a:latin typeface="+mn-lt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159091" y="1573728"/>
            <a:ext cx="25922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dirty="0">
                <a:solidFill>
                  <a:srgbClr val="0000FF"/>
                </a:solidFill>
                <a:latin typeface="Comic Sans MS" pitchFamily="66" charset="0"/>
              </a:rPr>
              <a:t>Pravila ne smije biti </a:t>
            </a:r>
          </a:p>
          <a:p>
            <a:r>
              <a:rPr lang="hr-HR" dirty="0">
                <a:solidFill>
                  <a:srgbClr val="0000FF"/>
                </a:solidFill>
                <a:latin typeface="Comic Sans MS" pitchFamily="66" charset="0"/>
              </a:rPr>
              <a:t>previše ali ni premalo.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59248" y="5013176"/>
            <a:ext cx="3608696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Rounded Rectangle 10"/>
          <p:cNvSpPr/>
          <p:nvPr/>
        </p:nvSpPr>
        <p:spPr>
          <a:xfrm>
            <a:off x="467159" y="3284984"/>
            <a:ext cx="3608696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7" y="620688"/>
            <a:ext cx="36671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extLst>
      <p:ext uri="{BB962C8B-B14F-4D97-AF65-F5344CB8AC3E}">
        <p14:creationId xmlns:p14="http://schemas.microsoft.com/office/powerpoint/2010/main" val="256435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748" y="1600200"/>
            <a:ext cx="577450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0046" y="548680"/>
            <a:ext cx="8505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  <a:latin typeface="Comic Sans MS" pitchFamily="66" charset="0"/>
              </a:rPr>
              <a:t>Manja mana modularnosti </a:t>
            </a:r>
            <a:r>
              <a:rPr lang="hr-HR" dirty="0">
                <a:solidFill>
                  <a:srgbClr val="0000FF"/>
                </a:solidFill>
                <a:latin typeface="Comic Sans MS" pitchFamily="66" charset="0"/>
              </a:rPr>
              <a:t>je što zahtijeva ponavljanje uvoda-uputa jer se </a:t>
            </a:r>
          </a:p>
          <a:p>
            <a:r>
              <a:rPr lang="hr-HR" dirty="0">
                <a:solidFill>
                  <a:srgbClr val="0000FF"/>
                </a:solidFill>
                <a:latin typeface="Comic Sans MS" pitchFamily="66" charset="0"/>
              </a:rPr>
              <a:t>mora pretpostaviti da je  učeniku odabrana tema prva!</a:t>
            </a:r>
          </a:p>
        </p:txBody>
      </p:sp>
      <p:pic>
        <p:nvPicPr>
          <p:cNvPr id="6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extLst>
      <p:ext uri="{BB962C8B-B14F-4D97-AF65-F5344CB8AC3E}">
        <p14:creationId xmlns:p14="http://schemas.microsoft.com/office/powerpoint/2010/main" val="344213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747" y="3044368"/>
            <a:ext cx="1333464" cy="96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660" y="1953197"/>
            <a:ext cx="1127999" cy="84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20" y="1364047"/>
            <a:ext cx="1233285" cy="9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131" y="4212396"/>
            <a:ext cx="1272823" cy="98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140" y="4271462"/>
            <a:ext cx="1233988" cy="92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031" y="1903962"/>
            <a:ext cx="1282097" cy="9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00673" y="320465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FF0000"/>
                </a:solidFill>
              </a:rPr>
              <a:t>SADRŽAJ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85219" y="7647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UVOD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05227" y="2164554"/>
            <a:ext cx="15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HARDVER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28954" y="4520008"/>
            <a:ext cx="15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NAČIN RADA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5059" y="4549541"/>
            <a:ext cx="15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INSTALACIJA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54882" y="4549541"/>
            <a:ext cx="95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UČENJE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5576" y="32972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UČIONICA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9592" y="21762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ZAKLJUČAK</a:t>
            </a:r>
          </a:p>
        </p:txBody>
      </p:sp>
      <p:sp>
        <p:nvSpPr>
          <p:cNvPr id="20" name="TekstniOkvir 5">
            <a:hlinkClick r:id="rId14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611559" y="580037"/>
            <a:ext cx="1876471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VIDEO</a:t>
            </a:r>
          </a:p>
        </p:txBody>
      </p:sp>
      <p:sp>
        <p:nvSpPr>
          <p:cNvPr id="22" name="TekstniOkvir 5">
            <a:hlinkClick r:id="rId15" action="ppaction://hlinksldjump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7647311" y="5927959"/>
            <a:ext cx="928246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KRAJ</a:t>
            </a:r>
          </a:p>
        </p:txBody>
      </p:sp>
      <p:sp>
        <p:nvSpPr>
          <p:cNvPr id="23" name="TekstniOkvir 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655421" y="5927959"/>
            <a:ext cx="1366325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RASPRAVA</a:t>
            </a: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899092">
            <a:off x="4856170" y="2785218"/>
            <a:ext cx="405189" cy="43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9281791">
            <a:off x="3785810" y="2765585"/>
            <a:ext cx="406064" cy="43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3895032">
            <a:off x="3735156" y="3742924"/>
            <a:ext cx="406466" cy="43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8139170">
            <a:off x="4954454" y="3809876"/>
            <a:ext cx="406468" cy="43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328920" y="2467955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1242501">
            <a:off x="4407751" y="3983465"/>
            <a:ext cx="360040" cy="387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367644" y="1143911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1240642">
            <a:off x="7817008" y="5305115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1240642">
            <a:off x="1100250" y="5305116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140" y="5157689"/>
            <a:ext cx="1272822" cy="95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hlinkClick r:id="rId20" action="ppaction://hlinksldjump"/>
          </p:cNvPr>
          <p:cNvSpPr txBox="1"/>
          <p:nvPr/>
        </p:nvSpPr>
        <p:spPr>
          <a:xfrm>
            <a:off x="6728954" y="580037"/>
            <a:ext cx="2042077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C000"/>
                </a:solidFill>
                <a:latin typeface="Comic Sans MS" panose="030F0702030302020204" pitchFamily="66" charset="0"/>
              </a:rPr>
              <a:t>Nagradna igra 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45231" y="1002802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  <p:pic>
        <p:nvPicPr>
          <p:cNvPr id="43" name="Slika 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630659" y="2771753"/>
            <a:ext cx="972343" cy="140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648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5" grpId="0"/>
      <p:bldP spid="27" grpId="0"/>
      <p:bldP spid="28" grpId="0"/>
      <p:bldP spid="29" grpId="0"/>
      <p:bldP spid="30" grpId="0"/>
      <p:bldP spid="31" grpId="0"/>
      <p:bldP spid="20" grpId="0" animBg="1"/>
      <p:bldP spid="22" grpId="0" animBg="1"/>
      <p:bldP spid="23" grpId="0" animBg="1"/>
      <p:bldP spid="4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56" y="1093883"/>
            <a:ext cx="71818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extBox 2"/>
          <p:cNvSpPr txBox="1">
            <a:spLocks noChangeArrowheads="1"/>
          </p:cNvSpPr>
          <p:nvPr/>
        </p:nvSpPr>
        <p:spPr bwMode="auto">
          <a:xfrm>
            <a:off x="926298" y="364218"/>
            <a:ext cx="4186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rgbClr val="0000FF"/>
                </a:solidFill>
                <a:latin typeface="Calibri" pitchFamily="34" charset="0"/>
              </a:rPr>
              <a:t>Kad nauče  kako učiti:</a:t>
            </a:r>
          </a:p>
        </p:txBody>
      </p:sp>
      <p:sp>
        <p:nvSpPr>
          <p:cNvPr id="4" name="Down Arrow 3"/>
          <p:cNvSpPr/>
          <p:nvPr/>
        </p:nvSpPr>
        <p:spPr>
          <a:xfrm>
            <a:off x="4207560" y="4184630"/>
            <a:ext cx="328721" cy="457293"/>
          </a:xfrm>
          <a:prstGeom prst="downArrow">
            <a:avLst>
              <a:gd name="adj1" fmla="val 50000"/>
              <a:gd name="adj2" fmla="val 5410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5" name="Down Arrow 4"/>
          <p:cNvSpPr/>
          <p:nvPr/>
        </p:nvSpPr>
        <p:spPr>
          <a:xfrm>
            <a:off x="4716463" y="3213100"/>
            <a:ext cx="352425" cy="479425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6" name="Down Arrow 5"/>
          <p:cNvSpPr/>
          <p:nvPr/>
        </p:nvSpPr>
        <p:spPr>
          <a:xfrm rot="10800000">
            <a:off x="6372225" y="4797425"/>
            <a:ext cx="352425" cy="47783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7" name="Down Arrow 6"/>
          <p:cNvSpPr/>
          <p:nvPr/>
        </p:nvSpPr>
        <p:spPr>
          <a:xfrm>
            <a:off x="6588125" y="3213100"/>
            <a:ext cx="352425" cy="479425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0" name="Down Arrow 9"/>
          <p:cNvSpPr/>
          <p:nvPr/>
        </p:nvSpPr>
        <p:spPr>
          <a:xfrm>
            <a:off x="1260475" y="3284538"/>
            <a:ext cx="352425" cy="479425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25086" y="5055175"/>
            <a:ext cx="208756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 dirty="0">
                <a:solidFill>
                  <a:srgbClr val="FF0000"/>
                </a:solidFill>
                <a:latin typeface="Calibri" pitchFamily="34" charset="0"/>
              </a:rPr>
              <a:t>Prati  upute u Zbirci </a:t>
            </a:r>
          </a:p>
          <a:p>
            <a:r>
              <a:rPr lang="hr-HR" b="1" dirty="0">
                <a:solidFill>
                  <a:srgbClr val="FF0000"/>
                </a:solidFill>
                <a:latin typeface="Calibri" pitchFamily="34" charset="0"/>
              </a:rPr>
              <a:t>zadataka i vježbi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779838" y="2781300"/>
            <a:ext cx="2232025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>
                <a:solidFill>
                  <a:srgbClr val="FF0000"/>
                </a:solidFill>
                <a:latin typeface="Calibri" pitchFamily="34" charset="0"/>
              </a:rPr>
              <a:t>Razgovaraj s kolegom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227763" y="2781300"/>
            <a:ext cx="1800225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>
                <a:solidFill>
                  <a:srgbClr val="FF0000"/>
                </a:solidFill>
                <a:latin typeface="Calibri" pitchFamily="34" charset="0"/>
              </a:rPr>
              <a:t>Radi samostalno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724525" y="5516563"/>
            <a:ext cx="2124075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>
                <a:solidFill>
                  <a:srgbClr val="FF0000"/>
                </a:solidFill>
                <a:latin typeface="Calibri" pitchFamily="34" charset="0"/>
              </a:rPr>
              <a:t>Profesor će pomoći</a:t>
            </a:r>
          </a:p>
        </p:txBody>
      </p:sp>
      <p:sp>
        <p:nvSpPr>
          <p:cNvPr id="15" name="Down Arrow 14"/>
          <p:cNvSpPr/>
          <p:nvPr/>
        </p:nvSpPr>
        <p:spPr>
          <a:xfrm rot="17992391">
            <a:off x="3179251" y="3669542"/>
            <a:ext cx="352425" cy="479425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239927" y="4413276"/>
            <a:ext cx="208915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 dirty="0">
                <a:solidFill>
                  <a:srgbClr val="FF0000"/>
                </a:solidFill>
                <a:latin typeface="Calibri" pitchFamily="34" charset="0"/>
              </a:rPr>
              <a:t>Prati video snimke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042988" y="2781300"/>
            <a:ext cx="1800225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 dirty="0">
                <a:solidFill>
                  <a:srgbClr val="FF0000"/>
                </a:solidFill>
                <a:latin typeface="Calibri" pitchFamily="34" charset="0"/>
              </a:rPr>
              <a:t>Radi samostalno</a:t>
            </a:r>
          </a:p>
        </p:txBody>
      </p:sp>
      <p:pic>
        <p:nvPicPr>
          <p:cNvPr id="19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463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1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10" grpId="0" animBg="1"/>
      <p:bldP spid="10" grpId="1" animBg="1"/>
      <p:bldP spid="10" grpId="2" animBg="1"/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  <p:bldP spid="15" grpId="2" animBg="1"/>
      <p:bldP spid="16" grpId="0" animBg="1"/>
      <p:bldP spid="1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WordArt 2"/>
          <p:cNvSpPr>
            <a:spLocks noChangeArrowheads="1" noChangeShapeType="1" noTextEdit="1"/>
          </p:cNvSpPr>
          <p:nvPr/>
        </p:nvSpPr>
        <p:spPr bwMode="auto">
          <a:xfrm rot="388340">
            <a:off x="665957" y="3663694"/>
            <a:ext cx="7704137" cy="211093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MORAŠ</a:t>
            </a:r>
            <a:r>
              <a:rPr lang="hr-H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 JAKO </a:t>
            </a:r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 </a:t>
            </a:r>
            <a:r>
              <a:rPr lang="hr-H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PUNO TOGA </a:t>
            </a:r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 </a:t>
            </a:r>
            <a:endParaRPr lang="hr-HR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/>
            </a:endParaRPr>
          </a:p>
          <a:p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NAPRAVITI DA " NE BI RADIO "</a:t>
            </a:r>
            <a:endParaRPr lang="hr-HR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/>
            </a:endParaRPr>
          </a:p>
        </p:txBody>
      </p:sp>
      <p:sp>
        <p:nvSpPr>
          <p:cNvPr id="16387" name="WordArt 3"/>
          <p:cNvSpPr>
            <a:spLocks noChangeArrowheads="1" noChangeShapeType="1" noTextEdit="1"/>
          </p:cNvSpPr>
          <p:nvPr/>
        </p:nvSpPr>
        <p:spPr bwMode="auto">
          <a:xfrm>
            <a:off x="755650" y="476250"/>
            <a:ext cx="7524750" cy="29146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r>
              <a:rPr lang="pl-PL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NAJBOLJA JE PRAKTIČNA NASTAVA KAD </a:t>
            </a:r>
          </a:p>
          <a:p>
            <a:r>
              <a:rPr lang="pl-PL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PROFESOR " NIŠTA NE RADI "</a:t>
            </a:r>
            <a:endParaRPr lang="hr-HR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Arial Black"/>
            </a:endParaRPr>
          </a:p>
        </p:txBody>
      </p:sp>
      <p:pic>
        <p:nvPicPr>
          <p:cNvPr id="4700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2420888"/>
            <a:ext cx="1655911" cy="163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1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00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00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0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0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00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00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0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18" grpId="0"/>
      <p:bldP spid="1638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C5654764-C5D6-4691-8382-38293AD7E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14" y="1487635"/>
            <a:ext cx="8221811" cy="5040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958" y="311675"/>
            <a:ext cx="9797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0000FF"/>
                </a:solidFill>
              </a:rPr>
              <a:t>                               On-line demonstracija</a:t>
            </a:r>
            <a:r>
              <a:rPr lang="nn-NO" sz="2800" b="1" dirty="0">
                <a:solidFill>
                  <a:srgbClr val="0000FF"/>
                </a:solidFill>
              </a:rPr>
              <a:t> praktične </a:t>
            </a:r>
            <a:endParaRPr lang="hr-HR" sz="2800" b="1" dirty="0">
              <a:solidFill>
                <a:srgbClr val="0000FF"/>
              </a:solidFill>
            </a:endParaRPr>
          </a:p>
          <a:p>
            <a:r>
              <a:rPr lang="hr-HR" sz="2800" b="1" dirty="0">
                <a:solidFill>
                  <a:srgbClr val="0000FF"/>
                </a:solidFill>
              </a:rPr>
              <a:t>                                </a:t>
            </a:r>
            <a:r>
              <a:rPr lang="nn-NO" sz="2800" b="1" dirty="0">
                <a:solidFill>
                  <a:srgbClr val="0000FF"/>
                </a:solidFill>
              </a:rPr>
              <a:t>nastave !!!!</a:t>
            </a:r>
            <a:endParaRPr lang="hr-HR" sz="2800" b="1" dirty="0">
              <a:solidFill>
                <a:srgbClr val="0000FF"/>
              </a:solidFill>
            </a:endParaRPr>
          </a:p>
        </p:txBody>
      </p:sp>
      <p:pic>
        <p:nvPicPr>
          <p:cNvPr id="6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5029" y="311673"/>
            <a:ext cx="1845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POTREBNO</a:t>
            </a:r>
            <a:endParaRPr lang="hr-HR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5796136" y="1782108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8" name="TextBox 7"/>
          <p:cNvSpPr txBox="1"/>
          <p:nvPr/>
        </p:nvSpPr>
        <p:spPr>
          <a:xfrm>
            <a:off x="5508104" y="2564904"/>
            <a:ext cx="2880320" cy="6480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9" name="TextBox 8"/>
          <p:cNvSpPr txBox="1"/>
          <p:nvPr/>
        </p:nvSpPr>
        <p:spPr>
          <a:xfrm>
            <a:off x="5580112" y="3356992"/>
            <a:ext cx="2160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10" name="TextBox 9"/>
          <p:cNvSpPr txBox="1"/>
          <p:nvPr/>
        </p:nvSpPr>
        <p:spPr>
          <a:xfrm>
            <a:off x="5652120" y="3823248"/>
            <a:ext cx="2520280" cy="14059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11" name="TextBox 10"/>
          <p:cNvSpPr txBox="1"/>
          <p:nvPr/>
        </p:nvSpPr>
        <p:spPr>
          <a:xfrm>
            <a:off x="5508104" y="5373216"/>
            <a:ext cx="3024336" cy="10081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12" name="TextBox 11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extLst>
      <p:ext uri="{BB962C8B-B14F-4D97-AF65-F5344CB8AC3E}">
        <p14:creationId xmlns:p14="http://schemas.microsoft.com/office/powerpoint/2010/main" val="324467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31" y="1296418"/>
            <a:ext cx="387667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70" y="1357383"/>
            <a:ext cx="36861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007604" y="1648509"/>
            <a:ext cx="2952328" cy="1080120"/>
          </a:xfrm>
          <a:prstGeom prst="wedgeRoundRectCallout">
            <a:avLst>
              <a:gd name="adj1" fmla="val 29725"/>
              <a:gd name="adj2" fmla="val 10887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xtBox 2"/>
          <p:cNvSpPr txBox="1"/>
          <p:nvPr/>
        </p:nvSpPr>
        <p:spPr>
          <a:xfrm>
            <a:off x="1187624" y="1650215"/>
            <a:ext cx="2772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Momci vrijeme je </a:t>
            </a:r>
            <a:r>
              <a:rPr lang="hr-HR" sz="2800" dirty="0" smtClean="0"/>
              <a:t>za veliki odmor</a:t>
            </a:r>
            <a:r>
              <a:rPr lang="hr-HR" sz="2800" dirty="0"/>
              <a:t>!!</a:t>
            </a:r>
          </a:p>
        </p:txBody>
      </p:sp>
      <p:sp>
        <p:nvSpPr>
          <p:cNvPr id="6" name="Rounded Rectangular Callout 5"/>
          <p:cNvSpPr/>
          <p:nvPr/>
        </p:nvSpPr>
        <p:spPr>
          <a:xfrm flipH="1">
            <a:off x="5508104" y="1574541"/>
            <a:ext cx="2664296" cy="1080120"/>
          </a:xfrm>
          <a:prstGeom prst="wedgeRoundRectCallout">
            <a:avLst>
              <a:gd name="adj1" fmla="val 29725"/>
              <a:gd name="adj2" fmla="val 10887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TextBox 6"/>
          <p:cNvSpPr txBox="1"/>
          <p:nvPr/>
        </p:nvSpPr>
        <p:spPr>
          <a:xfrm>
            <a:off x="5724128" y="1599242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Mi ne bi na odmor!!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E19D57AD-705D-4BFA-A983-AA87BBE333A1}"/>
              </a:ext>
            </a:extLst>
          </p:cNvPr>
          <p:cNvSpPr txBox="1"/>
          <p:nvPr/>
        </p:nvSpPr>
        <p:spPr>
          <a:xfrm>
            <a:off x="462318" y="311950"/>
            <a:ext cx="2453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0000FF"/>
                </a:solidFill>
              </a:rPr>
              <a:t>USPJEH!!!!</a:t>
            </a:r>
          </a:p>
        </p:txBody>
      </p:sp>
      <p:pic>
        <p:nvPicPr>
          <p:cNvPr id="9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extLst>
      <p:ext uri="{BB962C8B-B14F-4D97-AF65-F5344CB8AC3E}">
        <p14:creationId xmlns:p14="http://schemas.microsoft.com/office/powerpoint/2010/main" val="400276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6" grpId="0" animBg="1"/>
      <p:bldP spid="7" grpId="0"/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54" y="1880044"/>
            <a:ext cx="7701161" cy="304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251520" y="293147"/>
            <a:ext cx="8269528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C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hr-HR" sz="2400" b="1" dirty="0">
                <a:solidFill>
                  <a:srgbClr val="0000FF"/>
                </a:solidFill>
                <a:cs typeface="Arial" charset="0"/>
              </a:rPr>
              <a:t>Za  </a:t>
            </a:r>
            <a:r>
              <a:rPr lang="hr-HR" sz="2400" b="1" dirty="0">
                <a:solidFill>
                  <a:srgbClr val="FF0000"/>
                </a:solidFill>
                <a:cs typeface="Arial" charset="0"/>
              </a:rPr>
              <a:t>budućnosti </a:t>
            </a:r>
            <a:r>
              <a:rPr lang="hr-HR" sz="2400" b="1" dirty="0">
                <a:solidFill>
                  <a:srgbClr val="0000FF"/>
                </a:solidFill>
                <a:cs typeface="Arial" charset="0"/>
              </a:rPr>
              <a:t>najvažniji su </a:t>
            </a:r>
            <a:r>
              <a:rPr lang="hr-HR" sz="2400" b="1" dirty="0">
                <a:solidFill>
                  <a:srgbClr val="FF0000"/>
                </a:solidFill>
                <a:cs typeface="Arial" charset="0"/>
              </a:rPr>
              <a:t>dobri ljudi </a:t>
            </a:r>
            <a:r>
              <a:rPr lang="hr-HR" sz="2400" b="1" dirty="0">
                <a:solidFill>
                  <a:srgbClr val="0000FF"/>
                </a:solidFill>
                <a:cs typeface="Arial" charset="0"/>
              </a:rPr>
              <a:t>koji su uz to i  </a:t>
            </a:r>
          </a:p>
          <a:p>
            <a:r>
              <a:rPr lang="hr-HR" sz="2400" b="1" dirty="0">
                <a:solidFill>
                  <a:srgbClr val="FF0000"/>
                </a:solidFill>
                <a:cs typeface="Arial" charset="0"/>
              </a:rPr>
              <a:t>dobri stručnjaci </a:t>
            </a:r>
            <a:r>
              <a:rPr lang="hr-HR" sz="2400" b="1" dirty="0">
                <a:solidFill>
                  <a:srgbClr val="0000FF"/>
                </a:solidFill>
                <a:cs typeface="Arial" charset="0"/>
              </a:rPr>
              <a:t>odnosno, </a:t>
            </a:r>
            <a:r>
              <a:rPr lang="hr-HR" sz="2400" b="1" dirty="0">
                <a:solidFill>
                  <a:srgbClr val="0000FF"/>
                </a:solidFill>
              </a:rPr>
              <a:t>to što je zajedničko na obje </a:t>
            </a:r>
          </a:p>
          <a:p>
            <a:r>
              <a:rPr lang="hr-HR" sz="2400" b="1" dirty="0">
                <a:solidFill>
                  <a:srgbClr val="0000FF"/>
                </a:solidFill>
              </a:rPr>
              <a:t>fotografije</a:t>
            </a:r>
            <a:r>
              <a:rPr lang="hr-HR" sz="2400" b="1" dirty="0">
                <a:solidFill>
                  <a:srgbClr val="3366FF"/>
                </a:solidFill>
              </a:rPr>
              <a:t>:</a:t>
            </a:r>
          </a:p>
          <a:p>
            <a:endParaRPr lang="hr-HR" sz="2400" dirty="0"/>
          </a:p>
        </p:txBody>
      </p:sp>
      <p:sp>
        <p:nvSpPr>
          <p:cNvPr id="539668" name="Text Box 20"/>
          <p:cNvSpPr txBox="1">
            <a:spLocks noChangeArrowheads="1"/>
          </p:cNvSpPr>
          <p:nvPr/>
        </p:nvSpPr>
        <p:spPr bwMode="auto">
          <a:xfrm>
            <a:off x="3419872" y="1435647"/>
            <a:ext cx="218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hr-HR" sz="2000" dirty="0"/>
              <a:t>-radna</a:t>
            </a:r>
            <a:r>
              <a:rPr lang="hr-HR" sz="2000" b="1" dirty="0">
                <a:solidFill>
                  <a:srgbClr val="FF0000"/>
                </a:solidFill>
              </a:rPr>
              <a:t> atmosfera</a:t>
            </a:r>
            <a:r>
              <a:rPr lang="hr-HR" sz="2000" dirty="0">
                <a:solidFill>
                  <a:srgbClr val="FF0000"/>
                </a:solidFill>
              </a:rPr>
              <a:t>.</a:t>
            </a:r>
            <a:r>
              <a:rPr lang="hr-HR" sz="2000" dirty="0"/>
              <a:t> </a:t>
            </a:r>
          </a:p>
        </p:txBody>
      </p:sp>
      <p:pic>
        <p:nvPicPr>
          <p:cNvPr id="9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235" y="6271732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2834" y="5825118"/>
            <a:ext cx="8147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/>
              <a:t>-zbog omogućene</a:t>
            </a:r>
            <a:r>
              <a:rPr lang="hr-HR" sz="2000" b="1" dirty="0">
                <a:solidFill>
                  <a:srgbClr val="FF0000"/>
                </a:solidFill>
              </a:rPr>
              <a:t> on-line  praktične nastave, on-line uvoda i pripreme za </a:t>
            </a:r>
          </a:p>
          <a:p>
            <a:r>
              <a:rPr lang="hr-HR" sz="2000" b="1" dirty="0">
                <a:solidFill>
                  <a:srgbClr val="FF0000"/>
                </a:solidFill>
              </a:rPr>
              <a:t>rad u radionici, </a:t>
            </a:r>
            <a:r>
              <a:rPr lang="hr-HR" sz="2000" dirty="0"/>
              <a:t>moguće </a:t>
            </a:r>
            <a:r>
              <a:rPr lang="hr-HR" sz="2000" b="1" dirty="0">
                <a:solidFill>
                  <a:srgbClr val="FF0000"/>
                </a:solidFill>
              </a:rPr>
              <a:t> </a:t>
            </a:r>
            <a:r>
              <a:rPr lang="hr-HR" sz="2000" dirty="0"/>
              <a:t>je </a:t>
            </a:r>
            <a:r>
              <a:rPr lang="hr-HR" sz="2000" b="1" dirty="0">
                <a:solidFill>
                  <a:srgbClr val="FF0000"/>
                </a:solidFill>
              </a:rPr>
              <a:t>u corona uvjetima </a:t>
            </a:r>
            <a:r>
              <a:rPr lang="hr-HR" sz="2000" dirty="0"/>
              <a:t>smanjiti broj sati u radionici.</a:t>
            </a:r>
          </a:p>
        </p:txBody>
      </p:sp>
      <p:sp>
        <p:nvSpPr>
          <p:cNvPr id="3" name="Rectangle 2"/>
          <p:cNvSpPr/>
          <p:nvPr/>
        </p:nvSpPr>
        <p:spPr>
          <a:xfrm>
            <a:off x="558054" y="5178787"/>
            <a:ext cx="7642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hr-HR" dirty="0"/>
              <a:t>zbog hibridne nastave i fleksibilnosti modularnog pristupa  svi rade</a:t>
            </a:r>
            <a:r>
              <a:rPr lang="hr-HR" b="1" dirty="0"/>
              <a:t> </a:t>
            </a:r>
            <a:r>
              <a:rPr lang="hr-HR" b="1" dirty="0">
                <a:solidFill>
                  <a:srgbClr val="FF0000"/>
                </a:solidFill>
              </a:rPr>
              <a:t>različito a međusobno surađuju</a:t>
            </a:r>
            <a:r>
              <a:rPr lang="hr-HR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99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539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68" grpId="0" build="allAtOnce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0599" y="385267"/>
            <a:ext cx="833401" cy="495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885" y="1584156"/>
            <a:ext cx="2592287" cy="3764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ular Callout 6"/>
          <p:cNvSpPr/>
          <p:nvPr/>
        </p:nvSpPr>
        <p:spPr bwMode="auto">
          <a:xfrm>
            <a:off x="2809527" y="347853"/>
            <a:ext cx="3058617" cy="1064924"/>
          </a:xfrm>
          <a:prstGeom prst="wedgeRoundRectCallout">
            <a:avLst>
              <a:gd name="adj1" fmla="val -69616"/>
              <a:gd name="adj2" fmla="val 58027"/>
              <a:gd name="adj3" fmla="val 16667"/>
            </a:avLst>
          </a:prstGeom>
          <a:solidFill>
            <a:schemeClr val="bg1"/>
          </a:solidFill>
          <a:ln w="31750">
            <a:solidFill>
              <a:srgbClr val="FF33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B w="12700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dirty="0">
              <a:latin typeface="+mn-lt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15816" y="404664"/>
            <a:ext cx="288032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rgbClr val="0000FF"/>
                </a:solidFill>
                <a:latin typeface="Comic Sans MS" pitchFamily="66" charset="0"/>
              </a:rPr>
              <a:t>Ciljana pitanja i rasprava o: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731" y="3949887"/>
            <a:ext cx="1750768" cy="137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lika 15">
            <a:extLst>
              <a:ext uri="{FF2B5EF4-FFF2-40B4-BE49-F238E27FC236}">
                <a16:creationId xmlns:a16="http://schemas.microsoft.com/office/drawing/2014/main" xmlns="" id="{C5654764-C5D6-4691-8382-38293AD7E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9136" y="3924961"/>
            <a:ext cx="2321463" cy="1423224"/>
          </a:xfrm>
          <a:prstGeom prst="rect">
            <a:avLst/>
          </a:prstGeom>
        </p:spPr>
      </p:pic>
      <p:pic>
        <p:nvPicPr>
          <p:cNvPr id="16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37583"/>
            <a:ext cx="2543000" cy="144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87405" y="5478075"/>
            <a:ext cx="8271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dirty="0"/>
              <a:t>Tema:</a:t>
            </a:r>
            <a:r>
              <a:rPr lang="hr-HR" sz="2400" dirty="0">
                <a:solidFill>
                  <a:srgbClr val="0000FF"/>
                </a:solidFill>
              </a:rPr>
              <a:t> </a:t>
            </a:r>
          </a:p>
          <a:p>
            <a:pPr lvl="0"/>
            <a:r>
              <a:rPr lang="hr-HR" sz="2400" dirty="0"/>
              <a:t>Izvođenje praktične nastave instalatera u virtualnom okruženju!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extLst>
      <p:ext uri="{BB962C8B-B14F-4D97-AF65-F5344CB8AC3E}">
        <p14:creationId xmlns:p14="http://schemas.microsoft.com/office/powerpoint/2010/main" val="197756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37583"/>
            <a:ext cx="2543000" cy="144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169" y="2895505"/>
            <a:ext cx="1230037" cy="1542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niOkvir 5">
            <a:hlinkClick r:id="rId4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2118619" y="1587958"/>
            <a:ext cx="1224136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VIDEO</a:t>
            </a:r>
          </a:p>
        </p:txBody>
      </p:sp>
      <p:sp>
        <p:nvSpPr>
          <p:cNvPr id="5" name="TekstniOkvir 5">
            <a:hlinkClick r:id="rId5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521468" y="3203619"/>
            <a:ext cx="1067806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AnyDesk</a:t>
            </a:r>
          </a:p>
        </p:txBody>
      </p:sp>
      <p:sp>
        <p:nvSpPr>
          <p:cNvPr id="6" name="TekstniOkvir 5">
            <a:hlinkClick r:id="rId6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4309446" y="2945120"/>
            <a:ext cx="998276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Meet</a:t>
            </a:r>
          </a:p>
        </p:txBody>
      </p:sp>
      <p:sp>
        <p:nvSpPr>
          <p:cNvPr id="7" name="TekstniOkvir 5">
            <a:hlinkClick r:id="rId7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4220842" y="3757235"/>
            <a:ext cx="100775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Edutorij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265987">
            <a:off x="2724987" y="2160204"/>
            <a:ext cx="527523" cy="59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829790">
            <a:off x="3662560" y="2903812"/>
            <a:ext cx="527523" cy="59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414174">
            <a:off x="1684484" y="2917896"/>
            <a:ext cx="527523" cy="59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hlinkClick r:id="rId9"/>
          </p:cNvPr>
          <p:cNvSpPr txBox="1"/>
          <p:nvPr/>
        </p:nvSpPr>
        <p:spPr>
          <a:xfrm>
            <a:off x="863292" y="2250980"/>
            <a:ext cx="1085929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UČILO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4449149">
            <a:off x="1925353" y="3761627"/>
            <a:ext cx="527523" cy="59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8641534">
            <a:off x="3554209" y="3724716"/>
            <a:ext cx="527523" cy="59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kstniOkvir 5">
            <a:hlinkClick r:id="rId10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2685421" y="5235464"/>
            <a:ext cx="100775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Libar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2298704">
            <a:off x="2652427" y="4552511"/>
            <a:ext cx="527523" cy="59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73272" y="260648"/>
            <a:ext cx="85053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rgbClr val="FF0000"/>
                </a:solidFill>
                <a:latin typeface="Comic Sans MS" pitchFamily="66" charset="0"/>
              </a:rPr>
              <a:t>Manja mana modularnosti </a:t>
            </a:r>
            <a:r>
              <a:rPr lang="hr-HR" sz="2000" dirty="0">
                <a:solidFill>
                  <a:srgbClr val="0000FF"/>
                </a:solidFill>
                <a:latin typeface="Comic Sans MS" pitchFamily="66" charset="0"/>
              </a:rPr>
              <a:t>je ta što za svaki modul zahtijeva </a:t>
            </a:r>
          </a:p>
          <a:p>
            <a:r>
              <a:rPr lang="hr-HR" sz="2000" dirty="0">
                <a:solidFill>
                  <a:srgbClr val="0000FF"/>
                </a:solidFill>
                <a:latin typeface="Comic Sans MS" pitchFamily="66" charset="0"/>
              </a:rPr>
              <a:t>ponavljanje zajedničkog uvoda jer se mora pretpostaviti da je </a:t>
            </a:r>
          </a:p>
          <a:p>
            <a:r>
              <a:rPr lang="hr-HR" sz="2000" dirty="0">
                <a:solidFill>
                  <a:srgbClr val="0000FF"/>
                </a:solidFill>
                <a:latin typeface="Comic Sans MS" pitchFamily="66" charset="0"/>
              </a:rPr>
              <a:t>odabrana tema nekom prva!</a:t>
            </a:r>
          </a:p>
        </p:txBody>
      </p:sp>
      <p:sp>
        <p:nvSpPr>
          <p:cNvPr id="19" name="TekstniOkvir 5">
            <a:hlinkClick r:id="rId11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473506" y="4216531"/>
            <a:ext cx="1398696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TeamViewr</a:t>
            </a:r>
          </a:p>
        </p:txBody>
      </p:sp>
      <p:sp>
        <p:nvSpPr>
          <p:cNvPr id="21" name="TekstniOkvir 5">
            <a:hlinkClick r:id="rId6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3830361" y="2120384"/>
            <a:ext cx="998276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Zoom</a:t>
            </a:r>
          </a:p>
        </p:txBody>
      </p:sp>
      <p:sp>
        <p:nvSpPr>
          <p:cNvPr id="22" name="TekstniOkvir 5">
            <a:hlinkClick r:id="rId12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3812586" y="4667652"/>
            <a:ext cx="998276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YouTube</a:t>
            </a: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xmlns="" id="{553FF701-D78D-4388-8FC2-56067AFB538C}"/>
              </a:ext>
            </a:extLst>
          </p:cNvPr>
          <p:cNvSpPr/>
          <p:nvPr/>
        </p:nvSpPr>
        <p:spPr>
          <a:xfrm>
            <a:off x="5868144" y="3836655"/>
            <a:ext cx="25202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b="1" dirty="0">
                <a:solidFill>
                  <a:srgbClr val="FF0000"/>
                </a:solidFill>
              </a:rPr>
              <a:t>VIRTUALNO</a:t>
            </a:r>
          </a:p>
          <a:p>
            <a:pPr algn="ctr"/>
            <a:r>
              <a:rPr lang="hr-HR" sz="2400" b="1" dirty="0">
                <a:solidFill>
                  <a:srgbClr val="FF0000"/>
                </a:solidFill>
              </a:rPr>
              <a:t>OKRUŽENJE</a:t>
            </a:r>
          </a:p>
        </p:txBody>
      </p:sp>
      <p:sp>
        <p:nvSpPr>
          <p:cNvPr id="25" name="TekstniOkvir 5">
            <a:hlinkClick r:id="" action="ppaction://noaction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1359187" y="4952328"/>
            <a:ext cx="100775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DEMO</a:t>
            </a:r>
          </a:p>
        </p:txBody>
      </p:sp>
      <p:pic>
        <p:nvPicPr>
          <p:cNvPr id="26" name="Picture 3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7405" y="5478075"/>
            <a:ext cx="8271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dirty="0"/>
              <a:t>Tema:</a:t>
            </a:r>
            <a:r>
              <a:rPr lang="hr-HR" sz="2400" dirty="0">
                <a:solidFill>
                  <a:srgbClr val="0000FF"/>
                </a:solidFill>
              </a:rPr>
              <a:t> </a:t>
            </a:r>
          </a:p>
          <a:p>
            <a:pPr lvl="0"/>
            <a:r>
              <a:rPr lang="hr-HR" sz="2400" dirty="0"/>
              <a:t>Izvođenje praktične nastave instalatera u virtualnom okruženju!</a:t>
            </a:r>
          </a:p>
        </p:txBody>
      </p:sp>
    </p:spTree>
    <p:extLst>
      <p:ext uri="{BB962C8B-B14F-4D97-AF65-F5344CB8AC3E}">
        <p14:creationId xmlns:p14="http://schemas.microsoft.com/office/powerpoint/2010/main" val="3946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  <p:bldP spid="15" grpId="0" animBg="1"/>
      <p:bldP spid="19" grpId="0" animBg="1"/>
      <p:bldP spid="21" grpId="0" animBg="1"/>
      <p:bldP spid="22" grpId="0" animBg="1"/>
      <p:bldP spid="2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747" y="3044368"/>
            <a:ext cx="1333464" cy="96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131" y="1928249"/>
            <a:ext cx="1127999" cy="84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20" y="1364047"/>
            <a:ext cx="1300062" cy="9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131" y="4212396"/>
            <a:ext cx="1272823" cy="98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140" y="4271462"/>
            <a:ext cx="1233988" cy="92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031" y="1903962"/>
            <a:ext cx="1282097" cy="9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00673" y="320465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FF0000"/>
                </a:solidFill>
              </a:rPr>
              <a:t>SADRŽAJ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85219" y="7647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UVOD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58698" y="2139606"/>
            <a:ext cx="15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HARDVER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28954" y="4520008"/>
            <a:ext cx="15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NAČIN RADA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5059" y="4549541"/>
            <a:ext cx="15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INSTALACIJA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54882" y="4549541"/>
            <a:ext cx="95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UČENJE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5576" y="32972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UČIONICA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9592" y="21762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FF"/>
                </a:solidFill>
              </a:rPr>
              <a:t>ZAKLJUČAK</a:t>
            </a:r>
          </a:p>
        </p:txBody>
      </p:sp>
      <p:sp>
        <p:nvSpPr>
          <p:cNvPr id="20" name="TekstniOkvir 5">
            <a:hlinkClick r:id="rId14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611559" y="580037"/>
            <a:ext cx="1876471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VIDEO</a:t>
            </a:r>
          </a:p>
        </p:txBody>
      </p:sp>
      <p:sp>
        <p:nvSpPr>
          <p:cNvPr id="22" name="TekstniOkvir 5">
            <a:hlinkClick r:id="rId15" action="ppaction://hlinksldjump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7647311" y="5927959"/>
            <a:ext cx="928246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KRAJ</a:t>
            </a:r>
          </a:p>
        </p:txBody>
      </p:sp>
      <p:sp>
        <p:nvSpPr>
          <p:cNvPr id="23" name="TekstniOkvir 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655421" y="5927959"/>
            <a:ext cx="1366325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RASPRAVA</a:t>
            </a: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899092">
            <a:off x="4856170" y="2785218"/>
            <a:ext cx="405189" cy="43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9281791">
            <a:off x="3785810" y="2765585"/>
            <a:ext cx="406064" cy="43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3895032">
            <a:off x="3735156" y="3742924"/>
            <a:ext cx="406466" cy="43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8139170">
            <a:off x="4954454" y="3809876"/>
            <a:ext cx="406468" cy="43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328920" y="2467955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1242501">
            <a:off x="4407751" y="3983465"/>
            <a:ext cx="360040" cy="387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367644" y="1143911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1240642">
            <a:off x="7817008" y="5305115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1240642">
            <a:off x="1100250" y="5305116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140" y="5157689"/>
            <a:ext cx="1272822" cy="95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hlinkClick r:id="rId20" action="ppaction://hlinksldjump"/>
          </p:cNvPr>
          <p:cNvSpPr txBox="1"/>
          <p:nvPr/>
        </p:nvSpPr>
        <p:spPr>
          <a:xfrm>
            <a:off x="6728954" y="580037"/>
            <a:ext cx="2042077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C000"/>
                </a:solidFill>
                <a:latin typeface="Comic Sans MS" panose="030F0702030302020204" pitchFamily="66" charset="0"/>
              </a:rPr>
              <a:t>Nagradna igra 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45231" y="1002802"/>
            <a:ext cx="432048" cy="46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  <p:pic>
        <p:nvPicPr>
          <p:cNvPr id="43" name="Slika 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630659" y="2771753"/>
            <a:ext cx="972343" cy="140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982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5" grpId="0"/>
      <p:bldP spid="27" grpId="0"/>
      <p:bldP spid="28" grpId="0"/>
      <p:bldP spid="29" grpId="0"/>
      <p:bldP spid="30" grpId="0"/>
      <p:bldP spid="31" grpId="0"/>
      <p:bldP spid="20" grpId="0" animBg="1"/>
      <p:bldP spid="22" grpId="0" animBg="1"/>
      <p:bldP spid="23" grpId="0" animBg="1"/>
      <p:bldP spid="4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250825" y="333375"/>
            <a:ext cx="8497888" cy="2203450"/>
          </a:xfrm>
          <a:prstGeom prst="wedgeRoundRectCallout">
            <a:avLst>
              <a:gd name="adj1" fmla="val 529"/>
              <a:gd name="adj2" fmla="val 86936"/>
              <a:gd name="adj3" fmla="val 16667"/>
            </a:avLst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A0C537AA-B394-41DE-9FF7-6B56BF426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53" y="565150"/>
            <a:ext cx="66675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3680" y="2924175"/>
            <a:ext cx="3160288" cy="165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48682" y="2874706"/>
            <a:ext cx="291028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5400" b="1" dirty="0">
                <a:solidFill>
                  <a:srgbClr val="FF0000"/>
                </a:solidFill>
                <a:latin typeface="Calibri" pitchFamily="34" charset="0"/>
              </a:rPr>
              <a:t>Evo ga opet!!!</a:t>
            </a:r>
            <a:r>
              <a:rPr lang="hr-HR" sz="5400" dirty="0">
                <a:latin typeface="Calibri" pitchFamily="34" charset="0"/>
              </a:rPr>
              <a:t>  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755650" y="2781300"/>
            <a:ext cx="4032250" cy="2016125"/>
          </a:xfrm>
          <a:prstGeom prst="wedgeRoundRectCallout">
            <a:avLst>
              <a:gd name="adj1" fmla="val 72475"/>
              <a:gd name="adj2" fmla="val 57467"/>
              <a:gd name="adj3" fmla="val 16667"/>
            </a:avLst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00113" y="2924175"/>
            <a:ext cx="374411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3600" dirty="0">
                <a:latin typeface="Calibri" pitchFamily="34" charset="0"/>
              </a:rPr>
              <a:t>Dosta mi je tog “</a:t>
            </a:r>
            <a:r>
              <a:rPr lang="hr-HR" sz="3600" b="1" dirty="0">
                <a:solidFill>
                  <a:srgbClr val="FF0000"/>
                </a:solidFill>
                <a:latin typeface="Calibri" pitchFamily="34" charset="0"/>
              </a:rPr>
              <a:t>klikanja</a:t>
            </a:r>
            <a:r>
              <a:rPr lang="hr-HR" sz="3600" dirty="0">
                <a:latin typeface="Calibri" pitchFamily="34" charset="0"/>
              </a:rPr>
              <a:t>”. Od toga me zabolila glava! 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4327" y="3429000"/>
            <a:ext cx="2519362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5245100"/>
            <a:ext cx="3094038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70664" y="581965"/>
            <a:ext cx="84978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200" dirty="0">
                <a:latin typeface="Calibri" pitchFamily="34" charset="0"/>
              </a:rPr>
              <a:t>Moramo završiti jer mi je pobjegao miš. Ako ga </a:t>
            </a:r>
          </a:p>
          <a:p>
            <a:r>
              <a:rPr lang="hr-HR" sz="3200" dirty="0">
                <a:latin typeface="Calibri" pitchFamily="34" charset="0"/>
              </a:rPr>
              <a:t>nakon odmora Vi uhvatite slobodno koristite ovu </a:t>
            </a:r>
          </a:p>
          <a:p>
            <a:r>
              <a:rPr lang="hr-HR" sz="3200" dirty="0">
                <a:latin typeface="Calibri" pitchFamily="34" charset="0"/>
              </a:rPr>
              <a:t>prezentaciju!!!</a:t>
            </a:r>
            <a:endParaRPr lang="hr-HR" sz="2000" dirty="0">
              <a:latin typeface="Calibri" pitchFamily="34" charset="0"/>
            </a:endParaRPr>
          </a:p>
        </p:txBody>
      </p:sp>
      <p:pic>
        <p:nvPicPr>
          <p:cNvPr id="15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36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allAtOnce"/>
      <p:bldP spid="3" grpId="0" animBg="1"/>
      <p:bldP spid="4" grpId="0" build="allAtOnce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2636912"/>
            <a:ext cx="6275040" cy="1143000"/>
          </a:xfrm>
        </p:spPr>
        <p:txBody>
          <a:bodyPr>
            <a:noAutofit/>
          </a:bodyPr>
          <a:lstStyle/>
          <a:p>
            <a:r>
              <a:rPr lang="hr-HR" sz="7200" dirty="0">
                <a:solidFill>
                  <a:srgbClr val="0070C0"/>
                </a:solidFill>
                <a:latin typeface="Maiandra GD" pitchFamily="34" charset="0"/>
              </a:rPr>
              <a:t>HVALA NA PAŽNJI</a:t>
            </a:r>
          </a:p>
        </p:txBody>
      </p:sp>
      <p:pic>
        <p:nvPicPr>
          <p:cNvPr id="6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825" y="116632"/>
            <a:ext cx="936104" cy="74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50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895032">
            <a:off x="6985912" y="893195"/>
            <a:ext cx="583871" cy="62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958" y="2292724"/>
            <a:ext cx="1581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30" y="5776077"/>
            <a:ext cx="1581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953" y="3676699"/>
            <a:ext cx="1581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58" y="3016468"/>
            <a:ext cx="15430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228" y="1634361"/>
            <a:ext cx="15525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681" y="3711535"/>
            <a:ext cx="15525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38" y="1607263"/>
            <a:ext cx="15811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38" y="5104070"/>
            <a:ext cx="1624583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30" y="5089782"/>
            <a:ext cx="7334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>
            <a:hlinkClick r:id="rId10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758" y="2298118"/>
            <a:ext cx="7334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88" y="2997160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06" y="3016468"/>
            <a:ext cx="15811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953" y="4381408"/>
            <a:ext cx="15811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hlinkClick r:id="rId10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480" y="5078152"/>
            <a:ext cx="7143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918" y="1601172"/>
            <a:ext cx="1562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31" y="5099249"/>
            <a:ext cx="1590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38" y="5747007"/>
            <a:ext cx="16573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>
            <a:hlinkClick r:id="rId2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580" y="4411402"/>
            <a:ext cx="1590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>
            <a:hlinkClick r:id="rId23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158" y="5773725"/>
            <a:ext cx="15716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953" y="5766552"/>
            <a:ext cx="15811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3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38" y="2258397"/>
            <a:ext cx="15811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>
            <a:hlinkClick r:id="rId27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31" y="3002180"/>
            <a:ext cx="16287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646" y="2980745"/>
            <a:ext cx="1581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483" y="1591647"/>
            <a:ext cx="15716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7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90" y="5783250"/>
            <a:ext cx="1562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>
            <a:hlinkClick r:id="rId31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92" y="2978110"/>
            <a:ext cx="16478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>
            <a:hlinkClick r:id="rId33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654" y="3672654"/>
            <a:ext cx="16097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>
            <a:hlinkClick r:id="rId35"/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88" y="2294945"/>
            <a:ext cx="16192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>
            <a:hlinkClick r:id="rId37"/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881" y="2263011"/>
            <a:ext cx="7143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>
            <a:hlinkClick r:id="rId39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0" y="4394284"/>
            <a:ext cx="16478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1">
            <a:hlinkClick r:id="rId39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517" y="4382472"/>
            <a:ext cx="1578906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>
            <a:hlinkClick r:id="rId41"/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626" y="4381408"/>
            <a:ext cx="16192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24">
            <a:hlinkClick r:id="rId43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158" y="5095783"/>
            <a:ext cx="15811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26">
            <a:hlinkClick r:id="rId45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727" y="1613354"/>
            <a:ext cx="15811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0">
            <a:hlinkClick r:id="rId37"/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013" y="5081667"/>
            <a:ext cx="7143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4">
            <a:hlinkClick r:id="rId27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620" y="5048158"/>
            <a:ext cx="16287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28">
            <a:hlinkClick r:id="rId47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467" y="2254216"/>
            <a:ext cx="16287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29">
            <a:hlinkClick r:id="rId49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0" y="3642780"/>
            <a:ext cx="16668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6">
            <a:hlinkClick r:id="rId45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29" y="3692485"/>
            <a:ext cx="15811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1921" y="257465"/>
            <a:ext cx="5313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itchFamily="66" charset="0"/>
              </a:rPr>
              <a:t>I donatori su u </a:t>
            </a:r>
            <a:r>
              <a:rPr lang="hr-HR" sz="2000" b="1" dirty="0">
                <a:solidFill>
                  <a:srgbClr val="FF0000"/>
                </a:solidFill>
                <a:latin typeface="Comic Sans MS" pitchFamily="66" charset="0"/>
              </a:rPr>
              <a:t>virtualnom </a:t>
            </a:r>
            <a:r>
              <a:rPr lang="hr-HR" sz="2000" b="1" dirty="0" smtClean="0">
                <a:solidFill>
                  <a:srgbClr val="FF0000"/>
                </a:solidFill>
                <a:latin typeface="Comic Sans MS" pitchFamily="66" charset="0"/>
              </a:rPr>
              <a:t>okruženju</a:t>
            </a:r>
            <a:r>
              <a:rPr lang="hr-HR" sz="20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hr-HR" sz="2000" dirty="0" smtClean="0">
                <a:latin typeface="Comic Sans MS" pitchFamily="66" charset="0"/>
              </a:rPr>
              <a:t>!!!! </a:t>
            </a:r>
            <a:endParaRPr lang="hr-HR" sz="2000" dirty="0">
              <a:latin typeface="Comic Sans MS" pitchFamily="66" charset="0"/>
            </a:endParaRPr>
          </a:p>
          <a:p>
            <a:r>
              <a:rPr lang="hr-HR" sz="2000" dirty="0">
                <a:latin typeface="Comic Sans MS" pitchFamily="66" charset="0"/>
              </a:rPr>
              <a:t>I oni se obračaju budučim instalaterima!</a:t>
            </a:r>
          </a:p>
          <a:p>
            <a:r>
              <a:rPr lang="hr-HR" sz="2000" dirty="0">
                <a:latin typeface="Comic Sans MS" pitchFamily="66" charset="0"/>
              </a:rPr>
              <a:t>„Klikanjem” upoznaj donatore!!!!!</a:t>
            </a:r>
          </a:p>
        </p:txBody>
      </p:sp>
      <p:pic>
        <p:nvPicPr>
          <p:cNvPr id="43" name="Picture 3">
            <a:hlinkClick r:id="rId51" action="ppaction://hlinksldjump"/>
          </p:cNvPr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</p:spTree>
    <p:extLst>
      <p:ext uri="{BB962C8B-B14F-4D97-AF65-F5344CB8AC3E}">
        <p14:creationId xmlns:p14="http://schemas.microsoft.com/office/powerpoint/2010/main" val="246182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1957" y="980728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/>
              <a:t>Nesvakidašnja prezentacija od </a:t>
            </a:r>
            <a:r>
              <a:rPr lang="hr-HR" sz="2400" b="1" dirty="0">
                <a:solidFill>
                  <a:srgbClr val="FF0000"/>
                </a:solidFill>
              </a:rPr>
              <a:t>136 slajdova </a:t>
            </a:r>
            <a:r>
              <a:rPr lang="hr-HR" sz="2400" b="1" dirty="0"/>
              <a:t>s približno </a:t>
            </a:r>
          </a:p>
          <a:p>
            <a:r>
              <a:rPr lang="hr-HR" sz="2400" b="1" dirty="0">
                <a:solidFill>
                  <a:srgbClr val="FF0000"/>
                </a:solidFill>
              </a:rPr>
              <a:t>1000  </a:t>
            </a:r>
            <a:r>
              <a:rPr lang="hr-HR" sz="2400" b="1" dirty="0"/>
              <a:t>„klikova” te velikim brojem „ciljanih” poveznica.</a:t>
            </a:r>
          </a:p>
        </p:txBody>
      </p:sp>
      <p:pic>
        <p:nvPicPr>
          <p:cNvPr id="8" name="Picture 2" descr="C:\Users\Korisnik\Pictures\SLIKA PREZENTACIJ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6" y="2636912"/>
            <a:ext cx="8267288" cy="364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29712" y="313492"/>
            <a:ext cx="28066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TAKOĐER VAŽNO </a:t>
            </a:r>
            <a:endParaRPr lang="hr-HR" sz="2800" dirty="0"/>
          </a:p>
        </p:txBody>
      </p:sp>
      <p:sp>
        <p:nvSpPr>
          <p:cNvPr id="2" name="TextBox 1">
            <a:hlinkClick r:id="rId3" action="ppaction://hlinkpres?slideindex=1&amp;slidetitle="/>
          </p:cNvPr>
          <p:cNvSpPr txBox="1"/>
          <p:nvPr/>
        </p:nvSpPr>
        <p:spPr>
          <a:xfrm>
            <a:off x="3635896" y="329033"/>
            <a:ext cx="5479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„On-line” </a:t>
            </a:r>
            <a:r>
              <a:rPr lang="hr-HR" sz="2800" b="1" dirty="0">
                <a:solidFill>
                  <a:srgbClr val="0000FF"/>
                </a:solidFill>
              </a:rPr>
              <a:t>UČILO O INSTALACIJI</a:t>
            </a:r>
          </a:p>
        </p:txBody>
      </p:sp>
      <p:pic>
        <p:nvPicPr>
          <p:cNvPr id="10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77" y="6449443"/>
            <a:ext cx="619909" cy="4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476178">
            <a:off x="7276939" y="1863470"/>
            <a:ext cx="462245" cy="52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808379" y="0"/>
            <a:ext cx="133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815 574 455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6" y="2636912"/>
            <a:ext cx="8267288" cy="388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476178">
            <a:off x="8327755" y="348161"/>
            <a:ext cx="462245" cy="52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kstniOkvir 5">
            <a:hlinkClick r:id="rId8"/>
            <a:extLst>
              <a:ext uri="{FF2B5EF4-FFF2-40B4-BE49-F238E27FC236}">
                <a16:creationId xmlns:a16="http://schemas.microsoft.com/office/drawing/2014/main" xmlns="" id="{95F31EDE-F2D2-4CFA-82C9-A845CFF57C3B}"/>
              </a:ext>
            </a:extLst>
          </p:cNvPr>
          <p:cNvSpPr txBox="1"/>
          <p:nvPr/>
        </p:nvSpPr>
        <p:spPr>
          <a:xfrm>
            <a:off x="5940152" y="1941511"/>
            <a:ext cx="100775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C000"/>
                </a:solidFill>
              </a:rPr>
              <a:t>Edutorij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027" y="44624"/>
            <a:ext cx="157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cs typeface="Arial" pitchFamily="34" charset="0"/>
              </a:rPr>
              <a:t>091 </a:t>
            </a:r>
            <a:r>
              <a:rPr lang="hr-HR" dirty="0">
                <a:cs typeface="Arial" pitchFamily="34" charset="0"/>
              </a:rPr>
              <a:t>5287889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8480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.2|1.1|1.5|1.3|4.7|4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4.6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7|2.4|2.7|1.9|4|3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4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4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5|1.8|2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5|0.7|2.3|0.8|1|2|0.8|1.7|2.1|2|1.5|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2.9|3.1|2|1.5|1.5|1.4|1.5|1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.6|2.2|2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8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5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5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8.9|5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9|1.4|1.2|1.6|1.1|1.4|1.1|1.3|1.2|1.4|1.2|1.4|1.4|4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4|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|2.2|2.3|4.7|2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8|2.7|4.2|1.4|2.1|0.9|0.8|0.7|0.6|0.6|0.7|0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9|2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5|1.2|1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5|1.2|1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|0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3|2.2|2.7|1.5|1.8|2.6|2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5|0.4|0.5|0.5|0.5|1.5|0.7|0.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5|1.3|1.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4.3|1.4|1.8|2.5|1.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.7|1.8|0.8|1|0.8|1.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.6|3.9|3.7|5.3|5.6|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7|1.9|3.6|2.9|2.6|4.9|3.6|3.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.5|5.6|5.8|5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.1|1.2|2.7|1.6|1.5|1.4|1.6|1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|1.9|1|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.7|1.8|0.8|1|0.8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6|2.5|3|2.8|2.4|3.5|2.1|2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5|1.7|2.1|1.9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15674</TotalTime>
  <Words>2842</Words>
  <Application>Microsoft Office PowerPoint</Application>
  <PresentationFormat>On-screen Show (4:3)</PresentationFormat>
  <Paragraphs>676</Paragraphs>
  <Slides>76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 NA PAŽNJI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</dc:creator>
  <cp:lastModifiedBy>Microsoft</cp:lastModifiedBy>
  <cp:revision>732</cp:revision>
  <dcterms:created xsi:type="dcterms:W3CDTF">2020-01-31T17:37:54Z</dcterms:created>
  <dcterms:modified xsi:type="dcterms:W3CDTF">2021-09-29T16:35:54Z</dcterms:modified>
</cp:coreProperties>
</file>