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5"/>
  </p:notesMasterIdLst>
  <p:handoutMasterIdLst>
    <p:handoutMasterId r:id="rId16"/>
  </p:handoutMasterIdLst>
  <p:sldIdLst>
    <p:sldId id="256" r:id="rId4"/>
    <p:sldId id="287" r:id="rId5"/>
    <p:sldId id="285" r:id="rId6"/>
    <p:sldId id="304" r:id="rId7"/>
    <p:sldId id="303" r:id="rId8"/>
    <p:sldId id="314" r:id="rId9"/>
    <p:sldId id="315" r:id="rId10"/>
    <p:sldId id="295" r:id="rId11"/>
    <p:sldId id="279" r:id="rId12"/>
    <p:sldId id="324" r:id="rId13"/>
    <p:sldId id="272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CC"/>
    <a:srgbClr val="EB494B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rednji stil 1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07" d="100"/>
          <a:sy n="107" d="100"/>
        </p:scale>
        <p:origin x="778" y="82"/>
      </p:cViewPr>
      <p:guideLst>
        <p:guide orient="horz" pos="1620"/>
        <p:guide pos="2880"/>
        <p:guide orient="horz" pos="17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D84D85F-57CF-4C30-A26B-9C8FFF0AC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697A9B-31EF-4AF6-8013-8BB67B692F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8437-0E0E-4EE0-ADB7-35F44842DA23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1C3F984-97B8-4D88-A5B8-5BD2116FB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7DA8DCD-E53B-4B8A-94DE-E4B3DACCDE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7A9F4-51C5-45B1-87B0-A224D9D3A4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55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EE47-5DCC-45F8-B981-F344E32420F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21DC3-EA51-4687-A7C1-6A63FDCB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9502"/>
            <a:ext cx="417646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372" y="1491630"/>
            <a:ext cx="4176464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60122"/>
            <a:ext cx="2915816" cy="2675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28184" y="0"/>
            <a:ext cx="2915816" cy="3435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9862"/>
            <a:ext cx="4572000" cy="156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264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46270" y="3075998"/>
            <a:ext cx="1800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97730" y="1275606"/>
            <a:ext cx="1800000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46270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9773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339751" y="3075998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39751" y="1275606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16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2237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44605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844605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82869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121133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9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75" y="1707654"/>
            <a:ext cx="5428593" cy="2974531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9406" y="1864434"/>
            <a:ext cx="3624668" cy="2343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4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0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19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38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242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04671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691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0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758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5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-1"/>
            <a:ext cx="4932040" cy="37858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56992" y="2269864"/>
            <a:ext cx="4787008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56992" y="2743440"/>
            <a:ext cx="478700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4" flipH="1">
            <a:off x="759096" y="1677208"/>
            <a:ext cx="3173758" cy="2033012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rot="10800000" flipV="1">
            <a:off x="6910736" y="3427539"/>
            <a:ext cx="2233264" cy="171596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8" y="533436"/>
            <a:ext cx="9144000" cy="136815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155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34761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79912" y="0"/>
            <a:ext cx="1512168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907704" cy="514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4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707654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118754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334778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550802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Isosceles Triangle 13"/>
          <p:cNvSpPr/>
          <p:nvPr userDrawn="1"/>
        </p:nvSpPr>
        <p:spPr>
          <a:xfrm rot="10800000">
            <a:off x="7668261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71799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932038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92277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23928" y="1707654"/>
            <a:ext cx="4283968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059582"/>
            <a:ext cx="3420000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128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42950"/>
            <a:ext cx="2915816" cy="4400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059832" y="0"/>
            <a:ext cx="6084168" cy="2715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609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55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56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</p:cNvPr>
          <p:cNvSpPr txBox="1"/>
          <p:nvPr/>
        </p:nvSpPr>
        <p:spPr>
          <a:xfrm>
            <a:off x="107504" y="4803998"/>
            <a:ext cx="8860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cs typeface="Arial" pitchFamily="34" charset="0"/>
              </a:rPr>
              <a:t>http://web2.ss-zcrnje-rovinj.skole.hr/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4008" y="109225"/>
            <a:ext cx="4176464" cy="1080121"/>
          </a:xfrm>
        </p:spPr>
        <p:txBody>
          <a:bodyPr/>
          <a:lstStyle/>
          <a:p>
            <a:pPr lvl="0" algn="ctr"/>
            <a:r>
              <a:rPr lang="hr-HR" altLang="ko-KR" sz="1600" dirty="0">
                <a:solidFill>
                  <a:schemeClr val="bg1"/>
                </a:solidFill>
                <a:ea typeface="맑은 고딕" pitchFamily="50" charset="-127"/>
              </a:rPr>
              <a:t>Srednja škola Zvane </a:t>
            </a:r>
            <a:r>
              <a:rPr lang="hr-HR" altLang="ko-KR" sz="1600" dirty="0" err="1">
                <a:solidFill>
                  <a:schemeClr val="bg1"/>
                </a:solidFill>
                <a:ea typeface="맑은 고딕" pitchFamily="50" charset="-127"/>
              </a:rPr>
              <a:t>Črnje</a:t>
            </a:r>
            <a:r>
              <a:rPr lang="hr-HR" altLang="ko-KR" sz="1600" dirty="0">
                <a:solidFill>
                  <a:schemeClr val="bg1"/>
                </a:solidFill>
                <a:ea typeface="맑은 고딕" pitchFamily="50" charset="-127"/>
              </a:rPr>
              <a:t> Rovinj</a:t>
            </a:r>
          </a:p>
          <a:p>
            <a:pPr lvl="0" algn="ctr"/>
            <a:r>
              <a:rPr lang="it-IT" altLang="ko-KR" sz="1600" dirty="0">
                <a:solidFill>
                  <a:schemeClr val="bg1"/>
                </a:solidFill>
              </a:rPr>
              <a:t>Scuola media superiore "</a:t>
            </a:r>
            <a:r>
              <a:rPr lang="it-IT" altLang="ko-KR" sz="1600" dirty="0" err="1">
                <a:solidFill>
                  <a:schemeClr val="bg1"/>
                </a:solidFill>
              </a:rPr>
              <a:t>Zvane</a:t>
            </a:r>
            <a:r>
              <a:rPr lang="it-IT" altLang="ko-KR" sz="1600" dirty="0">
                <a:solidFill>
                  <a:schemeClr val="bg1"/>
                </a:solidFill>
              </a:rPr>
              <a:t> </a:t>
            </a:r>
            <a:r>
              <a:rPr lang="it-IT" altLang="ko-KR" sz="1600" dirty="0" err="1">
                <a:solidFill>
                  <a:schemeClr val="bg1"/>
                </a:solidFill>
              </a:rPr>
              <a:t>Črnja</a:t>
            </a:r>
            <a:r>
              <a:rPr lang="it-IT" altLang="ko-KR" sz="1600" dirty="0">
                <a:solidFill>
                  <a:schemeClr val="bg1"/>
                </a:solidFill>
              </a:rPr>
              <a:t> </a:t>
            </a:r>
            <a:r>
              <a:rPr lang="it-IT" altLang="ko-KR" sz="1600" dirty="0" err="1">
                <a:solidFill>
                  <a:schemeClr val="bg1"/>
                </a:solidFill>
              </a:rPr>
              <a:t>Rovigno</a:t>
            </a:r>
            <a:r>
              <a:rPr lang="it-IT" altLang="ko-KR" sz="1600" dirty="0">
                <a:solidFill>
                  <a:schemeClr val="bg1"/>
                </a:solidFill>
              </a:rPr>
              <a:t>"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4008" y="1707654"/>
            <a:ext cx="4176464" cy="432048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sz="2400" dirty="0">
                <a:solidFill>
                  <a:schemeClr val="bg1"/>
                </a:solidFill>
              </a:rPr>
              <a:t> </a:t>
            </a:r>
            <a:r>
              <a:rPr lang="hr-HR" altLang="ko-KR" sz="2400" dirty="0" err="1">
                <a:solidFill>
                  <a:schemeClr val="bg1"/>
                </a:solidFill>
              </a:rPr>
              <a:t>Raspberry</a:t>
            </a:r>
            <a:r>
              <a:rPr lang="hr-HR" altLang="ko-KR" sz="2400" dirty="0">
                <a:solidFill>
                  <a:schemeClr val="bg1"/>
                </a:solidFill>
              </a:rPr>
              <a:t> Pi u nastavi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4000" b="1" dirty="0"/>
              <a:t>Pitanja</a:t>
            </a:r>
            <a:endParaRPr lang="en-US" b="1" dirty="0"/>
          </a:p>
        </p:txBody>
      </p:sp>
      <p:pic>
        <p:nvPicPr>
          <p:cNvPr id="3076" name="Picture 4" descr="Question mark PNG">
            <a:extLst>
              <a:ext uri="{FF2B5EF4-FFF2-40B4-BE49-F238E27FC236}">
                <a16:creationId xmlns:a16="http://schemas.microsoft.com/office/drawing/2014/main" id="{1C56597E-125F-4C90-BA88-C0FFF427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93" y="771550"/>
            <a:ext cx="6919813" cy="411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3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699542"/>
            <a:ext cx="9144000" cy="576063"/>
          </a:xfrm>
        </p:spPr>
        <p:txBody>
          <a:bodyPr/>
          <a:lstStyle/>
          <a:p>
            <a:r>
              <a:rPr lang="hr-HR" sz="5400" dirty="0">
                <a:solidFill>
                  <a:schemeClr val="accent3"/>
                </a:solidFill>
              </a:rPr>
              <a:t>Hvala</a:t>
            </a:r>
            <a:r>
              <a:rPr lang="hr-HR" dirty="0"/>
              <a:t> na pažnji!</a:t>
            </a:r>
            <a:endParaRPr lang="en-US" dirty="0"/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651633E3-F2D1-4208-AF28-A9569B6B0C36}"/>
              </a:ext>
            </a:extLst>
          </p:cNvPr>
          <p:cNvCxnSpPr/>
          <p:nvPr/>
        </p:nvCxnSpPr>
        <p:spPr>
          <a:xfrm>
            <a:off x="899592" y="0"/>
            <a:ext cx="0" cy="51435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>
            <a:extLst>
              <a:ext uri="{FF2B5EF4-FFF2-40B4-BE49-F238E27FC236}">
                <a16:creationId xmlns:a16="http://schemas.microsoft.com/office/drawing/2014/main" id="{8E4F4776-1A03-4528-AE28-072CA1540836}"/>
              </a:ext>
            </a:extLst>
          </p:cNvPr>
          <p:cNvSpPr/>
          <p:nvPr/>
        </p:nvSpPr>
        <p:spPr>
          <a:xfrm>
            <a:off x="467544" y="1707654"/>
            <a:ext cx="864000" cy="8640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Grafika 14" descr="Handshake with solid fill">
            <a:extLst>
              <a:ext uri="{FF2B5EF4-FFF2-40B4-BE49-F238E27FC236}">
                <a16:creationId xmlns:a16="http://schemas.microsoft.com/office/drawing/2014/main" id="{9F1D1A91-4BC6-4B36-A098-69A965FF8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304" y="1707654"/>
            <a:ext cx="914400" cy="914400"/>
          </a:xfrm>
          <a:prstGeom prst="rect">
            <a:avLst/>
          </a:prstGeom>
        </p:spPr>
      </p:pic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AC85DF25-ADC5-4F05-B761-0D160F7E5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71750"/>
            <a:ext cx="4533333" cy="2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2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/>
              <a:t>Predavači</a:t>
            </a:r>
            <a:endParaRPr lang="en-US" dirty="0"/>
          </a:p>
        </p:txBody>
      </p: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C7E91177-2062-4967-A7C9-921C0177573E}"/>
              </a:ext>
            </a:extLst>
          </p:cNvPr>
          <p:cNvSpPr/>
          <p:nvPr/>
        </p:nvSpPr>
        <p:spPr>
          <a:xfrm rot="16200000">
            <a:off x="3723563" y="3904932"/>
            <a:ext cx="1138090" cy="1313423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8" name="Freeform 25">
            <a:extLst>
              <a:ext uri="{FF2B5EF4-FFF2-40B4-BE49-F238E27FC236}">
                <a16:creationId xmlns:a16="http://schemas.microsoft.com/office/drawing/2014/main" id="{0267F6EE-B029-4C23-B7B7-B83EB3E285DE}"/>
              </a:ext>
            </a:extLst>
          </p:cNvPr>
          <p:cNvSpPr/>
          <p:nvPr/>
        </p:nvSpPr>
        <p:spPr>
          <a:xfrm>
            <a:off x="6258362" y="1849283"/>
            <a:ext cx="180520" cy="216907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9" name="Teardrop 6">
            <a:extLst>
              <a:ext uri="{FF2B5EF4-FFF2-40B4-BE49-F238E27FC236}">
                <a16:creationId xmlns:a16="http://schemas.microsoft.com/office/drawing/2014/main" id="{8523945D-ABEB-4B87-B312-4BE82D5FEE4C}"/>
              </a:ext>
            </a:extLst>
          </p:cNvPr>
          <p:cNvSpPr/>
          <p:nvPr/>
        </p:nvSpPr>
        <p:spPr>
          <a:xfrm rot="8100000">
            <a:off x="2675025" y="1822376"/>
            <a:ext cx="229334" cy="23936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0" name="Rounded Rectangle 3">
            <a:extLst>
              <a:ext uri="{FF2B5EF4-FFF2-40B4-BE49-F238E27FC236}">
                <a16:creationId xmlns:a16="http://schemas.microsoft.com/office/drawing/2014/main" id="{CAFA1D8B-0941-4125-9319-0A6ECE86ACB7}"/>
              </a:ext>
            </a:extLst>
          </p:cNvPr>
          <p:cNvSpPr>
            <a:spLocks noChangeAspect="1"/>
          </p:cNvSpPr>
          <p:nvPr/>
        </p:nvSpPr>
        <p:spPr>
          <a:xfrm>
            <a:off x="2649252" y="3383700"/>
            <a:ext cx="251700" cy="251700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Block Arc 14">
            <a:extLst>
              <a:ext uri="{FF2B5EF4-FFF2-40B4-BE49-F238E27FC236}">
                <a16:creationId xmlns:a16="http://schemas.microsoft.com/office/drawing/2014/main" id="{BB6A925D-019A-4B1C-806E-DBBCF694238F}"/>
              </a:ext>
            </a:extLst>
          </p:cNvPr>
          <p:cNvSpPr/>
          <p:nvPr/>
        </p:nvSpPr>
        <p:spPr>
          <a:xfrm rot="16200000">
            <a:off x="5683488" y="3470083"/>
            <a:ext cx="319593" cy="2982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Grafika 4" descr="Professor female with solid fill">
            <a:extLst>
              <a:ext uri="{FF2B5EF4-FFF2-40B4-BE49-F238E27FC236}">
                <a16:creationId xmlns:a16="http://schemas.microsoft.com/office/drawing/2014/main" id="{98D39AE6-31AC-4F23-B038-937FAC0D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8600" y="865981"/>
            <a:ext cx="1249288" cy="1249288"/>
          </a:xfrm>
          <a:prstGeom prst="rect">
            <a:avLst/>
          </a:prstGeom>
        </p:spPr>
      </p:pic>
      <p:pic>
        <p:nvPicPr>
          <p:cNvPr id="27" name="Grafika 26" descr="Professor male with solid fill">
            <a:extLst>
              <a:ext uri="{FF2B5EF4-FFF2-40B4-BE49-F238E27FC236}">
                <a16:creationId xmlns:a16="http://schemas.microsoft.com/office/drawing/2014/main" id="{F90F9198-61F6-4A49-AC46-86E4C4D65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635" y="830508"/>
            <a:ext cx="1296144" cy="1296144"/>
          </a:xfrm>
          <a:prstGeom prst="rect">
            <a:avLst/>
          </a:prstGeom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033D6971-EC50-4C08-B7D7-DF18672E6E84}"/>
              </a:ext>
            </a:extLst>
          </p:cNvPr>
          <p:cNvSpPr txBox="1"/>
          <p:nvPr/>
        </p:nvSpPr>
        <p:spPr>
          <a:xfrm>
            <a:off x="686870" y="211526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Lovro Šverko</a:t>
            </a: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91397173-985C-4E90-9C17-298FA9D9BD89}"/>
              </a:ext>
            </a:extLst>
          </p:cNvPr>
          <p:cNvSpPr txBox="1"/>
          <p:nvPr/>
        </p:nvSpPr>
        <p:spPr>
          <a:xfrm>
            <a:off x="5220072" y="211260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Monika Marković </a:t>
            </a:r>
            <a:r>
              <a:rPr lang="hr-HR" sz="2400" dirty="0" err="1"/>
              <a:t>Šurlina</a:t>
            </a:r>
            <a:endParaRPr lang="hr-HR" sz="24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C5FBDA4-6A51-4522-8B82-47E8F316784F}"/>
              </a:ext>
            </a:extLst>
          </p:cNvPr>
          <p:cNvSpPr txBox="1"/>
          <p:nvPr/>
        </p:nvSpPr>
        <p:spPr>
          <a:xfrm>
            <a:off x="2649252" y="3663335"/>
            <a:ext cx="411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Srednja škola Zvane </a:t>
            </a:r>
            <a:r>
              <a:rPr lang="hr-HR" dirty="0" err="1"/>
              <a:t>Črnje</a:t>
            </a:r>
            <a:r>
              <a:rPr lang="hr-HR" dirty="0"/>
              <a:t> Rovinj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9A7DFD8-3B3F-464D-8C4A-1839C10C3821}"/>
              </a:ext>
            </a:extLst>
          </p:cNvPr>
          <p:cNvSpPr txBox="1"/>
          <p:nvPr/>
        </p:nvSpPr>
        <p:spPr>
          <a:xfrm>
            <a:off x="1487173" y="2917500"/>
            <a:ext cx="616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Nastavnici strukovnih predmeta tehničara za računalstvo</a:t>
            </a:r>
          </a:p>
        </p:txBody>
      </p:sp>
    </p:spTree>
    <p:extLst>
      <p:ext uri="{BB962C8B-B14F-4D97-AF65-F5344CB8AC3E}">
        <p14:creationId xmlns:p14="http://schemas.microsoft.com/office/powerpoint/2010/main" val="391468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/>
              <a:t>Sadržaj</a:t>
            </a:r>
            <a:endParaRPr lang="ko-KR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469459"/>
              </p:ext>
            </p:extLst>
          </p:nvPr>
        </p:nvGraphicFramePr>
        <p:xfrm>
          <a:off x="539552" y="1479951"/>
          <a:ext cx="1800200" cy="2819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358160258"/>
                    </a:ext>
                  </a:extLst>
                </a:gridCol>
              </a:tblGrid>
              <a:tr h="7786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69705"/>
                  </a:ext>
                </a:extLst>
              </a:tr>
              <a:tr h="519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82994"/>
                  </a:ext>
                </a:extLst>
              </a:tr>
              <a:tr h="1522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2000" b="1" dirty="0" err="1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Raspberry</a:t>
                      </a:r>
                      <a:r>
                        <a:rPr lang="hr-HR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 Pi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1764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82398"/>
              </p:ext>
            </p:extLst>
          </p:nvPr>
        </p:nvGraphicFramePr>
        <p:xfrm>
          <a:off x="2771800" y="1479950"/>
          <a:ext cx="1584176" cy="2819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358160258"/>
                    </a:ext>
                  </a:extLst>
                </a:gridCol>
              </a:tblGrid>
              <a:tr h="886811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69705"/>
                  </a:ext>
                </a:extLst>
              </a:tr>
              <a:tr h="2899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82994"/>
                  </a:ext>
                </a:extLst>
              </a:tr>
              <a:tr h="16432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Prednosti i nedostatci</a:t>
                      </a:r>
                      <a:endParaRPr lang="en-US" altLang="ko-K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1764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45438"/>
              </p:ext>
            </p:extLst>
          </p:nvPr>
        </p:nvGraphicFramePr>
        <p:xfrm>
          <a:off x="4788024" y="1479951"/>
          <a:ext cx="1584176" cy="2819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358160258"/>
                    </a:ext>
                  </a:extLst>
                </a:gridCol>
              </a:tblGrid>
              <a:tr h="897722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69705"/>
                  </a:ext>
                </a:extLst>
              </a:tr>
              <a:tr h="293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82994"/>
                  </a:ext>
                </a:extLst>
              </a:tr>
              <a:tr h="1628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altLang="ko-KR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Primjeri korištenja</a:t>
                      </a:r>
                      <a:r>
                        <a:rPr lang="hr-HR" altLang="ko-K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1764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444391"/>
              </p:ext>
            </p:extLst>
          </p:nvPr>
        </p:nvGraphicFramePr>
        <p:xfrm>
          <a:off x="6804248" y="1479951"/>
          <a:ext cx="1368152" cy="2819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3358160258"/>
                    </a:ext>
                  </a:extLst>
                </a:gridCol>
              </a:tblGrid>
              <a:tr h="897722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69705"/>
                  </a:ext>
                </a:extLst>
              </a:tr>
              <a:tr h="293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82994"/>
                  </a:ext>
                </a:extLst>
              </a:tr>
              <a:tr h="1628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19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Razmisli, osmisli,    kreiraj</a:t>
                      </a:r>
                      <a:endParaRPr lang="hr-HR" altLang="sr-Latn-RS" sz="1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17640"/>
                  </a:ext>
                </a:extLst>
              </a:tr>
            </a:tbl>
          </a:graphicData>
        </a:graphic>
      </p:graphicFrame>
      <p:pic>
        <p:nvPicPr>
          <p:cNvPr id="20" name="Grafika 19" descr="Classroom with solid fill">
            <a:extLst>
              <a:ext uri="{FF2B5EF4-FFF2-40B4-BE49-F238E27FC236}">
                <a16:creationId xmlns:a16="http://schemas.microsoft.com/office/drawing/2014/main" id="{E0DB1DEE-BF51-4096-B0AC-370495BFF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0008" y="1512832"/>
            <a:ext cx="767760" cy="767760"/>
          </a:xfrm>
          <a:prstGeom prst="rect">
            <a:avLst/>
          </a:prstGeom>
        </p:spPr>
      </p:pic>
      <p:pic>
        <p:nvPicPr>
          <p:cNvPr id="5" name="Grafika 4" descr="Processor with solid fill">
            <a:extLst>
              <a:ext uri="{FF2B5EF4-FFF2-40B4-BE49-F238E27FC236}">
                <a16:creationId xmlns:a16="http://schemas.microsoft.com/office/drawing/2014/main" id="{B65BDB6F-65D6-4850-A084-4D3A49753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592" y="1565082"/>
            <a:ext cx="914400" cy="914400"/>
          </a:xfrm>
          <a:prstGeom prst="rect">
            <a:avLst/>
          </a:prstGeom>
        </p:spPr>
      </p:pic>
      <p:pic>
        <p:nvPicPr>
          <p:cNvPr id="11" name="Grafika 10" descr="Cloud Computing with solid fill">
            <a:extLst>
              <a:ext uri="{FF2B5EF4-FFF2-40B4-BE49-F238E27FC236}">
                <a16:creationId xmlns:a16="http://schemas.microsoft.com/office/drawing/2014/main" id="{EE84D8F3-A386-4D4A-918F-1F7EEE47B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4006" y="1452081"/>
            <a:ext cx="914400" cy="914400"/>
          </a:xfrm>
          <a:prstGeom prst="rect">
            <a:avLst/>
          </a:prstGeom>
        </p:spPr>
      </p:pic>
      <p:pic>
        <p:nvPicPr>
          <p:cNvPr id="13" name="Grafika 12" descr="Lightbulb and gear with solid fill">
            <a:extLst>
              <a:ext uri="{FF2B5EF4-FFF2-40B4-BE49-F238E27FC236}">
                <a16:creationId xmlns:a16="http://schemas.microsoft.com/office/drawing/2014/main" id="{5902704A-9D7B-40AA-A5A3-89250B1831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1124" y="1468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8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 trokut 3">
            <a:extLst>
              <a:ext uri="{FF2B5EF4-FFF2-40B4-BE49-F238E27FC236}">
                <a16:creationId xmlns:a16="http://schemas.microsoft.com/office/drawing/2014/main" id="{F9767F56-632A-4BAC-BC0A-E50DACC29AA4}"/>
              </a:ext>
            </a:extLst>
          </p:cNvPr>
          <p:cNvSpPr/>
          <p:nvPr/>
        </p:nvSpPr>
        <p:spPr>
          <a:xfrm rot="5400000">
            <a:off x="-615971" y="624139"/>
            <a:ext cx="4795830" cy="3563888"/>
          </a:xfrm>
          <a:prstGeom prst="rt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16534" y="195486"/>
            <a:ext cx="4787008" cy="473576"/>
          </a:xfrm>
        </p:spPr>
        <p:txBody>
          <a:bodyPr/>
          <a:lstStyle/>
          <a:p>
            <a:r>
              <a:rPr lang="hr-HR" altLang="ko-KR" dirty="0" err="1"/>
              <a:t>Raspberry</a:t>
            </a:r>
            <a:r>
              <a:rPr lang="hr-HR" altLang="ko-KR" dirty="0"/>
              <a:t> Pi</a:t>
            </a:r>
          </a:p>
        </p:txBody>
      </p:sp>
      <p:sp>
        <p:nvSpPr>
          <p:cNvPr id="5" name="Pravokutni trokut 4">
            <a:extLst>
              <a:ext uri="{FF2B5EF4-FFF2-40B4-BE49-F238E27FC236}">
                <a16:creationId xmlns:a16="http://schemas.microsoft.com/office/drawing/2014/main" id="{D5E168BE-E042-48FA-A14E-D26B13BFFAFF}"/>
              </a:ext>
            </a:extLst>
          </p:cNvPr>
          <p:cNvSpPr/>
          <p:nvPr/>
        </p:nvSpPr>
        <p:spPr>
          <a:xfrm rot="16200000">
            <a:off x="7084293" y="3083793"/>
            <a:ext cx="1995686" cy="2123728"/>
          </a:xfrm>
          <a:prstGeom prst="rt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71096CD-739A-4578-B391-4210E594D967}"/>
              </a:ext>
            </a:extLst>
          </p:cNvPr>
          <p:cNvSpPr txBox="1">
            <a:spLocks/>
          </p:cNvSpPr>
          <p:nvPr/>
        </p:nvSpPr>
        <p:spPr>
          <a:xfrm>
            <a:off x="3316534" y="2571750"/>
            <a:ext cx="4787008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hr-HR" altLang="sr-Latn-R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hr-HR" altLang="sr-Latn-R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28" name="Picture 4" descr="Download Raspberry Pi Logo in SVG Vector or PNG File Format - Logo.wine">
            <a:extLst>
              <a:ext uri="{FF2B5EF4-FFF2-40B4-BE49-F238E27FC236}">
                <a16:creationId xmlns:a16="http://schemas.microsoft.com/office/drawing/2014/main" id="{1744779B-BC1B-4F7B-9431-E85D04796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22" y="-39243"/>
            <a:ext cx="2057425" cy="13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spberry Pi® 4 B 2 GB 4 x 1.5 GHz Raspberry Pi® | Conrad.hr">
            <a:extLst>
              <a:ext uri="{FF2B5EF4-FFF2-40B4-BE49-F238E27FC236}">
                <a16:creationId xmlns:a16="http://schemas.microsoft.com/office/drawing/2014/main" id="{12473B02-3088-4F45-8E35-C1B47FFE4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26" y="1588538"/>
            <a:ext cx="2258021" cy="145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DD08112-4C49-481F-913F-33F3F601058F}"/>
              </a:ext>
            </a:extLst>
          </p:cNvPr>
          <p:cNvSpPr txBox="1"/>
          <p:nvPr/>
        </p:nvSpPr>
        <p:spPr>
          <a:xfrm>
            <a:off x="2097521" y="2132150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Mikroračunalo</a:t>
            </a:r>
          </a:p>
          <a:p>
            <a:endParaRPr lang="hr-HR" dirty="0"/>
          </a:p>
          <a:p>
            <a:r>
              <a:rPr lang="hr-HR" dirty="0"/>
              <a:t>Besplatan operacijski sustav</a:t>
            </a:r>
          </a:p>
          <a:p>
            <a:endParaRPr lang="hr-HR" dirty="0"/>
          </a:p>
          <a:p>
            <a:r>
              <a:rPr lang="hr-HR" dirty="0"/>
              <a:t>Alat za učenje u okviru projektne i istraživačke nastave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306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85ED0626-4A86-4BB7-B4BC-5B46E2C26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 err="1"/>
              <a:t>Raspberry</a:t>
            </a:r>
            <a:r>
              <a:rPr lang="hr-HR" dirty="0"/>
              <a:t> Pi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C7AC7B8-1120-4CB9-ADDF-7FB4C36481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r-HR" sz="1800" dirty="0"/>
              <a:t>Karakteristike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EB1A3D19-789F-40A3-AC83-F8F20C5F5297}"/>
              </a:ext>
            </a:extLst>
          </p:cNvPr>
          <p:cNvSpPr/>
          <p:nvPr/>
        </p:nvSpPr>
        <p:spPr>
          <a:xfrm>
            <a:off x="0" y="1563638"/>
            <a:ext cx="9144000" cy="17281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43C054E3-4293-4F01-9A3D-9F10F8785A63}"/>
              </a:ext>
            </a:extLst>
          </p:cNvPr>
          <p:cNvSpPr/>
          <p:nvPr/>
        </p:nvSpPr>
        <p:spPr>
          <a:xfrm>
            <a:off x="5625250" y="1783640"/>
            <a:ext cx="1260000" cy="1260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Jednakokračni trokut 13">
            <a:extLst>
              <a:ext uri="{FF2B5EF4-FFF2-40B4-BE49-F238E27FC236}">
                <a16:creationId xmlns:a16="http://schemas.microsoft.com/office/drawing/2014/main" id="{4EB855DC-3D9D-482F-9A55-B40B770342A2}"/>
              </a:ext>
            </a:extLst>
          </p:cNvPr>
          <p:cNvSpPr/>
          <p:nvPr/>
        </p:nvSpPr>
        <p:spPr>
          <a:xfrm rot="10800000">
            <a:off x="822536" y="3291830"/>
            <a:ext cx="360040" cy="288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Jednakokračni trokut 14">
            <a:extLst>
              <a:ext uri="{FF2B5EF4-FFF2-40B4-BE49-F238E27FC236}">
                <a16:creationId xmlns:a16="http://schemas.microsoft.com/office/drawing/2014/main" id="{DCB4F6A4-169E-4B38-BF21-4F12246E177C}"/>
              </a:ext>
            </a:extLst>
          </p:cNvPr>
          <p:cNvSpPr/>
          <p:nvPr/>
        </p:nvSpPr>
        <p:spPr>
          <a:xfrm rot="10800000">
            <a:off x="2573434" y="3291830"/>
            <a:ext cx="360040" cy="288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Jednakokračni trokut 15">
            <a:extLst>
              <a:ext uri="{FF2B5EF4-FFF2-40B4-BE49-F238E27FC236}">
                <a16:creationId xmlns:a16="http://schemas.microsoft.com/office/drawing/2014/main" id="{9B3D94E3-0F8F-47A0-AFA6-8239C2C56D4D}"/>
              </a:ext>
            </a:extLst>
          </p:cNvPr>
          <p:cNvSpPr/>
          <p:nvPr/>
        </p:nvSpPr>
        <p:spPr>
          <a:xfrm rot="10800000">
            <a:off x="4324331" y="3291830"/>
            <a:ext cx="360040" cy="288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Jednakokračni trokut 16">
            <a:extLst>
              <a:ext uri="{FF2B5EF4-FFF2-40B4-BE49-F238E27FC236}">
                <a16:creationId xmlns:a16="http://schemas.microsoft.com/office/drawing/2014/main" id="{CE574E4A-680F-4C18-A70A-2EC0E0DFA201}"/>
              </a:ext>
            </a:extLst>
          </p:cNvPr>
          <p:cNvSpPr/>
          <p:nvPr/>
        </p:nvSpPr>
        <p:spPr>
          <a:xfrm rot="10800000">
            <a:off x="6075230" y="3291830"/>
            <a:ext cx="360040" cy="288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Jednakokračni trokut 17">
            <a:extLst>
              <a:ext uri="{FF2B5EF4-FFF2-40B4-BE49-F238E27FC236}">
                <a16:creationId xmlns:a16="http://schemas.microsoft.com/office/drawing/2014/main" id="{37DA4D85-04CE-4720-BA4F-462B714C4DE6}"/>
              </a:ext>
            </a:extLst>
          </p:cNvPr>
          <p:cNvSpPr/>
          <p:nvPr/>
        </p:nvSpPr>
        <p:spPr>
          <a:xfrm rot="10800000">
            <a:off x="7834605" y="3291830"/>
            <a:ext cx="360040" cy="288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6D728B8-5212-4D77-A91B-F0FA8E6CCEC0}"/>
              </a:ext>
            </a:extLst>
          </p:cNvPr>
          <p:cNvSpPr txBox="1"/>
          <p:nvPr/>
        </p:nvSpPr>
        <p:spPr>
          <a:xfrm>
            <a:off x="115252" y="3612118"/>
            <a:ext cx="1774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/>
              <a:t>Dimenzije cca </a:t>
            </a:r>
          </a:p>
          <a:p>
            <a:pPr algn="ctr"/>
            <a:r>
              <a:rPr lang="hr-HR" sz="1400" b="1" dirty="0"/>
              <a:t>9x6x2 cm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319C5E3F-727D-4E26-B457-498AA30AFCA8}"/>
              </a:ext>
            </a:extLst>
          </p:cNvPr>
          <p:cNvSpPr txBox="1"/>
          <p:nvPr/>
        </p:nvSpPr>
        <p:spPr>
          <a:xfrm>
            <a:off x="1835696" y="3579830"/>
            <a:ext cx="1747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/>
              <a:t>HDMI</a:t>
            </a:r>
          </a:p>
          <a:p>
            <a:pPr algn="ctr"/>
            <a:r>
              <a:rPr lang="hr-HR" sz="1400" b="1" dirty="0"/>
              <a:t>USB</a:t>
            </a:r>
          </a:p>
          <a:p>
            <a:pPr algn="ctr"/>
            <a:r>
              <a:rPr lang="hr-HR" sz="1400" b="1" dirty="0" err="1"/>
              <a:t>MicroSD</a:t>
            </a:r>
            <a:endParaRPr lang="hr-HR" sz="1400" b="1" dirty="0"/>
          </a:p>
          <a:p>
            <a:pPr algn="ctr"/>
            <a:r>
              <a:rPr lang="hr-HR" sz="1400" b="1" dirty="0"/>
              <a:t>GPIO </a:t>
            </a:r>
            <a:r>
              <a:rPr lang="hr-HR" sz="1400" b="1" dirty="0" err="1"/>
              <a:t>pins</a:t>
            </a:r>
            <a:endParaRPr lang="hr-HR" sz="1400" b="1" dirty="0"/>
          </a:p>
          <a:p>
            <a:pPr algn="ctr"/>
            <a:r>
              <a:rPr lang="hr-HR" sz="1400" b="1" dirty="0"/>
              <a:t>…</a:t>
            </a:r>
          </a:p>
          <a:p>
            <a:pPr algn="ctr"/>
            <a:endParaRPr lang="hr-HR" sz="1400" b="1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98BBCBA-8321-4F54-995B-CF758A2A796F}"/>
              </a:ext>
            </a:extLst>
          </p:cNvPr>
          <p:cNvSpPr txBox="1"/>
          <p:nvPr/>
        </p:nvSpPr>
        <p:spPr>
          <a:xfrm>
            <a:off x="3757785" y="3612118"/>
            <a:ext cx="1493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sr-Latn-RS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algn="ctr"/>
            <a:r>
              <a:rPr lang="hr-HR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Wi-Fi,</a:t>
            </a:r>
          </a:p>
          <a:p>
            <a:pPr algn="ctr"/>
            <a:r>
              <a:rPr lang="hr-HR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Bluetooth</a:t>
            </a:r>
            <a:endParaRPr lang="hr-HR" sz="1400" b="1" dirty="0"/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2C98FC78-FA03-44F3-9013-E0A40651FF15}"/>
              </a:ext>
            </a:extLst>
          </p:cNvPr>
          <p:cNvSpPr txBox="1"/>
          <p:nvPr/>
        </p:nvSpPr>
        <p:spPr>
          <a:xfrm>
            <a:off x="5377854" y="3606284"/>
            <a:ext cx="1747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/>
              <a:t>Programiranje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6A2F0A62-CA0B-4528-848A-7EB7B99EF49F}"/>
              </a:ext>
            </a:extLst>
          </p:cNvPr>
          <p:cNvSpPr txBox="1"/>
          <p:nvPr/>
        </p:nvSpPr>
        <p:spPr>
          <a:xfrm>
            <a:off x="7140830" y="3573936"/>
            <a:ext cx="1747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sr-Latn-RS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Cjenovno </a:t>
            </a:r>
          </a:p>
          <a:p>
            <a:pPr algn="ctr"/>
            <a:r>
              <a:rPr lang="hr-HR" altLang="sr-Latn-RS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pristupačan</a:t>
            </a:r>
            <a:endParaRPr lang="hr-HR" sz="1400" b="1" dirty="0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A1F1F1CA-F29D-4BD9-AE05-A246C861A631}"/>
              </a:ext>
            </a:extLst>
          </p:cNvPr>
          <p:cNvSpPr/>
          <p:nvPr/>
        </p:nvSpPr>
        <p:spPr>
          <a:xfrm>
            <a:off x="395680" y="1779734"/>
            <a:ext cx="1296000" cy="129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4" name="Picture 6" descr="Dimension Icons - Download Free Vector Icons | Noun Project">
            <a:extLst>
              <a:ext uri="{FF2B5EF4-FFF2-40B4-BE49-F238E27FC236}">
                <a16:creationId xmlns:a16="http://schemas.microsoft.com/office/drawing/2014/main" id="{6E14550E-EEC4-443D-97A4-57AAEAC00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1" y="1878741"/>
            <a:ext cx="1069798" cy="106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lipsa 23">
            <a:extLst>
              <a:ext uri="{FF2B5EF4-FFF2-40B4-BE49-F238E27FC236}">
                <a16:creationId xmlns:a16="http://schemas.microsoft.com/office/drawing/2014/main" id="{31E23A57-A7F6-4FA1-86EB-59CAD674FF63}"/>
              </a:ext>
            </a:extLst>
          </p:cNvPr>
          <p:cNvSpPr/>
          <p:nvPr/>
        </p:nvSpPr>
        <p:spPr>
          <a:xfrm>
            <a:off x="2130778" y="1779734"/>
            <a:ext cx="1296000" cy="1296000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6" name="Picture 8" descr="Cable, connector, hdmi, usb icon - Download on Iconfinder">
            <a:extLst>
              <a:ext uri="{FF2B5EF4-FFF2-40B4-BE49-F238E27FC236}">
                <a16:creationId xmlns:a16="http://schemas.microsoft.com/office/drawing/2014/main" id="{F1A67404-9006-4734-BE3F-8FD5A991C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78" y="1829376"/>
            <a:ext cx="1214264" cy="12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ipsa 28">
            <a:extLst>
              <a:ext uri="{FF2B5EF4-FFF2-40B4-BE49-F238E27FC236}">
                <a16:creationId xmlns:a16="http://schemas.microsoft.com/office/drawing/2014/main" id="{293B3B38-21B6-41FA-BE66-F5AC6871C975}"/>
              </a:ext>
            </a:extLst>
          </p:cNvPr>
          <p:cNvSpPr/>
          <p:nvPr/>
        </p:nvSpPr>
        <p:spPr>
          <a:xfrm>
            <a:off x="3878014" y="1765640"/>
            <a:ext cx="1296000" cy="129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8" name="Picture 10" descr="Ethernet - Free networking icons">
            <a:extLst>
              <a:ext uri="{FF2B5EF4-FFF2-40B4-BE49-F238E27FC236}">
                <a16:creationId xmlns:a16="http://schemas.microsoft.com/office/drawing/2014/main" id="{B478608D-3D59-4ED3-AF9E-714DA09EF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26" y="1788541"/>
            <a:ext cx="660172" cy="6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ifi icon - Free download on Iconfinder">
            <a:extLst>
              <a:ext uri="{FF2B5EF4-FFF2-40B4-BE49-F238E27FC236}">
                <a16:creationId xmlns:a16="http://schemas.microsoft.com/office/drawing/2014/main" id="{EB0F5FA5-327B-4835-B7E1-88B8B35E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92" y="2219121"/>
            <a:ext cx="660172" cy="6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ipsa 30">
            <a:extLst>
              <a:ext uri="{FF2B5EF4-FFF2-40B4-BE49-F238E27FC236}">
                <a16:creationId xmlns:a16="http://schemas.microsoft.com/office/drawing/2014/main" id="{9CA23A60-6144-4E1A-B532-0966FBD131D2}"/>
              </a:ext>
            </a:extLst>
          </p:cNvPr>
          <p:cNvSpPr/>
          <p:nvPr/>
        </p:nvSpPr>
        <p:spPr>
          <a:xfrm>
            <a:off x="7360348" y="1752304"/>
            <a:ext cx="1296000" cy="1296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64" name="Picture 16" descr="Free Icon | Give money">
            <a:extLst>
              <a:ext uri="{FF2B5EF4-FFF2-40B4-BE49-F238E27FC236}">
                <a16:creationId xmlns:a16="http://schemas.microsoft.com/office/drawing/2014/main" id="{A7FB69A5-A762-4A5F-99BC-A912D4EA4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30" y="1960292"/>
            <a:ext cx="781635" cy="7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Slika na kojoj se prikazuje noćno nebo&#10;&#10;Opis je automatski generiran">
            <a:extLst>
              <a:ext uri="{FF2B5EF4-FFF2-40B4-BE49-F238E27FC236}">
                <a16:creationId xmlns:a16="http://schemas.microsoft.com/office/drawing/2014/main" id="{5CD4BB1B-06FD-4B93-8A49-5A69B97183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81" y="2483577"/>
            <a:ext cx="516699" cy="5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0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110229"/>
            <a:ext cx="9143999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Raspberry</a:t>
            </a:r>
            <a:r>
              <a:rPr lang="hr-H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Pi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4146576" y="725791"/>
            <a:ext cx="0" cy="389423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4031953" y="1424641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lowchart: Connector 7"/>
          <p:cNvSpPr/>
          <p:nvPr/>
        </p:nvSpPr>
        <p:spPr>
          <a:xfrm>
            <a:off x="4031953" y="2179212"/>
            <a:ext cx="216000" cy="216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lowchart: Connector 8"/>
          <p:cNvSpPr/>
          <p:nvPr/>
        </p:nvSpPr>
        <p:spPr>
          <a:xfrm>
            <a:off x="4031953" y="2933783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lowchart: Connector 9"/>
          <p:cNvSpPr/>
          <p:nvPr/>
        </p:nvSpPr>
        <p:spPr>
          <a:xfrm>
            <a:off x="4031953" y="368835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031953" y="4442925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zervirano mjesto teksta 2">
            <a:extLst>
              <a:ext uri="{FF2B5EF4-FFF2-40B4-BE49-F238E27FC236}">
                <a16:creationId xmlns:a16="http://schemas.microsoft.com/office/drawing/2014/main" id="{06333EA5-4D31-4682-A7FC-A0FB82FDD58C}"/>
              </a:ext>
            </a:extLst>
          </p:cNvPr>
          <p:cNvSpPr txBox="1">
            <a:spLocks/>
          </p:cNvSpPr>
          <p:nvPr/>
        </p:nvSpPr>
        <p:spPr>
          <a:xfrm>
            <a:off x="755576" y="742054"/>
            <a:ext cx="3779912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b="1" dirty="0">
                <a:solidFill>
                  <a:srgbClr val="EB494B"/>
                </a:solidFill>
              </a:rPr>
              <a:t>PREDNOSTI</a:t>
            </a:r>
          </a:p>
        </p:txBody>
      </p:sp>
      <p:sp>
        <p:nvSpPr>
          <p:cNvPr id="23" name="Rezervirano mjesto teksta 2">
            <a:extLst>
              <a:ext uri="{FF2B5EF4-FFF2-40B4-BE49-F238E27FC236}">
                <a16:creationId xmlns:a16="http://schemas.microsoft.com/office/drawing/2014/main" id="{3537A571-C8AE-403B-B8DF-2BCD61856553}"/>
              </a:ext>
            </a:extLst>
          </p:cNvPr>
          <p:cNvSpPr txBox="1">
            <a:spLocks/>
          </p:cNvSpPr>
          <p:nvPr/>
        </p:nvSpPr>
        <p:spPr>
          <a:xfrm>
            <a:off x="5796136" y="725791"/>
            <a:ext cx="2808312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b="1" dirty="0">
                <a:solidFill>
                  <a:srgbClr val="EB494B"/>
                </a:solidFill>
              </a:rPr>
              <a:t>NEDOSTATCI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A48AFB3-6101-443E-AC72-9EA24BDBA5D0}"/>
              </a:ext>
            </a:extLst>
          </p:cNvPr>
          <p:cNvSpPr txBox="1"/>
          <p:nvPr/>
        </p:nvSpPr>
        <p:spPr>
          <a:xfrm>
            <a:off x="395536" y="1491630"/>
            <a:ext cx="336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Razvoj inovativnih rješenja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930E44D-FDD4-423B-B688-4B93AA994CCF}"/>
              </a:ext>
            </a:extLst>
          </p:cNvPr>
          <p:cNvSpPr txBox="1"/>
          <p:nvPr/>
        </p:nvSpPr>
        <p:spPr>
          <a:xfrm>
            <a:off x="395535" y="1951998"/>
            <a:ext cx="338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 dirty="0" err="1">
                <a:solidFill>
                  <a:schemeClr val="accent5"/>
                </a:solidFill>
              </a:rPr>
              <a:t>Međupredmetna</a:t>
            </a:r>
            <a:r>
              <a:rPr lang="hr-HR" sz="2000" dirty="0">
                <a:solidFill>
                  <a:schemeClr val="accent5"/>
                </a:solidFill>
              </a:rPr>
              <a:t> korelacija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12F6805-8B25-4139-A839-53BD23B6EC48}"/>
              </a:ext>
            </a:extLst>
          </p:cNvPr>
          <p:cNvSpPr txBox="1"/>
          <p:nvPr/>
        </p:nvSpPr>
        <p:spPr>
          <a:xfrm>
            <a:off x="395536" y="2850490"/>
            <a:ext cx="336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 dirty="0">
                <a:solidFill>
                  <a:schemeClr val="accent5"/>
                </a:solidFill>
              </a:rPr>
              <a:t>Jednostavna nadogradnja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23B59A3C-2C1F-4D39-917A-57797758BD40}"/>
              </a:ext>
            </a:extLst>
          </p:cNvPr>
          <p:cNvSpPr txBox="1"/>
          <p:nvPr/>
        </p:nvSpPr>
        <p:spPr>
          <a:xfrm>
            <a:off x="419845" y="2415737"/>
            <a:ext cx="336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Dostupnost</a:t>
            </a:r>
            <a:r>
              <a:rPr lang="hr-HR" b="1" dirty="0"/>
              <a:t> 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C8668DD-13CF-4DB6-8769-858B91130103}"/>
              </a:ext>
            </a:extLst>
          </p:cNvPr>
          <p:cNvSpPr txBox="1"/>
          <p:nvPr/>
        </p:nvSpPr>
        <p:spPr>
          <a:xfrm>
            <a:off x="419845" y="3282945"/>
            <a:ext cx="336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Interdisciplinarno učenje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72EC7D2E-D982-45C2-BD26-8E8DE87C3701}"/>
              </a:ext>
            </a:extLst>
          </p:cNvPr>
          <p:cNvSpPr txBox="1"/>
          <p:nvPr/>
        </p:nvSpPr>
        <p:spPr>
          <a:xfrm>
            <a:off x="261666" y="3963270"/>
            <a:ext cx="367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5"/>
                </a:solidFill>
              </a:rPr>
              <a:t>Razvoj računalnih kompetencija kreiranjem sadržaja</a:t>
            </a:r>
          </a:p>
        </p:txBody>
      </p:sp>
      <p:pic>
        <p:nvPicPr>
          <p:cNvPr id="1026" name="Picture 2" descr="Raspberry Pi Icon Png #420026 - Free Icons Library">
            <a:extLst>
              <a:ext uri="{FF2B5EF4-FFF2-40B4-BE49-F238E27FC236}">
                <a16:creationId xmlns:a16="http://schemas.microsoft.com/office/drawing/2014/main" id="{ACC2E2E5-2423-4704-A36E-90F281E6D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12" y="1962682"/>
            <a:ext cx="449681" cy="53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705E859-1DD1-4E1D-A77B-CEDDC4575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35" y="1264376"/>
            <a:ext cx="1014735" cy="101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4458A87C-9880-4CE9-A24F-D77F72E4D6DC}"/>
              </a:ext>
            </a:extLst>
          </p:cNvPr>
          <p:cNvSpPr txBox="1"/>
          <p:nvPr/>
        </p:nvSpPr>
        <p:spPr>
          <a:xfrm>
            <a:off x="4896049" y="2530542"/>
            <a:ext cx="385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Potrebna SD kartica za pohranu</a:t>
            </a:r>
          </a:p>
        </p:txBody>
      </p:sp>
      <p:pic>
        <p:nvPicPr>
          <p:cNvPr id="19" name="Grafika 18" descr="Megaphone1 with solid fill">
            <a:extLst>
              <a:ext uri="{FF2B5EF4-FFF2-40B4-BE49-F238E27FC236}">
                <a16:creationId xmlns:a16="http://schemas.microsoft.com/office/drawing/2014/main" id="{DAE37B59-C617-484C-9587-5339A1E84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2080" y="3266622"/>
            <a:ext cx="1353400" cy="13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sz="3600" dirty="0" err="1"/>
              <a:t>Raspberry</a:t>
            </a:r>
            <a:r>
              <a:rPr lang="hr-HR" altLang="ko-KR" sz="3600" dirty="0"/>
              <a:t> Pi – primjeri korištenja</a:t>
            </a:r>
          </a:p>
        </p:txBody>
      </p:sp>
      <p:pic>
        <p:nvPicPr>
          <p:cNvPr id="6" name="Rezervirano mjesto slike 5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4FD9D8B1-1898-4400-80FC-EB90151E8B9F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r="15279"/>
          <a:stretch>
            <a:fillRect/>
          </a:stretch>
        </p:blipFill>
        <p:spPr/>
      </p:pic>
      <p:pic>
        <p:nvPicPr>
          <p:cNvPr id="10" name="Rezervirano mjesto slike 9" descr="Slika na kojoj se prikazuje na zatvorenom, strop, pod, zid&#10;&#10;Opis je automatski generiran">
            <a:extLst>
              <a:ext uri="{FF2B5EF4-FFF2-40B4-BE49-F238E27FC236}">
                <a16:creationId xmlns:a16="http://schemas.microsoft.com/office/drawing/2014/main" id="{B7DEE451-D357-4D84-BC28-9FAA1EB865AF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 b="15608"/>
          <a:stretch>
            <a:fillRect/>
          </a:stretch>
        </p:blipFill>
        <p:spPr/>
      </p:pic>
      <p:pic>
        <p:nvPicPr>
          <p:cNvPr id="13" name="Rezervirano mjesto slike 12" descr="Slika na kojoj se prikazuje tekst, pod, osoba, prijenosnik&#10;&#10;Opis je automatski generiran">
            <a:extLst>
              <a:ext uri="{FF2B5EF4-FFF2-40B4-BE49-F238E27FC236}">
                <a16:creationId xmlns:a16="http://schemas.microsoft.com/office/drawing/2014/main" id="{0E938FF8-BCB2-4C2A-941F-486D2A628478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9" b="15569"/>
          <a:stretch>
            <a:fillRect/>
          </a:stretch>
        </p:blipFill>
        <p:spPr/>
      </p:pic>
      <p:pic>
        <p:nvPicPr>
          <p:cNvPr id="17" name="Rezervirano mjesto slike 16" descr="Slika na kojoj se prikazuje tekst&#10;&#10;Opis je automatski generiran">
            <a:extLst>
              <a:ext uri="{FF2B5EF4-FFF2-40B4-BE49-F238E27FC236}">
                <a16:creationId xmlns:a16="http://schemas.microsoft.com/office/drawing/2014/main" id="{74779995-B8B1-4183-9BF5-7ED454CD151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6" r="20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226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newOne1">
            <a:hlinkClick r:id="" action="ppaction://media"/>
            <a:extLst>
              <a:ext uri="{FF2B5EF4-FFF2-40B4-BE49-F238E27FC236}">
                <a16:creationId xmlns:a16="http://schemas.microsoft.com/office/drawing/2014/main" id="{7FB4E53A-6A5E-4E89-8C7A-BCDD71C66D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09" y="360040"/>
            <a:ext cx="4197082" cy="3147812"/>
          </a:xfrm>
          <a:prstGeom prst="rect">
            <a:avLst/>
          </a:prstGeom>
        </p:spPr>
      </p:pic>
      <p:sp>
        <p:nvSpPr>
          <p:cNvPr id="61" name="Pravokutnik 60">
            <a:extLst>
              <a:ext uri="{FF2B5EF4-FFF2-40B4-BE49-F238E27FC236}">
                <a16:creationId xmlns:a16="http://schemas.microsoft.com/office/drawing/2014/main" id="{91809FB5-8479-42CE-AA66-945B03287F7A}"/>
              </a:ext>
            </a:extLst>
          </p:cNvPr>
          <p:cNvSpPr/>
          <p:nvPr/>
        </p:nvSpPr>
        <p:spPr>
          <a:xfrm>
            <a:off x="3704703" y="110704"/>
            <a:ext cx="1224136" cy="3426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 Placeholder 1"/>
          <p:cNvSpPr>
            <a:spLocks noGrp="1"/>
          </p:cNvSpPr>
          <p:nvPr/>
        </p:nvSpPr>
        <p:spPr>
          <a:xfrm>
            <a:off x="430969" y="3622253"/>
            <a:ext cx="6527899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4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ko-KR" sz="3200" dirty="0" err="1"/>
              <a:t>Raspberry</a:t>
            </a:r>
            <a:r>
              <a:rPr lang="hr-HR" altLang="ko-KR" sz="3200" dirty="0"/>
              <a:t> Pi – primjeri korištenja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198317"/>
            <a:ext cx="5868144" cy="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zervirano mjesto slike 20">
            <a:extLst>
              <a:ext uri="{FF2B5EF4-FFF2-40B4-BE49-F238E27FC236}">
                <a16:creationId xmlns:a16="http://schemas.microsoft.com/office/drawing/2014/main" id="{576BAAA7-8F1B-46CD-9C42-B6A9F9B1511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0" b="17780"/>
          <a:stretch>
            <a:fillRect/>
          </a:stretch>
        </p:blipFill>
        <p:spPr/>
      </p:pic>
      <p:pic>
        <p:nvPicPr>
          <p:cNvPr id="42" name="Rezervirano mjesto slike 41" descr="Slika na kojoj se prikazuje pod, transport, kosilica&#10;&#10;Opis je automatski generiran">
            <a:extLst>
              <a:ext uri="{FF2B5EF4-FFF2-40B4-BE49-F238E27FC236}">
                <a16:creationId xmlns:a16="http://schemas.microsoft.com/office/drawing/2014/main" id="{3273BD77-4106-4755-9FAC-2B0F3F74156A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5" r="17985"/>
          <a:stretch>
            <a:fillRect/>
          </a:stretch>
        </p:blipFill>
        <p:spPr/>
      </p:pic>
      <p:pic>
        <p:nvPicPr>
          <p:cNvPr id="53" name="Rezervirano mjesto slike 52" descr="Slika na kojoj se prikazuje tekst, elektronički, izlog, snimka zaslona&#10;&#10;Opis je automatski generiran">
            <a:extLst>
              <a:ext uri="{FF2B5EF4-FFF2-40B4-BE49-F238E27FC236}">
                <a16:creationId xmlns:a16="http://schemas.microsoft.com/office/drawing/2014/main" id="{CD52025C-FA51-4538-9F77-D05A0B4CFE2B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6" r="12056"/>
          <a:stretch>
            <a:fillRect/>
          </a:stretch>
        </p:blipFill>
        <p:spPr/>
      </p:pic>
      <p:pic>
        <p:nvPicPr>
          <p:cNvPr id="57" name="Rezervirano mjesto slike 56">
            <a:extLst>
              <a:ext uri="{FF2B5EF4-FFF2-40B4-BE49-F238E27FC236}">
                <a16:creationId xmlns:a16="http://schemas.microsoft.com/office/drawing/2014/main" id="{4F52C59E-2460-4B38-AB1A-C80C7A406C6E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3" b="29763"/>
          <a:stretch>
            <a:fillRect/>
          </a:stretch>
        </p:blipFill>
        <p:spPr/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4B9E9623-55F8-4631-8833-8D5B0204E504}"/>
              </a:ext>
            </a:extLst>
          </p:cNvPr>
          <p:cNvSpPr/>
          <p:nvPr/>
        </p:nvSpPr>
        <p:spPr>
          <a:xfrm>
            <a:off x="-36512" y="263104"/>
            <a:ext cx="282849" cy="3426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817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4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7544" y="555525"/>
            <a:ext cx="5851476" cy="4248473"/>
            <a:chOff x="800099" y="1247775"/>
            <a:chExt cx="4714875" cy="3028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Freeform 19"/>
            <p:cNvSpPr/>
            <p:nvPr/>
          </p:nvSpPr>
          <p:spPr>
            <a:xfrm>
              <a:off x="800099" y="1247775"/>
              <a:ext cx="4714875" cy="3028950"/>
            </a:xfrm>
            <a:custGeom>
              <a:avLst/>
              <a:gdLst>
                <a:gd name="connsiteX0" fmla="*/ 0 w 4724400"/>
                <a:gd name="connsiteY0" fmla="*/ 3000375 h 3000375"/>
                <a:gd name="connsiteX1" fmla="*/ 28575 w 4724400"/>
                <a:gd name="connsiteY1" fmla="*/ 0 h 3000375"/>
                <a:gd name="connsiteX2" fmla="*/ 4724400 w 4724400"/>
                <a:gd name="connsiteY2" fmla="*/ 19050 h 3000375"/>
                <a:gd name="connsiteX3" fmla="*/ 2838450 w 4724400"/>
                <a:gd name="connsiteY3" fmla="*/ 1514475 h 3000375"/>
                <a:gd name="connsiteX0" fmla="*/ 0 w 4714875"/>
                <a:gd name="connsiteY0" fmla="*/ 3028950 h 3028950"/>
                <a:gd name="connsiteX1" fmla="*/ 28575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  <a:gd name="connsiteX0" fmla="*/ 0 w 4714875"/>
                <a:gd name="connsiteY0" fmla="*/ 3028950 h 3028950"/>
                <a:gd name="connsiteX1" fmla="*/ 0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5" h="3028950">
                  <a:moveTo>
                    <a:pt x="0" y="3028950"/>
                  </a:moveTo>
                  <a:lnTo>
                    <a:pt x="0" y="28575"/>
                  </a:lnTo>
                  <a:lnTo>
                    <a:pt x="4714875" y="0"/>
                  </a:lnTo>
                  <a:lnTo>
                    <a:pt x="2838450" y="1543050"/>
                  </a:lnTo>
                </a:path>
              </a:pathLst>
            </a:custGeom>
            <a:ln w="381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Isosceles Triangle 20"/>
            <p:cNvSpPr/>
            <p:nvPr/>
          </p:nvSpPr>
          <p:spPr>
            <a:xfrm rot="14109534">
              <a:off x="3397316" y="2717887"/>
              <a:ext cx="286380" cy="24687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10800000">
            <a:off x="2824979" y="555524"/>
            <a:ext cx="5851476" cy="4248473"/>
            <a:chOff x="800099" y="1247775"/>
            <a:chExt cx="4714875" cy="3028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 17"/>
            <p:cNvSpPr/>
            <p:nvPr/>
          </p:nvSpPr>
          <p:spPr>
            <a:xfrm>
              <a:off x="800099" y="1247775"/>
              <a:ext cx="4714875" cy="3028950"/>
            </a:xfrm>
            <a:custGeom>
              <a:avLst/>
              <a:gdLst>
                <a:gd name="connsiteX0" fmla="*/ 0 w 4724400"/>
                <a:gd name="connsiteY0" fmla="*/ 3000375 h 3000375"/>
                <a:gd name="connsiteX1" fmla="*/ 28575 w 4724400"/>
                <a:gd name="connsiteY1" fmla="*/ 0 h 3000375"/>
                <a:gd name="connsiteX2" fmla="*/ 4724400 w 4724400"/>
                <a:gd name="connsiteY2" fmla="*/ 19050 h 3000375"/>
                <a:gd name="connsiteX3" fmla="*/ 2838450 w 4724400"/>
                <a:gd name="connsiteY3" fmla="*/ 1514475 h 3000375"/>
                <a:gd name="connsiteX0" fmla="*/ 0 w 4714875"/>
                <a:gd name="connsiteY0" fmla="*/ 3028950 h 3028950"/>
                <a:gd name="connsiteX1" fmla="*/ 28575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  <a:gd name="connsiteX0" fmla="*/ 0 w 4714875"/>
                <a:gd name="connsiteY0" fmla="*/ 3028950 h 3028950"/>
                <a:gd name="connsiteX1" fmla="*/ 0 w 4714875"/>
                <a:gd name="connsiteY1" fmla="*/ 28575 h 3028950"/>
                <a:gd name="connsiteX2" fmla="*/ 4714875 w 4714875"/>
                <a:gd name="connsiteY2" fmla="*/ 0 h 3028950"/>
                <a:gd name="connsiteX3" fmla="*/ 2838450 w 4714875"/>
                <a:gd name="connsiteY3" fmla="*/ 1543050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5" h="3028950">
                  <a:moveTo>
                    <a:pt x="0" y="3028950"/>
                  </a:moveTo>
                  <a:lnTo>
                    <a:pt x="0" y="28575"/>
                  </a:lnTo>
                  <a:lnTo>
                    <a:pt x="4714875" y="0"/>
                  </a:lnTo>
                  <a:lnTo>
                    <a:pt x="2838450" y="1543050"/>
                  </a:lnTo>
                </a:path>
              </a:pathLst>
            </a:custGeom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Isosceles Triangle 18"/>
            <p:cNvSpPr/>
            <p:nvPr/>
          </p:nvSpPr>
          <p:spPr>
            <a:xfrm rot="14109534">
              <a:off x="3397316" y="2717887"/>
              <a:ext cx="286380" cy="24687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A563002-333A-484C-AF11-400EAB6AF3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4610" y="600"/>
            <a:ext cx="9144000" cy="576064"/>
          </a:xfrm>
        </p:spPr>
        <p:txBody>
          <a:bodyPr/>
          <a:lstStyle/>
          <a:p>
            <a:r>
              <a:rPr lang="hr-HR" altLang="ko-KR" dirty="0"/>
              <a:t>Razmisli, osmisli, kreiraj</a:t>
            </a:r>
          </a:p>
        </p:txBody>
      </p:sp>
      <p:pic>
        <p:nvPicPr>
          <p:cNvPr id="3" name="Grafika 2" descr="Lightbulb and gear with solid fill">
            <a:extLst>
              <a:ext uri="{FF2B5EF4-FFF2-40B4-BE49-F238E27FC236}">
                <a16:creationId xmlns:a16="http://schemas.microsoft.com/office/drawing/2014/main" id="{B000A04D-4C77-4975-BF22-986D5707A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016" y="1059582"/>
            <a:ext cx="2170452" cy="2170452"/>
          </a:xfrm>
          <a:prstGeom prst="rect">
            <a:avLst/>
          </a:prstGeom>
        </p:spPr>
      </p:pic>
      <p:pic>
        <p:nvPicPr>
          <p:cNvPr id="5" name="Grafika 4" descr="Scribble with solid fill">
            <a:extLst>
              <a:ext uri="{FF2B5EF4-FFF2-40B4-BE49-F238E27FC236}">
                <a16:creationId xmlns:a16="http://schemas.microsoft.com/office/drawing/2014/main" id="{10CD50D6-7EBA-4590-A3C1-DC86DB8E3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5777198" y="2316485"/>
            <a:ext cx="2950890" cy="29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0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8731</TotalTime>
  <Words>137</Words>
  <Application>Microsoft Office PowerPoint</Application>
  <PresentationFormat>Prikaz na zaslonu (16:9)</PresentationFormat>
  <Paragraphs>51</Paragraphs>
  <Slides>11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Lovro Šverko</cp:lastModifiedBy>
  <cp:revision>220</cp:revision>
  <dcterms:created xsi:type="dcterms:W3CDTF">2016-12-05T23:26:54Z</dcterms:created>
  <dcterms:modified xsi:type="dcterms:W3CDTF">2021-10-08T12:47:22Z</dcterms:modified>
</cp:coreProperties>
</file>