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3" r:id="rId2"/>
    <p:sldId id="269" r:id="rId3"/>
    <p:sldId id="270" r:id="rId4"/>
    <p:sldId id="302" r:id="rId5"/>
    <p:sldId id="258" r:id="rId6"/>
    <p:sldId id="304" r:id="rId7"/>
    <p:sldId id="314" r:id="rId8"/>
    <p:sldId id="261" r:id="rId9"/>
    <p:sldId id="262" r:id="rId10"/>
    <p:sldId id="263" r:id="rId11"/>
    <p:sldId id="288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90" r:id="rId20"/>
    <p:sldId id="312" r:id="rId21"/>
    <p:sldId id="311" r:id="rId22"/>
    <p:sldId id="295" r:id="rId23"/>
    <p:sldId id="289" r:id="rId24"/>
    <p:sldId id="292" r:id="rId25"/>
    <p:sldId id="299" r:id="rId26"/>
    <p:sldId id="313" r:id="rId27"/>
    <p:sldId id="296" r:id="rId28"/>
    <p:sldId id="307" r:id="rId29"/>
    <p:sldId id="300" r:id="rId30"/>
    <p:sldId id="301" r:id="rId31"/>
    <p:sldId id="308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7" autoAdjust="0"/>
    <p:restoredTop sz="73954" autoAdjust="0"/>
  </p:normalViewPr>
  <p:slideViewPr>
    <p:cSldViewPr snapToGrid="0">
      <p:cViewPr varScale="1">
        <p:scale>
          <a:sx n="49" d="100"/>
          <a:sy n="49" d="100"/>
        </p:scale>
        <p:origin x="11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8DC0F-4AFA-485C-B752-ECC065E101F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5A478-C274-4E3D-9003-0479D312504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49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Mnogi kemiju smatraju teškim predmetom, kako za učenje tako i za poučavanje.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Ispravno tumačenje kemijskih pojmova umijeće je nastavnika kemije s obzirom na apstraktne stručne pojmove koje valja približiti učenicima.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Nastavniku kemije svakako je u interesu pronaći načine da učenicima pomognu u razumijevanju kemijskih koncepata i da nauče interpretirati kemijske pojave koristeći kemijsku terminologiju.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ovom izlaganju cilj nam je predstaviti vam naš primjer obrade nastavne teme </a:t>
            </a:r>
            <a:r>
              <a:rPr lang="hr-H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Kemijska ravnoteža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primjenom metode obrnute učionice.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CF90DD-0BDD-4CE6-ABC7-750966BEC20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694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Uvodimo učenike u temu današnjeg sata, a to je </a:t>
            </a:r>
            <a:r>
              <a:rPr lang="hr-HR" sz="1200" b="0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Utjecaj promjene koncentracije na pomak kemijske ravnoteže</a:t>
            </a:r>
            <a:r>
              <a:rPr lang="hr-HR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kroz slikovni prikaz klackalice.</a:t>
            </a:r>
            <a:endParaRPr lang="hr-HR" sz="1200" b="0" dirty="0"/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2958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Upoznajemo učenike s primjerom ravnotežnog sustava koji ćemo koristiti u pokusu.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KSCN(</a:t>
            </a:r>
            <a:r>
              <a:rPr lang="hr-H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+ Fe(NO</a:t>
            </a:r>
            <a:r>
              <a:rPr lang="hr-HR" sz="18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hr-HR" sz="18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hr-HR" sz="1800" b="1" dirty="0"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⇌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[</a:t>
            </a:r>
            <a:r>
              <a:rPr lang="hr-H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FeSCN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hr-HR" sz="1800" b="1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2+ 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+ KNO</a:t>
            </a:r>
            <a:r>
              <a:rPr lang="hr-HR" sz="1800" b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r-HR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aq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9468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Nakon toga učenicima dijelimo listiće s uputama vezanim uz pokus.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Tijekom izvođenja pokusa učenici popunjavaju listić kao laboratorijski dnevnik. 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5242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Zbog epidemioloških razloga nismo u mogućnosti organizirati grupni rad.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Prozivali smo učenike da izvode demonstracijski pokus </a:t>
            </a: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uz upute.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Prije izvođenja navodimo ih da pretpostave što će se dogoditi dodatkom neke tvari u ravnotežni sustav.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49487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Nakon izvođenja pojedine faze pokusa učenik bi zapisivao potrebne podatke u tablicu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Ista se tablica nalazila i na njihovu listiću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 kraju sata učenici izlažu svoje rezultate i iznose zaključke do kojih su došli.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3423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Usporedili smo bilješke s rješenjima i dali prostora učenicima da dopune informacije koje su propustili napisati.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30892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 veća koncentracija CO</a:t>
            </a:r>
            <a:r>
              <a:rPr lang="hr-HR" sz="1800" baseline="-250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 zraku, koja je posljedica pretjerane upotrebe fosilnih goriva, uzrokuje </a:t>
            </a:r>
            <a:r>
              <a:rPr lang="hr-HR" sz="1800" dirty="0" err="1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zakiseljavanje</a:t>
            </a: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oceana. Ugljični dioksid iz zraka otapa se u morskoj vodi, tvoreći ugljičnu kiselinu (H</a:t>
            </a:r>
            <a:r>
              <a:rPr lang="hr-HR" sz="1800" baseline="-250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hr-HR" sz="1800" baseline="-250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Ugljična se kiselina zatim ionizira u obliku vodikovih iona i </a:t>
            </a:r>
            <a:r>
              <a:rPr lang="hr-HR" sz="1800" dirty="0" err="1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hidrogenkarbonatnih</a:t>
            </a: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iona, HCO</a:t>
            </a:r>
            <a:r>
              <a:rPr lang="hr-HR" sz="1800" baseline="-250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r-HR" sz="1800" baseline="300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−</a:t>
            </a: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Koraljima, školjkašima, rakovima i brojnim drugim morskim organizmima potreban je kalcijev karbonat. Višak vodikovih iona reagira s karbonatnim ionima u vodi i formiraju se </a:t>
            </a:r>
            <a:r>
              <a:rPr lang="hr-HR" sz="1800" dirty="0" err="1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hidrogenkarbonatni</a:t>
            </a:r>
            <a:r>
              <a:rPr lang="hr-HR" sz="1800" dirty="0">
                <a:solidFill>
                  <a:srgbClr val="373D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ioni koje ovi organizmi ne mogu iskoristiti za formiranje oklopa, školjki i skeleta. To uzrokuje smanjenje broja ovih vrsta, ali i svih onih koji su dio njihova hranidbenog lanca, a jednako tako može negativno utjecati na koralje jer ne mogu apsorbirati kalcijev karbonat koji im je potreban za rast i održavanje kostura. 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4288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Vrednovanje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2330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kraju sata dajemo učenicima da ispune evaluacijski listić na Microsoft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kako bismo dobili povratnu informaciju o tome kako im se svidio ovakav oblik nastave. 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3216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Mislim da smo svjesni da obrnuta učionica dobro funkcionira ako su i učenici i nastavnici pripremljeni i motivirani.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Nastavnici trebaju biti uporni jer ako se učenici do sada nisu susreli s ovakvim konceptom vjerojatno će provedba prve obrnute učionice biti teže provediva.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 ovaj način se mladi ljudi pripremaju za samostalno funkcioniranje u modernom društvu te tako postaju odgovorni za svoja znanja, vještine i postignuća.</a:t>
            </a:r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278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Obrnuta učionica (eng. „</a:t>
            </a:r>
            <a:r>
              <a:rPr lang="hr-H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flipped</a:t>
            </a:r>
            <a:r>
              <a:rPr lang="hr-H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 </a:t>
            </a:r>
            <a:r>
              <a:rPr lang="hr-HR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classroom</a:t>
            </a:r>
            <a:r>
              <a:rPr lang="hr-H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“) je uzbudljiv, ne baš sasvim nov koncept nastave.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Tradicionalni pojam učenja u učionici preokrenut je tako da se učenici već kod kuće, prije dolaska u razred, upoznaju s nastavnim materijalom.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800" dirty="0">
              <a:solidFill>
                <a:srgbClr val="000000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Verdana" panose="020B0604030504040204" pitchFamily="34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4665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11983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Verdana" panose="020B0604030504040204" pitchFamily="34" charset="0"/>
              </a:rPr>
              <a:t>Vrijeme u razredu koristi se za produbljivanje znanja kroz vježbe, za rješavanje problemskih zadataka i za interakciju s ostalim učenicima i učiteljem.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Ova metoda usmjerena je na učenika tako što potiče njihovu autonomiju i samostalnost u rješavanju problema.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80500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njen nastanak zaslužni su učitelji kemije 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Jonathan Bergman i Aaron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Sams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koji su 2012. napisali knjigu “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Flip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Classroom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Reach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Student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</a:t>
            </a:r>
            <a:r>
              <a:rPr lang="hr-HR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Day”.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Oni su još 2007. isprobali ovaj pristup.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 ga u našoj školi češće primjenjujemo od početka pandemije zbog prisutnosti online nastave.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Zbog epidemiološke situacije nismo bili u mogućnosti izvoditi cjelokupnu nastavu uživo.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Bili smo prisiljeni okrenuti se metodama i oblicima rada koji su izvedivi i u učionici i u online okruženju.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1910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Prvi je korak bila priprema materijala za učenike u obliku video lekcije.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video lekcijama smo učenike uputili na proučavanje određenih dijelova njihova udžbenika.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primjeru slike spremnika vode pojasnili smo razliku između ravnotežnog stanja i postojanog stanja.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Kako se ovdje radi o sustavu koji nije zatvoren, učenici zaključuju da se radi o </a:t>
            </a:r>
            <a:r>
              <a:rPr lang="hr-H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postojanom stanju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1064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Učenici su dobili zadatak da prouče video materijal kod kuće.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 to su imali nekoliko dana prije sata. </a:t>
            </a:r>
            <a:endParaRPr lang="hr-H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15475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uvodnom dijelu sata učenici su pristupili jednostavnoj kratkoj provjeri poznavanja teme koju smo proveli putem kviza u Google </a:t>
            </a:r>
            <a:r>
              <a:rPr lang="hr-H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Forms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-u.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7312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dirty="0"/>
              <a:t>Ovdje možete vidjeti na koji su način prikazani rezultati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450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taj smo način dobili povratnu informaciju o eventualnim nejasnoćama koje smo na uvodnom dijelu sata dodatno pojasnili. 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D5A478-C274-4E3D-9003-0479D3125049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6133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DAEA966-A50D-46C3-8B31-BA2EB31AB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99D2F58-3110-4F41-9370-D55BD4D138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19A0643-D028-4541-8940-FA533FE49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29A460-C8C3-4C15-B054-EB5720EB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4765EA3-7276-4838-B83A-E95CECA04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4030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7F5A3F7-C09C-491A-B44E-B75A2571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6F3753A-63E5-4A5A-8CCB-CA50B7C6D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91A0989-0B60-46D6-858D-B46FC5990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AB33698-9A67-4ABE-9970-01DEE0AC5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1526F12-8688-461D-BA80-C376F5D9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724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98A66FB-19D3-4B58-9AFB-116DF04E6F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EC9236F-2B2F-4A37-A327-8F80ABBAB2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7B1AC21-C007-4CA8-B31E-4507CB1AC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526D70B-6C77-4898-A138-6F2A0B09B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B6835B6-F67F-4728-94A4-A094E1B75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5726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D07FC8B-1948-4C0C-A21D-8E5F0632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2225CF0-F11A-4398-B95D-618971441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9D82429-C289-4A8D-A507-AABA7012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4522A38-F33B-4A2A-88CA-83FF5AAA0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BCABF2-8FA9-4956-847F-AFF3389B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7576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054235-5FA7-4714-BA49-5A010A37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A253EAA-DBA3-4A25-958B-24E93EA64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1AF1D0E-C3FF-4231-A115-34EDE2C3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4B0B34C-367F-43B7-845A-310B6C1D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432A25B-BC37-411C-B65B-A2C79033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0147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4DEAD7C-D9D6-409D-BB17-208F72CE6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CE086DA-E124-49F0-86FC-B1AB66BF8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F4583DB-725D-4C79-9400-F3A2E8D35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222E294-E6A0-4358-93A1-D193EACF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A380C4-6A82-44E1-BE0C-CAB123E43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13178E6-2CEC-42B7-8BE0-CA185B8C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1417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120D7FE-261D-421E-803B-4B3F9BD3F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77958D9C-2054-4A1E-A284-3873311B8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1623EE9-8619-4BDE-97C8-85B68ECAB4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482E99E-98E4-4E86-9E15-0A9E7F05E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32815CE-09EE-4FAF-AC8C-721C43743B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1A349CA-7F31-4F82-9506-54610BBC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B1816FDA-4267-4956-BADC-E6F0C745D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83F0431B-13D4-42D8-8976-AF0B4FEAE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9549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40888B-C9A7-4828-8468-8CA40A410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2D901D3-FE2D-4353-BCB5-9DE1DA06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149D507-E8F9-48FB-BE92-703EFA8F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8AEA43F-61E8-4561-99F0-2C6CDD3C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75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EA7B15E4-227B-4858-83B3-ED5607C5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891C59E9-3233-49A6-AE1E-604B7551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B17C0D35-B21E-48BE-8ABD-ECCEEDCC8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2268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90D77AE-5AB3-4800-AB10-A65A124E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E1B2E0D-B1AE-45C7-97B2-F4AF707D7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E75EA0A-4F60-4FFE-8C61-349E9A74A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8B9C9FEA-6F5F-4F37-97AB-D2B8AE225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C4E332F-8D27-4699-8B5C-F41E9A001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AF1EEDE-C915-47A5-AC4F-7524286D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7894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D5865B-BD0F-428D-84AC-776F87C9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7DE088B-AF00-4C11-8E90-B66DFAB682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36CCF934-DAF7-48D0-9397-7A67F93980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10AAB45-BCA4-4D63-93C3-0C57F08D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014FBBB-AF58-460F-9AC4-39250561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075A4FC-6F8B-4DDD-9D47-B33FF5E44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4850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A0AAA52-ADE0-454D-9FFC-56FBA690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54BB615-D08B-4A85-8C5D-FB48A745D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89EF491-474C-4010-B965-ABB0BD2AE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BC56A-E003-4D65-AA63-566D641A789B}" type="datetimeFigureOut">
              <a:rPr lang="hr-HR" smtClean="0"/>
              <a:t>8.10.2021.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120CC68-4FBC-4E02-940A-509D2F757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437A91C-396A-44F2-82B1-F4E44ADA18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79147-70FC-4246-83F5-D868D669718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309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0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drive.google.com/file/d/1Ntg0qBKtQ-dDycROB-ipkDycEme972H8/view?usp=sharing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2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hyperlink" Target="https://bit.ly/3F9LnTp" TargetMode="External"/><Relationship Id="rId9" Type="http://schemas.openxmlformats.org/officeDocument/2006/relationships/image" Target="../media/image6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ina.kristek@skole.hr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silvija.krnic@skole.hr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9A1A6B9-32F3-4502-9E37-A0EA2174D1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4000"/>
          </a:blip>
          <a:stretch>
            <a:fillRect/>
          </a:stretch>
        </p:blipFill>
        <p:spPr>
          <a:xfrm>
            <a:off x="2210397" y="0"/>
            <a:ext cx="7771206" cy="5191125"/>
          </a:xfrm>
          <a:prstGeom prst="rect">
            <a:avLst/>
          </a:prstGeom>
        </p:spPr>
      </p:pic>
      <p:sp>
        <p:nvSpPr>
          <p:cNvPr id="12" name="TextBox 3"/>
          <p:cNvSpPr txBox="1"/>
          <p:nvPr/>
        </p:nvSpPr>
        <p:spPr>
          <a:xfrm>
            <a:off x="2209203" y="209845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hr-HR" sz="9600" b="1" dirty="0"/>
              <a:t>Kemijska ravnoteža u obrnutoj učionici</a:t>
            </a:r>
            <a:endParaRPr lang="en-US" sz="4400" b="1" dirty="0">
              <a:latin typeface="+mj-lt"/>
              <a:ea typeface="+mj-ea"/>
              <a:cs typeface="+mj-cs"/>
            </a:endParaRPr>
          </a:p>
        </p:txBody>
      </p:sp>
      <p:sp>
        <p:nvSpPr>
          <p:cNvPr id="13" name="TextBox 4"/>
          <p:cNvSpPr txBox="1"/>
          <p:nvPr/>
        </p:nvSpPr>
        <p:spPr>
          <a:xfrm>
            <a:off x="2895600" y="3740802"/>
            <a:ext cx="6400800" cy="1238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Kristina Kristek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Silvija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Krnić</a:t>
            </a:r>
            <a:endParaRPr lang="hr-H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Bef>
                <a:spcPct val="20000"/>
              </a:spcBef>
            </a:pPr>
            <a:r>
              <a:rPr lang="hr-H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III. gimnazija Osijek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kstniOkvir 10"/>
          <p:cNvSpPr txBox="1"/>
          <p:nvPr/>
        </p:nvSpPr>
        <p:spPr>
          <a:xfrm>
            <a:off x="3503712" y="1556792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27ED4F85-2469-4F3E-9E9C-6B7A3492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576"/>
          <a:stretch/>
        </p:blipFill>
        <p:spPr>
          <a:xfrm>
            <a:off x="3964264" y="5221778"/>
            <a:ext cx="4263471" cy="1594397"/>
          </a:xfrm>
          <a:prstGeom prst="rect">
            <a:avLst/>
          </a:prstGeom>
        </p:spPr>
      </p:pic>
      <p:pic>
        <p:nvPicPr>
          <p:cNvPr id="6" name="Slika 5" descr="Slika na kojoj se prikazuje tekst&#10;&#10;Opis je automatski generiran">
            <a:extLst>
              <a:ext uri="{FF2B5EF4-FFF2-40B4-BE49-F238E27FC236}">
                <a16:creationId xmlns:a16="http://schemas.microsoft.com/office/drawing/2014/main" id="{B18C5BC6-1727-4F28-AFCF-E67638D986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114799"/>
            <a:ext cx="1940384" cy="10477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489B91B-5A9E-4CB0-B56B-0D88C686DC6D}"/>
              </a:ext>
            </a:extLst>
          </p:cNvPr>
          <p:cNvSpPr txBox="1"/>
          <p:nvPr/>
        </p:nvSpPr>
        <p:spPr>
          <a:xfrm>
            <a:off x="7549674" y="2530548"/>
            <a:ext cx="4087306" cy="26528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457200" indent="-457200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dobili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hr-HR" sz="3000" b="1" dirty="0">
                <a:effectLst/>
                <a:latin typeface="+mj-lt"/>
                <a:ea typeface="+mj-ea"/>
                <a:cs typeface="+mj-cs"/>
              </a:rPr>
              <a:t>smo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povratnu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informaciju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o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eventualnim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nejasnoćama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koje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smo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hr-HR" sz="3000" b="1" dirty="0">
                <a:effectLst/>
                <a:latin typeface="+mj-lt"/>
                <a:ea typeface="+mj-ea"/>
                <a:cs typeface="+mj-cs"/>
              </a:rPr>
              <a:t>u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uvodnom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dijelu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sata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dodatno</a:t>
            </a:r>
            <a:r>
              <a:rPr lang="en-US" sz="3000" b="1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3000" b="1" dirty="0" err="1">
                <a:effectLst/>
                <a:latin typeface="+mj-lt"/>
                <a:ea typeface="+mj-ea"/>
                <a:cs typeface="+mj-cs"/>
              </a:rPr>
              <a:t>pojasnili</a:t>
            </a:r>
            <a:endParaRPr lang="en-US" sz="3000" b="1" dirty="0"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Slika 6" descr="Slika na kojoj se prikazuje osoba, na zatvorenom, žena, prozor&#10;&#10;Opis je automatski generiran">
            <a:extLst>
              <a:ext uri="{FF2B5EF4-FFF2-40B4-BE49-F238E27FC236}">
                <a16:creationId xmlns:a16="http://schemas.microsoft.com/office/drawing/2014/main" id="{E1718D63-C9EA-43E1-BB89-F9A16CA7B0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r="2" b="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797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zid, na zatvorenom&#10;&#10;Opis je automatski generiran">
            <a:extLst>
              <a:ext uri="{FF2B5EF4-FFF2-40B4-BE49-F238E27FC236}">
                <a16:creationId xmlns:a16="http://schemas.microsoft.com/office/drawing/2014/main" id="{8BEBC9A5-1096-4EFD-9F8D-8259F97CE9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09"/>
          <a:stretch/>
        </p:blipFill>
        <p:spPr>
          <a:xfrm>
            <a:off x="5638801" y="2724149"/>
            <a:ext cx="6553199" cy="4157594"/>
          </a:xfrm>
          <a:prstGeom prst="rect">
            <a:avLst/>
          </a:prstGeom>
        </p:spPr>
      </p:pic>
      <p:pic>
        <p:nvPicPr>
          <p:cNvPr id="5" name="Slika 4" descr="Slika na kojoj se prikazuje tekst, zid, na zatvorenom, osoba&#10;&#10;Opis je automatski generiran">
            <a:extLst>
              <a:ext uri="{FF2B5EF4-FFF2-40B4-BE49-F238E27FC236}">
                <a16:creationId xmlns:a16="http://schemas.microsoft.com/office/drawing/2014/main" id="{4A560171-5757-436D-A9AF-1C7CBBDF8F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2540" r="1339" b="11444"/>
          <a:stretch/>
        </p:blipFill>
        <p:spPr>
          <a:xfrm>
            <a:off x="0" y="2724149"/>
            <a:ext cx="5505451" cy="413385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36123CCF-855D-4483-9BDF-8F1E4B40DAA4}"/>
              </a:ext>
            </a:extLst>
          </p:cNvPr>
          <p:cNvSpPr txBox="1"/>
          <p:nvPr/>
        </p:nvSpPr>
        <p:spPr>
          <a:xfrm>
            <a:off x="1815805" y="514350"/>
            <a:ext cx="83664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Uvodimo učenike u temu današnjeg sata, a to je</a:t>
            </a:r>
          </a:p>
          <a:p>
            <a:r>
              <a:rPr lang="hr-HR" sz="2400" b="1" i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Utjecaj promjene koncentracije na pomak kemijske ravnoteže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kroz slikovni prikaz klackalice.</a:t>
            </a:r>
            <a:endParaRPr lang="hr-HR" sz="2400" dirty="0"/>
          </a:p>
        </p:txBody>
      </p:sp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6A9F4245-B5B6-4EAB-A30F-B6D7E59575EA}"/>
              </a:ext>
            </a:extLst>
          </p:cNvPr>
          <p:cNvCxnSpPr/>
          <p:nvPr/>
        </p:nvCxnSpPr>
        <p:spPr>
          <a:xfrm>
            <a:off x="266700" y="2057400"/>
            <a:ext cx="11544300" cy="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796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D31F563E-9739-4989-9106-7CDA6ED33FFC}"/>
              </a:ext>
            </a:extLst>
          </p:cNvPr>
          <p:cNvSpPr/>
          <p:nvPr/>
        </p:nvSpPr>
        <p:spPr>
          <a:xfrm>
            <a:off x="3002756" y="4043361"/>
            <a:ext cx="6043613" cy="32861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D7211BDC-2540-41CF-9BDE-E8A9DADC90B2}"/>
              </a:ext>
            </a:extLst>
          </p:cNvPr>
          <p:cNvSpPr/>
          <p:nvPr/>
        </p:nvSpPr>
        <p:spPr>
          <a:xfrm>
            <a:off x="5842394" y="4371974"/>
            <a:ext cx="364331" cy="12072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3C0C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A550CE5E-6472-4790-9EA7-711F035FFE69}"/>
              </a:ext>
            </a:extLst>
          </p:cNvPr>
          <p:cNvSpPr/>
          <p:nvPr/>
        </p:nvSpPr>
        <p:spPr>
          <a:xfrm>
            <a:off x="3267077" y="3514724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id="{E8E459B4-CA9F-4CFD-A031-F7406A1257EB}"/>
              </a:ext>
            </a:extLst>
          </p:cNvPr>
          <p:cNvSpPr/>
          <p:nvPr/>
        </p:nvSpPr>
        <p:spPr>
          <a:xfrm>
            <a:off x="3788566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jagram toka: Poveznik 7">
            <a:extLst>
              <a:ext uri="{FF2B5EF4-FFF2-40B4-BE49-F238E27FC236}">
                <a16:creationId xmlns:a16="http://schemas.microsoft.com/office/drawing/2014/main" id="{76DC274E-EB09-4402-A083-3F3C5DF1A4C1}"/>
              </a:ext>
            </a:extLst>
          </p:cNvPr>
          <p:cNvSpPr/>
          <p:nvPr/>
        </p:nvSpPr>
        <p:spPr>
          <a:xfrm>
            <a:off x="7753355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jagram toka: Poveznik 8">
            <a:extLst>
              <a:ext uri="{FF2B5EF4-FFF2-40B4-BE49-F238E27FC236}">
                <a16:creationId xmlns:a16="http://schemas.microsoft.com/office/drawing/2014/main" id="{110E6B9A-EF9D-4E7B-8C1F-AF533BBB6FD8}"/>
              </a:ext>
            </a:extLst>
          </p:cNvPr>
          <p:cNvSpPr/>
          <p:nvPr/>
        </p:nvSpPr>
        <p:spPr>
          <a:xfrm>
            <a:off x="8264132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kstniOkvir 11">
            <a:extLst>
              <a:ext uri="{FF2B5EF4-FFF2-40B4-BE49-F238E27FC236}">
                <a16:creationId xmlns:a16="http://schemas.microsoft.com/office/drawing/2014/main" id="{39E17172-4774-4EAF-A052-86FA1520CE34}"/>
              </a:ext>
            </a:extLst>
          </p:cNvPr>
          <p:cNvSpPr txBox="1"/>
          <p:nvPr/>
        </p:nvSpPr>
        <p:spPr>
          <a:xfrm>
            <a:off x="3352796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9" name="TekstniOkvir 14">
            <a:extLst>
              <a:ext uri="{FF2B5EF4-FFF2-40B4-BE49-F238E27FC236}">
                <a16:creationId xmlns:a16="http://schemas.microsoft.com/office/drawing/2014/main" id="{AF5DD6ED-350E-4836-A299-3D5FEDA878B2}"/>
              </a:ext>
            </a:extLst>
          </p:cNvPr>
          <p:cNvSpPr txBox="1"/>
          <p:nvPr/>
        </p:nvSpPr>
        <p:spPr>
          <a:xfrm>
            <a:off x="3910008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0" name="TekstniOkvir 16">
            <a:extLst>
              <a:ext uri="{FF2B5EF4-FFF2-40B4-BE49-F238E27FC236}">
                <a16:creationId xmlns:a16="http://schemas.microsoft.com/office/drawing/2014/main" id="{0DB0FB33-0686-43CF-A15D-37190E45C2AC}"/>
              </a:ext>
            </a:extLst>
          </p:cNvPr>
          <p:cNvSpPr txBox="1"/>
          <p:nvPr/>
        </p:nvSpPr>
        <p:spPr>
          <a:xfrm>
            <a:off x="7846219" y="35295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1" name="TekstniOkvir 18">
            <a:extLst>
              <a:ext uri="{FF2B5EF4-FFF2-40B4-BE49-F238E27FC236}">
                <a16:creationId xmlns:a16="http://schemas.microsoft.com/office/drawing/2014/main" id="{939D5E1E-C212-40D6-94E9-E073E3F105FC}"/>
              </a:ext>
            </a:extLst>
          </p:cNvPr>
          <p:cNvSpPr txBox="1"/>
          <p:nvPr/>
        </p:nvSpPr>
        <p:spPr>
          <a:xfrm>
            <a:off x="8356996" y="3521872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2" name="TekstniOkvir 19">
            <a:extLst>
              <a:ext uri="{FF2B5EF4-FFF2-40B4-BE49-F238E27FC236}">
                <a16:creationId xmlns:a16="http://schemas.microsoft.com/office/drawing/2014/main" id="{F2FB559B-60D8-4BA3-B270-97E2962FE6C3}"/>
              </a:ext>
            </a:extLst>
          </p:cNvPr>
          <p:cNvSpPr txBox="1"/>
          <p:nvPr/>
        </p:nvSpPr>
        <p:spPr>
          <a:xfrm>
            <a:off x="4481505" y="1098913"/>
            <a:ext cx="3393284" cy="761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500" b="1">
                <a:solidFill>
                  <a:srgbClr val="000000"/>
                </a:solidFill>
                <a:latin typeface="Calibri"/>
              </a:rPr>
              <a:t>A + B </a:t>
            </a:r>
            <a:r>
              <a:rPr lang="hr-HR" sz="4500" b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C + D</a:t>
            </a:r>
            <a:endParaRPr lang="hr-HR" sz="45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kstniOkvir 20">
            <a:extLst>
              <a:ext uri="{FF2B5EF4-FFF2-40B4-BE49-F238E27FC236}">
                <a16:creationId xmlns:a16="http://schemas.microsoft.com/office/drawing/2014/main" id="{1B9FD7DB-F344-4757-AE40-8E065BFF6C01}"/>
              </a:ext>
            </a:extLst>
          </p:cNvPr>
          <p:cNvSpPr txBox="1"/>
          <p:nvPr/>
        </p:nvSpPr>
        <p:spPr>
          <a:xfrm>
            <a:off x="3788566" y="2198847"/>
            <a:ext cx="4678204" cy="5309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000" b="1">
                <a:solidFill>
                  <a:srgbClr val="000000"/>
                </a:solidFill>
                <a:latin typeface="Aharoni" pitchFamily="2"/>
                <a:cs typeface="Aharoni" pitchFamily="2"/>
              </a:rPr>
              <a:t>SUSTAV JE U RAVNOTEŽI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FFB708AA-9112-482C-8927-46FD7C5AFA5C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26009552-42B1-490A-9D7B-07FDADD4C2F2}"/>
              </a:ext>
            </a:extLst>
          </p:cNvPr>
          <p:cNvSpPr/>
          <p:nvPr/>
        </p:nvSpPr>
        <p:spPr>
          <a:xfrm>
            <a:off x="3002756" y="4043361"/>
            <a:ext cx="6043613" cy="32861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C8BE6BD3-6886-4631-886E-776B91D26028}"/>
              </a:ext>
            </a:extLst>
          </p:cNvPr>
          <p:cNvSpPr/>
          <p:nvPr/>
        </p:nvSpPr>
        <p:spPr>
          <a:xfrm>
            <a:off x="5842394" y="4371974"/>
            <a:ext cx="364331" cy="12072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3C0C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6FA055CF-0113-4645-BA3F-B2F68873DB27}"/>
              </a:ext>
            </a:extLst>
          </p:cNvPr>
          <p:cNvSpPr/>
          <p:nvPr/>
        </p:nvSpPr>
        <p:spPr>
          <a:xfrm>
            <a:off x="3267077" y="3514724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id="{E0888696-2E5A-47F8-B206-2A7497FF9941}"/>
              </a:ext>
            </a:extLst>
          </p:cNvPr>
          <p:cNvSpPr/>
          <p:nvPr/>
        </p:nvSpPr>
        <p:spPr>
          <a:xfrm>
            <a:off x="3788566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jagram toka: Poveznik 7">
            <a:extLst>
              <a:ext uri="{FF2B5EF4-FFF2-40B4-BE49-F238E27FC236}">
                <a16:creationId xmlns:a16="http://schemas.microsoft.com/office/drawing/2014/main" id="{97E98C8B-C58F-44E8-950A-CC699CE1D59A}"/>
              </a:ext>
            </a:extLst>
          </p:cNvPr>
          <p:cNvSpPr/>
          <p:nvPr/>
        </p:nvSpPr>
        <p:spPr>
          <a:xfrm>
            <a:off x="7753355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jagram toka: Poveznik 8">
            <a:extLst>
              <a:ext uri="{FF2B5EF4-FFF2-40B4-BE49-F238E27FC236}">
                <a16:creationId xmlns:a16="http://schemas.microsoft.com/office/drawing/2014/main" id="{8910EB21-427D-4CA0-BE0B-D6E05F7B8BE0}"/>
              </a:ext>
            </a:extLst>
          </p:cNvPr>
          <p:cNvSpPr/>
          <p:nvPr/>
        </p:nvSpPr>
        <p:spPr>
          <a:xfrm>
            <a:off x="8264132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kstniOkvir 11">
            <a:extLst>
              <a:ext uri="{FF2B5EF4-FFF2-40B4-BE49-F238E27FC236}">
                <a16:creationId xmlns:a16="http://schemas.microsoft.com/office/drawing/2014/main" id="{81B1177A-B48B-4373-B007-F29D1A010F39}"/>
              </a:ext>
            </a:extLst>
          </p:cNvPr>
          <p:cNvSpPr txBox="1"/>
          <p:nvPr/>
        </p:nvSpPr>
        <p:spPr>
          <a:xfrm>
            <a:off x="3352796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9" name="TekstniOkvir 14">
            <a:extLst>
              <a:ext uri="{FF2B5EF4-FFF2-40B4-BE49-F238E27FC236}">
                <a16:creationId xmlns:a16="http://schemas.microsoft.com/office/drawing/2014/main" id="{8B69F58D-8235-49D2-B067-55680E33E87B}"/>
              </a:ext>
            </a:extLst>
          </p:cNvPr>
          <p:cNvSpPr txBox="1"/>
          <p:nvPr/>
        </p:nvSpPr>
        <p:spPr>
          <a:xfrm>
            <a:off x="3910008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0" name="TekstniOkvir 16">
            <a:extLst>
              <a:ext uri="{FF2B5EF4-FFF2-40B4-BE49-F238E27FC236}">
                <a16:creationId xmlns:a16="http://schemas.microsoft.com/office/drawing/2014/main" id="{C9B166E2-CAB0-4C61-80D5-DFA0BBA36ADA}"/>
              </a:ext>
            </a:extLst>
          </p:cNvPr>
          <p:cNvSpPr txBox="1"/>
          <p:nvPr/>
        </p:nvSpPr>
        <p:spPr>
          <a:xfrm>
            <a:off x="7846219" y="35295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1" name="TekstniOkvir 18">
            <a:extLst>
              <a:ext uri="{FF2B5EF4-FFF2-40B4-BE49-F238E27FC236}">
                <a16:creationId xmlns:a16="http://schemas.microsoft.com/office/drawing/2014/main" id="{29874B7B-AF18-45C1-B1F2-9513050C9DD3}"/>
              </a:ext>
            </a:extLst>
          </p:cNvPr>
          <p:cNvSpPr txBox="1"/>
          <p:nvPr/>
        </p:nvSpPr>
        <p:spPr>
          <a:xfrm>
            <a:off x="8356996" y="3521872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2" name="TekstniOkvir 19">
            <a:extLst>
              <a:ext uri="{FF2B5EF4-FFF2-40B4-BE49-F238E27FC236}">
                <a16:creationId xmlns:a16="http://schemas.microsoft.com/office/drawing/2014/main" id="{E1B2335C-DA12-4B30-A47F-13551C405202}"/>
              </a:ext>
            </a:extLst>
          </p:cNvPr>
          <p:cNvSpPr txBox="1"/>
          <p:nvPr/>
        </p:nvSpPr>
        <p:spPr>
          <a:xfrm>
            <a:off x="4481505" y="1098913"/>
            <a:ext cx="3393284" cy="761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500" b="1">
                <a:solidFill>
                  <a:srgbClr val="000000"/>
                </a:solidFill>
                <a:latin typeface="Calibri"/>
              </a:rPr>
              <a:t>A + B </a:t>
            </a:r>
            <a:r>
              <a:rPr lang="hr-HR" sz="4500" b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C + D</a:t>
            </a:r>
            <a:endParaRPr lang="hr-HR" sz="45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kstniOkvir 13">
            <a:extLst>
              <a:ext uri="{FF2B5EF4-FFF2-40B4-BE49-F238E27FC236}">
                <a16:creationId xmlns:a16="http://schemas.microsoft.com/office/drawing/2014/main" id="{CF2A0166-1E2D-404E-B718-D04DEF2DD5AD}"/>
              </a:ext>
            </a:extLst>
          </p:cNvPr>
          <p:cNvSpPr txBox="1"/>
          <p:nvPr/>
        </p:nvSpPr>
        <p:spPr>
          <a:xfrm>
            <a:off x="2479300" y="2279861"/>
            <a:ext cx="7380867" cy="5309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000" b="1">
                <a:solidFill>
                  <a:srgbClr val="000000"/>
                </a:solidFill>
                <a:latin typeface="Aharoni" pitchFamily="2"/>
                <a:cs typeface="Aharoni" pitchFamily="2"/>
              </a:rPr>
              <a:t>ŠTO AKO DODAMO JOŠ REAKTANATA ?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A725688C-3AF6-4214-B760-C7D09714FE56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2D1B927A-3DED-44BA-BB48-97EA8DB853B1}"/>
              </a:ext>
            </a:extLst>
          </p:cNvPr>
          <p:cNvSpPr/>
          <p:nvPr/>
        </p:nvSpPr>
        <p:spPr>
          <a:xfrm rot="20702111">
            <a:off x="3002757" y="4050508"/>
            <a:ext cx="6043613" cy="32861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A2BCEE1F-96A4-425D-BC36-DFA05E71BEFF}"/>
              </a:ext>
            </a:extLst>
          </p:cNvPr>
          <p:cNvSpPr/>
          <p:nvPr/>
        </p:nvSpPr>
        <p:spPr>
          <a:xfrm>
            <a:off x="5842394" y="4371974"/>
            <a:ext cx="364331" cy="12072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3C0C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947A8A4D-90F8-44BE-A8A7-753606F9F5D3}"/>
              </a:ext>
            </a:extLst>
          </p:cNvPr>
          <p:cNvSpPr/>
          <p:nvPr/>
        </p:nvSpPr>
        <p:spPr>
          <a:xfrm>
            <a:off x="3288501" y="4168018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id="{70959AB7-8D43-4A56-9B1F-CD4DC70DE158}"/>
              </a:ext>
            </a:extLst>
          </p:cNvPr>
          <p:cNvSpPr/>
          <p:nvPr/>
        </p:nvSpPr>
        <p:spPr>
          <a:xfrm>
            <a:off x="3788566" y="4043360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jagram toka: Poveznik 5">
            <a:extLst>
              <a:ext uri="{FF2B5EF4-FFF2-40B4-BE49-F238E27FC236}">
                <a16:creationId xmlns:a16="http://schemas.microsoft.com/office/drawing/2014/main" id="{3DF92315-E008-4125-B4C6-C8656D2A66E8}"/>
              </a:ext>
            </a:extLst>
          </p:cNvPr>
          <p:cNvSpPr/>
          <p:nvPr/>
        </p:nvSpPr>
        <p:spPr>
          <a:xfrm>
            <a:off x="3267070" y="3636166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id="{87DC8B4D-E181-4205-BC33-B2871023EC04}"/>
              </a:ext>
            </a:extLst>
          </p:cNvPr>
          <p:cNvSpPr/>
          <p:nvPr/>
        </p:nvSpPr>
        <p:spPr>
          <a:xfrm>
            <a:off x="3788566" y="3514724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Dijagram toka: Poveznik 7">
            <a:extLst>
              <a:ext uri="{FF2B5EF4-FFF2-40B4-BE49-F238E27FC236}">
                <a16:creationId xmlns:a16="http://schemas.microsoft.com/office/drawing/2014/main" id="{5A555D35-CF23-4440-BEBD-972FA22435E6}"/>
              </a:ext>
            </a:extLst>
          </p:cNvPr>
          <p:cNvSpPr/>
          <p:nvPr/>
        </p:nvSpPr>
        <p:spPr>
          <a:xfrm>
            <a:off x="7531896" y="3028952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id="{72BAC015-B3D4-4795-86FA-D0CAD1D05A99}"/>
              </a:ext>
            </a:extLst>
          </p:cNvPr>
          <p:cNvSpPr/>
          <p:nvPr/>
        </p:nvSpPr>
        <p:spPr>
          <a:xfrm>
            <a:off x="8042673" y="2900365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kstniOkvir 11">
            <a:extLst>
              <a:ext uri="{FF2B5EF4-FFF2-40B4-BE49-F238E27FC236}">
                <a16:creationId xmlns:a16="http://schemas.microsoft.com/office/drawing/2014/main" id="{F5BA110F-D4B2-42C7-BCBC-908473C0FD1F}"/>
              </a:ext>
            </a:extLst>
          </p:cNvPr>
          <p:cNvSpPr txBox="1"/>
          <p:nvPr/>
        </p:nvSpPr>
        <p:spPr>
          <a:xfrm>
            <a:off x="3381373" y="4179608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1" name="TekstniOkvir 12">
            <a:extLst>
              <a:ext uri="{FF2B5EF4-FFF2-40B4-BE49-F238E27FC236}">
                <a16:creationId xmlns:a16="http://schemas.microsoft.com/office/drawing/2014/main" id="{4C936F70-5424-4D90-A536-9949D5CE8E3D}"/>
              </a:ext>
            </a:extLst>
          </p:cNvPr>
          <p:cNvSpPr txBox="1"/>
          <p:nvPr/>
        </p:nvSpPr>
        <p:spPr>
          <a:xfrm>
            <a:off x="3352796" y="3629542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2" name="TekstniOkvir 13">
            <a:extLst>
              <a:ext uri="{FF2B5EF4-FFF2-40B4-BE49-F238E27FC236}">
                <a16:creationId xmlns:a16="http://schemas.microsoft.com/office/drawing/2014/main" id="{8916D220-AA47-4DFF-8540-B9EB56A19A88}"/>
              </a:ext>
            </a:extLst>
          </p:cNvPr>
          <p:cNvSpPr txBox="1"/>
          <p:nvPr/>
        </p:nvSpPr>
        <p:spPr>
          <a:xfrm>
            <a:off x="3884051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3" name="TekstniOkvir 14">
            <a:extLst>
              <a:ext uri="{FF2B5EF4-FFF2-40B4-BE49-F238E27FC236}">
                <a16:creationId xmlns:a16="http://schemas.microsoft.com/office/drawing/2014/main" id="{52C6E759-8CCE-4AB9-8D42-4DF8D11DBB38}"/>
              </a:ext>
            </a:extLst>
          </p:cNvPr>
          <p:cNvSpPr txBox="1"/>
          <p:nvPr/>
        </p:nvSpPr>
        <p:spPr>
          <a:xfrm>
            <a:off x="3910008" y="4050507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4" name="TekstniOkvir 16">
            <a:extLst>
              <a:ext uri="{FF2B5EF4-FFF2-40B4-BE49-F238E27FC236}">
                <a16:creationId xmlns:a16="http://schemas.microsoft.com/office/drawing/2014/main" id="{0E603CD3-3984-49F7-B9CD-3DBEB1F75368}"/>
              </a:ext>
            </a:extLst>
          </p:cNvPr>
          <p:cNvSpPr txBox="1"/>
          <p:nvPr/>
        </p:nvSpPr>
        <p:spPr>
          <a:xfrm>
            <a:off x="7624761" y="3036606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5" name="TekstniOkvir 18">
            <a:extLst>
              <a:ext uri="{FF2B5EF4-FFF2-40B4-BE49-F238E27FC236}">
                <a16:creationId xmlns:a16="http://schemas.microsoft.com/office/drawing/2014/main" id="{3F49B6A9-68A5-4977-8212-F86AE3792EBD}"/>
              </a:ext>
            </a:extLst>
          </p:cNvPr>
          <p:cNvSpPr txBox="1"/>
          <p:nvPr/>
        </p:nvSpPr>
        <p:spPr>
          <a:xfrm>
            <a:off x="8135538" y="2921797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6" name="TekstniOkvir 19">
            <a:extLst>
              <a:ext uri="{FF2B5EF4-FFF2-40B4-BE49-F238E27FC236}">
                <a16:creationId xmlns:a16="http://schemas.microsoft.com/office/drawing/2014/main" id="{69F8464A-D1E0-4A5D-BF7B-6E15DD8861BA}"/>
              </a:ext>
            </a:extLst>
          </p:cNvPr>
          <p:cNvSpPr txBox="1"/>
          <p:nvPr/>
        </p:nvSpPr>
        <p:spPr>
          <a:xfrm>
            <a:off x="4481505" y="1116037"/>
            <a:ext cx="3393284" cy="761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500" b="1">
                <a:solidFill>
                  <a:srgbClr val="000000"/>
                </a:solidFill>
                <a:latin typeface="Calibri"/>
              </a:rPr>
              <a:t>A + B </a:t>
            </a:r>
            <a:r>
              <a:rPr lang="hr-HR" sz="4500" b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C + D</a:t>
            </a:r>
            <a:endParaRPr lang="hr-HR" sz="45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Dijagram toka: Poveznik 23">
            <a:extLst>
              <a:ext uri="{FF2B5EF4-FFF2-40B4-BE49-F238E27FC236}">
                <a16:creationId xmlns:a16="http://schemas.microsoft.com/office/drawing/2014/main" id="{A5CF72D8-7D25-49AE-B714-B9918CF2E94A}"/>
              </a:ext>
            </a:extLst>
          </p:cNvPr>
          <p:cNvSpPr/>
          <p:nvPr/>
        </p:nvSpPr>
        <p:spPr>
          <a:xfrm>
            <a:off x="3280697" y="3100385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kstniOkvir 24">
            <a:extLst>
              <a:ext uri="{FF2B5EF4-FFF2-40B4-BE49-F238E27FC236}">
                <a16:creationId xmlns:a16="http://schemas.microsoft.com/office/drawing/2014/main" id="{06F133C5-7D21-4D03-BD6A-B8E6C6667F5C}"/>
              </a:ext>
            </a:extLst>
          </p:cNvPr>
          <p:cNvSpPr txBox="1"/>
          <p:nvPr/>
        </p:nvSpPr>
        <p:spPr>
          <a:xfrm>
            <a:off x="3366423" y="3093760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9" name="Dijagram toka: Poveznik 25">
            <a:extLst>
              <a:ext uri="{FF2B5EF4-FFF2-40B4-BE49-F238E27FC236}">
                <a16:creationId xmlns:a16="http://schemas.microsoft.com/office/drawing/2014/main" id="{BB61ECB4-605D-4A27-AF38-C8506F77F898}"/>
              </a:ext>
            </a:extLst>
          </p:cNvPr>
          <p:cNvSpPr/>
          <p:nvPr/>
        </p:nvSpPr>
        <p:spPr>
          <a:xfrm>
            <a:off x="3809997" y="2993228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kstniOkvir 26">
            <a:extLst>
              <a:ext uri="{FF2B5EF4-FFF2-40B4-BE49-F238E27FC236}">
                <a16:creationId xmlns:a16="http://schemas.microsoft.com/office/drawing/2014/main" id="{9DB626DE-6039-41A2-82FD-90A779C5031E}"/>
              </a:ext>
            </a:extLst>
          </p:cNvPr>
          <p:cNvSpPr txBox="1"/>
          <p:nvPr/>
        </p:nvSpPr>
        <p:spPr>
          <a:xfrm>
            <a:off x="3910008" y="3000828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22" name="TekstniOkvir 21">
            <a:extLst>
              <a:ext uri="{FF2B5EF4-FFF2-40B4-BE49-F238E27FC236}">
                <a16:creationId xmlns:a16="http://schemas.microsoft.com/office/drawing/2014/main" id="{CAE56F4D-EF7B-43C4-BC8B-CBB3E5483FA4}"/>
              </a:ext>
            </a:extLst>
          </p:cNvPr>
          <p:cNvSpPr txBox="1"/>
          <p:nvPr/>
        </p:nvSpPr>
        <p:spPr>
          <a:xfrm>
            <a:off x="10158790" y="6494938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CD2B52CA-FD01-43F6-801F-48D9A0479AFE}"/>
              </a:ext>
            </a:extLst>
          </p:cNvPr>
          <p:cNvSpPr/>
          <p:nvPr/>
        </p:nvSpPr>
        <p:spPr>
          <a:xfrm>
            <a:off x="3002756" y="4043361"/>
            <a:ext cx="6043613" cy="32861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31D56656-63C8-44D8-83EC-CB4D3CE45923}"/>
              </a:ext>
            </a:extLst>
          </p:cNvPr>
          <p:cNvSpPr/>
          <p:nvPr/>
        </p:nvSpPr>
        <p:spPr>
          <a:xfrm>
            <a:off x="5842394" y="4371974"/>
            <a:ext cx="364331" cy="12072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3C0C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794A5D03-C5A2-485A-B35A-EC78913AE841}"/>
              </a:ext>
            </a:extLst>
          </p:cNvPr>
          <p:cNvSpPr/>
          <p:nvPr/>
        </p:nvSpPr>
        <p:spPr>
          <a:xfrm>
            <a:off x="3267077" y="3514724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id="{4BE0D8B9-881B-4D62-8659-C5C2644BF828}"/>
              </a:ext>
            </a:extLst>
          </p:cNvPr>
          <p:cNvSpPr/>
          <p:nvPr/>
        </p:nvSpPr>
        <p:spPr>
          <a:xfrm>
            <a:off x="3788566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jagram toka: Poveznik 5">
            <a:extLst>
              <a:ext uri="{FF2B5EF4-FFF2-40B4-BE49-F238E27FC236}">
                <a16:creationId xmlns:a16="http://schemas.microsoft.com/office/drawing/2014/main" id="{BB513E51-A25C-4CC0-B85D-CD1D01A16B09}"/>
              </a:ext>
            </a:extLst>
          </p:cNvPr>
          <p:cNvSpPr/>
          <p:nvPr/>
        </p:nvSpPr>
        <p:spPr>
          <a:xfrm>
            <a:off x="3267070" y="3000375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id="{69FAEA2F-2BCC-4937-A0D5-742F5CCED177}"/>
              </a:ext>
            </a:extLst>
          </p:cNvPr>
          <p:cNvSpPr/>
          <p:nvPr/>
        </p:nvSpPr>
        <p:spPr>
          <a:xfrm>
            <a:off x="3788566" y="2993228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Dijagram toka: Poveznik 7">
            <a:extLst>
              <a:ext uri="{FF2B5EF4-FFF2-40B4-BE49-F238E27FC236}">
                <a16:creationId xmlns:a16="http://schemas.microsoft.com/office/drawing/2014/main" id="{0E06DF47-17AD-422B-AD10-422A0DAE129E}"/>
              </a:ext>
            </a:extLst>
          </p:cNvPr>
          <p:cNvSpPr/>
          <p:nvPr/>
        </p:nvSpPr>
        <p:spPr>
          <a:xfrm>
            <a:off x="7753355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id="{DA2329AA-4BF0-4159-86CB-5971192E2DBD}"/>
              </a:ext>
            </a:extLst>
          </p:cNvPr>
          <p:cNvSpPr/>
          <p:nvPr/>
        </p:nvSpPr>
        <p:spPr>
          <a:xfrm>
            <a:off x="8264132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Dijagram toka: Poveznik 9">
            <a:extLst>
              <a:ext uri="{FF2B5EF4-FFF2-40B4-BE49-F238E27FC236}">
                <a16:creationId xmlns:a16="http://schemas.microsoft.com/office/drawing/2014/main" id="{27C030CD-7A4C-4BC1-9B8A-507BE3CC846B}"/>
              </a:ext>
            </a:extLst>
          </p:cNvPr>
          <p:cNvSpPr/>
          <p:nvPr/>
        </p:nvSpPr>
        <p:spPr>
          <a:xfrm>
            <a:off x="7753355" y="3000375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Dijagram toka: Poveznik 10">
            <a:extLst>
              <a:ext uri="{FF2B5EF4-FFF2-40B4-BE49-F238E27FC236}">
                <a16:creationId xmlns:a16="http://schemas.microsoft.com/office/drawing/2014/main" id="{3597B62C-1A37-4873-B9A0-5CF907D86CE4}"/>
              </a:ext>
            </a:extLst>
          </p:cNvPr>
          <p:cNvSpPr/>
          <p:nvPr/>
        </p:nvSpPr>
        <p:spPr>
          <a:xfrm>
            <a:off x="8274844" y="300752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AE22CCC8-7C5D-4003-AF23-32B141D5846A}"/>
              </a:ext>
            </a:extLst>
          </p:cNvPr>
          <p:cNvSpPr txBox="1"/>
          <p:nvPr/>
        </p:nvSpPr>
        <p:spPr>
          <a:xfrm>
            <a:off x="3352796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98671524-5E44-457F-8850-B0CABC63A27D}"/>
              </a:ext>
            </a:extLst>
          </p:cNvPr>
          <p:cNvSpPr txBox="1"/>
          <p:nvPr/>
        </p:nvSpPr>
        <p:spPr>
          <a:xfrm>
            <a:off x="3352796" y="300803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03CE657C-707C-4B25-A79B-65A4D9AA236B}"/>
              </a:ext>
            </a:extLst>
          </p:cNvPr>
          <p:cNvSpPr txBox="1"/>
          <p:nvPr/>
        </p:nvSpPr>
        <p:spPr>
          <a:xfrm>
            <a:off x="3892150" y="301517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7BF5DA13-E930-435F-87BD-07B7CB4D5025}"/>
              </a:ext>
            </a:extLst>
          </p:cNvPr>
          <p:cNvSpPr txBox="1"/>
          <p:nvPr/>
        </p:nvSpPr>
        <p:spPr>
          <a:xfrm>
            <a:off x="3910008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505F907C-9410-43D5-9975-ACA895953FA8}"/>
              </a:ext>
            </a:extLst>
          </p:cNvPr>
          <p:cNvSpPr txBox="1"/>
          <p:nvPr/>
        </p:nvSpPr>
        <p:spPr>
          <a:xfrm>
            <a:off x="7846219" y="301517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678C2BB8-18A7-480F-9576-436877A7D51E}"/>
              </a:ext>
            </a:extLst>
          </p:cNvPr>
          <p:cNvSpPr txBox="1"/>
          <p:nvPr/>
        </p:nvSpPr>
        <p:spPr>
          <a:xfrm>
            <a:off x="7846219" y="35295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BB4C2C12-784D-4A51-9783-6191BDF792F3}"/>
              </a:ext>
            </a:extLst>
          </p:cNvPr>
          <p:cNvSpPr txBox="1"/>
          <p:nvPr/>
        </p:nvSpPr>
        <p:spPr>
          <a:xfrm>
            <a:off x="8367716" y="302283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A21539D2-766E-49B5-AED4-D02D75612BBB}"/>
              </a:ext>
            </a:extLst>
          </p:cNvPr>
          <p:cNvSpPr txBox="1"/>
          <p:nvPr/>
        </p:nvSpPr>
        <p:spPr>
          <a:xfrm>
            <a:off x="8356996" y="3521872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929964D1-26B7-4F2A-81B6-2C5E6D336D9A}"/>
              </a:ext>
            </a:extLst>
          </p:cNvPr>
          <p:cNvSpPr txBox="1"/>
          <p:nvPr/>
        </p:nvSpPr>
        <p:spPr>
          <a:xfrm>
            <a:off x="4463647" y="1046134"/>
            <a:ext cx="3393284" cy="761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500" b="1">
                <a:solidFill>
                  <a:srgbClr val="000000"/>
                </a:solidFill>
                <a:latin typeface="Calibri"/>
              </a:rPr>
              <a:t>A + B </a:t>
            </a:r>
            <a:r>
              <a:rPr lang="hr-HR" sz="4500" b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C + D</a:t>
            </a:r>
            <a:endParaRPr lang="hr-HR" sz="45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2D407839-3878-486C-9A44-0A33246916D4}"/>
              </a:ext>
            </a:extLst>
          </p:cNvPr>
          <p:cNvSpPr txBox="1"/>
          <p:nvPr/>
        </p:nvSpPr>
        <p:spPr>
          <a:xfrm>
            <a:off x="3352796" y="1851770"/>
            <a:ext cx="5357877" cy="5309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000" b="1">
                <a:solidFill>
                  <a:srgbClr val="000000"/>
                </a:solidFill>
                <a:latin typeface="Aharoni" pitchFamily="2"/>
                <a:cs typeface="Aharoni" pitchFamily="2"/>
              </a:rPr>
              <a:t>STVARA SE JOŠ PRODUKATA</a:t>
            </a:r>
          </a:p>
        </p:txBody>
      </p:sp>
      <p:cxnSp>
        <p:nvCxnSpPr>
          <p:cNvPr id="22" name="Ravni poveznik sa strelicom 23">
            <a:extLst>
              <a:ext uri="{FF2B5EF4-FFF2-40B4-BE49-F238E27FC236}">
                <a16:creationId xmlns:a16="http://schemas.microsoft.com/office/drawing/2014/main" id="{A3E4FE93-EB38-4992-90EE-A7E97BE69618}"/>
              </a:ext>
            </a:extLst>
          </p:cNvPr>
          <p:cNvCxnSpPr/>
          <p:nvPr/>
        </p:nvCxnSpPr>
        <p:spPr>
          <a:xfrm>
            <a:off x="3838575" y="2607466"/>
            <a:ext cx="4007644" cy="0"/>
          </a:xfrm>
          <a:prstGeom prst="straightConnector1">
            <a:avLst/>
          </a:prstGeom>
          <a:noFill/>
          <a:ln w="146047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5CEB9BF3-65DF-41D8-8ED6-FBF4B91057FE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54200200-A2B5-429C-BB67-C769238FDD5C}"/>
              </a:ext>
            </a:extLst>
          </p:cNvPr>
          <p:cNvSpPr/>
          <p:nvPr/>
        </p:nvSpPr>
        <p:spPr>
          <a:xfrm>
            <a:off x="3002756" y="4043361"/>
            <a:ext cx="6043613" cy="32861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E5A4AC5C-C238-4B65-84FA-524821AF1276}"/>
              </a:ext>
            </a:extLst>
          </p:cNvPr>
          <p:cNvSpPr/>
          <p:nvPr/>
        </p:nvSpPr>
        <p:spPr>
          <a:xfrm>
            <a:off x="5842394" y="4371974"/>
            <a:ext cx="364331" cy="12072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3C0C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168E1DEC-CADD-408B-879E-E44A69D0090F}"/>
              </a:ext>
            </a:extLst>
          </p:cNvPr>
          <p:cNvSpPr/>
          <p:nvPr/>
        </p:nvSpPr>
        <p:spPr>
          <a:xfrm>
            <a:off x="3267077" y="3514724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id="{9BB694C2-1D79-4870-8631-57963984164B}"/>
              </a:ext>
            </a:extLst>
          </p:cNvPr>
          <p:cNvSpPr/>
          <p:nvPr/>
        </p:nvSpPr>
        <p:spPr>
          <a:xfrm>
            <a:off x="3788566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jagram toka: Poveznik 7">
            <a:extLst>
              <a:ext uri="{FF2B5EF4-FFF2-40B4-BE49-F238E27FC236}">
                <a16:creationId xmlns:a16="http://schemas.microsoft.com/office/drawing/2014/main" id="{A5D09541-59F3-4E2B-B6E3-B41D3A40D3A4}"/>
              </a:ext>
            </a:extLst>
          </p:cNvPr>
          <p:cNvSpPr/>
          <p:nvPr/>
        </p:nvSpPr>
        <p:spPr>
          <a:xfrm>
            <a:off x="7753355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jagram toka: Poveznik 8">
            <a:extLst>
              <a:ext uri="{FF2B5EF4-FFF2-40B4-BE49-F238E27FC236}">
                <a16:creationId xmlns:a16="http://schemas.microsoft.com/office/drawing/2014/main" id="{D912600C-13D6-44D7-A80E-0342BF979C16}"/>
              </a:ext>
            </a:extLst>
          </p:cNvPr>
          <p:cNvSpPr/>
          <p:nvPr/>
        </p:nvSpPr>
        <p:spPr>
          <a:xfrm>
            <a:off x="8264132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TekstniOkvir 11">
            <a:extLst>
              <a:ext uri="{FF2B5EF4-FFF2-40B4-BE49-F238E27FC236}">
                <a16:creationId xmlns:a16="http://schemas.microsoft.com/office/drawing/2014/main" id="{01C2704C-E722-43B9-92BE-FACA07CB16E2}"/>
              </a:ext>
            </a:extLst>
          </p:cNvPr>
          <p:cNvSpPr txBox="1"/>
          <p:nvPr/>
        </p:nvSpPr>
        <p:spPr>
          <a:xfrm>
            <a:off x="3352796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9" name="TekstniOkvir 14">
            <a:extLst>
              <a:ext uri="{FF2B5EF4-FFF2-40B4-BE49-F238E27FC236}">
                <a16:creationId xmlns:a16="http://schemas.microsoft.com/office/drawing/2014/main" id="{2A0211AD-D48E-45EE-A62B-F4FC3DF2D17D}"/>
              </a:ext>
            </a:extLst>
          </p:cNvPr>
          <p:cNvSpPr txBox="1"/>
          <p:nvPr/>
        </p:nvSpPr>
        <p:spPr>
          <a:xfrm>
            <a:off x="3910008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0" name="TekstniOkvir 16">
            <a:extLst>
              <a:ext uri="{FF2B5EF4-FFF2-40B4-BE49-F238E27FC236}">
                <a16:creationId xmlns:a16="http://schemas.microsoft.com/office/drawing/2014/main" id="{7E8F7C8F-27D1-40E7-8AC2-08ABBDA60BD9}"/>
              </a:ext>
            </a:extLst>
          </p:cNvPr>
          <p:cNvSpPr txBox="1"/>
          <p:nvPr/>
        </p:nvSpPr>
        <p:spPr>
          <a:xfrm>
            <a:off x="7846219" y="35295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1" name="TekstniOkvir 18">
            <a:extLst>
              <a:ext uri="{FF2B5EF4-FFF2-40B4-BE49-F238E27FC236}">
                <a16:creationId xmlns:a16="http://schemas.microsoft.com/office/drawing/2014/main" id="{26FCCF3D-F28E-41E8-8A8F-919BECF7CD89}"/>
              </a:ext>
            </a:extLst>
          </p:cNvPr>
          <p:cNvSpPr txBox="1"/>
          <p:nvPr/>
        </p:nvSpPr>
        <p:spPr>
          <a:xfrm>
            <a:off x="8356996" y="3521872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2" name="TekstniOkvir 19">
            <a:extLst>
              <a:ext uri="{FF2B5EF4-FFF2-40B4-BE49-F238E27FC236}">
                <a16:creationId xmlns:a16="http://schemas.microsoft.com/office/drawing/2014/main" id="{20C6A2A4-DABF-4C84-AB68-037AD1641BD8}"/>
              </a:ext>
            </a:extLst>
          </p:cNvPr>
          <p:cNvSpPr txBox="1"/>
          <p:nvPr/>
        </p:nvSpPr>
        <p:spPr>
          <a:xfrm>
            <a:off x="4452934" y="1456098"/>
            <a:ext cx="3393284" cy="761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500" b="1">
                <a:solidFill>
                  <a:srgbClr val="000000"/>
                </a:solidFill>
                <a:latin typeface="Calibri"/>
              </a:rPr>
              <a:t>A + B </a:t>
            </a:r>
            <a:r>
              <a:rPr lang="hr-HR" sz="4500" b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C + D</a:t>
            </a:r>
            <a:endParaRPr lang="hr-HR" sz="45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BE4BBE7B-D06F-49C3-AE93-1146B044B88D}"/>
              </a:ext>
            </a:extLst>
          </p:cNvPr>
          <p:cNvSpPr txBox="1"/>
          <p:nvPr/>
        </p:nvSpPr>
        <p:spPr>
          <a:xfrm>
            <a:off x="2507876" y="2473880"/>
            <a:ext cx="7247818" cy="5309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000" b="1">
                <a:solidFill>
                  <a:srgbClr val="000000"/>
                </a:solidFill>
                <a:latin typeface="Aharoni" pitchFamily="2"/>
                <a:cs typeface="Aharoni" pitchFamily="2"/>
              </a:rPr>
              <a:t>ŠTO AKO DODAMO JOŠ PRODUKATA ?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C11BBBCA-835A-4B81-94FE-E295F471F427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02555E06-8253-4B42-8A8B-D5A247A33157}"/>
              </a:ext>
            </a:extLst>
          </p:cNvPr>
          <p:cNvSpPr/>
          <p:nvPr/>
        </p:nvSpPr>
        <p:spPr>
          <a:xfrm rot="609513">
            <a:off x="3002756" y="4043368"/>
            <a:ext cx="6043613" cy="32861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F7CDFC90-E03B-4EAB-9D60-81113AA549A5}"/>
              </a:ext>
            </a:extLst>
          </p:cNvPr>
          <p:cNvSpPr/>
          <p:nvPr/>
        </p:nvSpPr>
        <p:spPr>
          <a:xfrm>
            <a:off x="5842394" y="4371974"/>
            <a:ext cx="364331" cy="12072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3C0C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8F717CF1-80C3-41EC-9666-F373E21B6AB3}"/>
              </a:ext>
            </a:extLst>
          </p:cNvPr>
          <p:cNvSpPr/>
          <p:nvPr/>
        </p:nvSpPr>
        <p:spPr>
          <a:xfrm>
            <a:off x="3295647" y="3064154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id="{F3C3D5DB-1840-4C55-8F5C-9B2782BC803B}"/>
              </a:ext>
            </a:extLst>
          </p:cNvPr>
          <p:cNvSpPr/>
          <p:nvPr/>
        </p:nvSpPr>
        <p:spPr>
          <a:xfrm>
            <a:off x="3809997" y="3156572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jagram toka: Poveznik 7">
            <a:extLst>
              <a:ext uri="{FF2B5EF4-FFF2-40B4-BE49-F238E27FC236}">
                <a16:creationId xmlns:a16="http://schemas.microsoft.com/office/drawing/2014/main" id="{A8D9CB76-34D2-4524-99D4-72EB54AEFB3B}"/>
              </a:ext>
            </a:extLst>
          </p:cNvPr>
          <p:cNvSpPr/>
          <p:nvPr/>
        </p:nvSpPr>
        <p:spPr>
          <a:xfrm>
            <a:off x="7753355" y="3850478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jagram toka: Poveznik 8">
            <a:extLst>
              <a:ext uri="{FF2B5EF4-FFF2-40B4-BE49-F238E27FC236}">
                <a16:creationId xmlns:a16="http://schemas.microsoft.com/office/drawing/2014/main" id="{D6D00101-A9D3-4827-83C2-BE623C04CD4E}"/>
              </a:ext>
            </a:extLst>
          </p:cNvPr>
          <p:cNvSpPr/>
          <p:nvPr/>
        </p:nvSpPr>
        <p:spPr>
          <a:xfrm>
            <a:off x="8264132" y="3943350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Dijagram toka: Poveznik 9">
            <a:extLst>
              <a:ext uri="{FF2B5EF4-FFF2-40B4-BE49-F238E27FC236}">
                <a16:creationId xmlns:a16="http://schemas.microsoft.com/office/drawing/2014/main" id="{387024E9-AC0C-48B4-8913-667D6D0813A8}"/>
              </a:ext>
            </a:extLst>
          </p:cNvPr>
          <p:cNvSpPr/>
          <p:nvPr/>
        </p:nvSpPr>
        <p:spPr>
          <a:xfrm>
            <a:off x="7753355" y="3328990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Dijagram toka: Poveznik 10">
            <a:extLst>
              <a:ext uri="{FF2B5EF4-FFF2-40B4-BE49-F238E27FC236}">
                <a16:creationId xmlns:a16="http://schemas.microsoft.com/office/drawing/2014/main" id="{85B2B6B2-368A-437F-B4F2-F7586B265B83}"/>
              </a:ext>
            </a:extLst>
          </p:cNvPr>
          <p:cNvSpPr/>
          <p:nvPr/>
        </p:nvSpPr>
        <p:spPr>
          <a:xfrm>
            <a:off x="8274844" y="3429000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ekstniOkvir 11">
            <a:extLst>
              <a:ext uri="{FF2B5EF4-FFF2-40B4-BE49-F238E27FC236}">
                <a16:creationId xmlns:a16="http://schemas.microsoft.com/office/drawing/2014/main" id="{5BE890DD-60FF-4D98-BF63-3A638C61B72A}"/>
              </a:ext>
            </a:extLst>
          </p:cNvPr>
          <p:cNvSpPr txBox="1"/>
          <p:nvPr/>
        </p:nvSpPr>
        <p:spPr>
          <a:xfrm>
            <a:off x="3388512" y="3070780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1" name="TekstniOkvir 14">
            <a:extLst>
              <a:ext uri="{FF2B5EF4-FFF2-40B4-BE49-F238E27FC236}">
                <a16:creationId xmlns:a16="http://schemas.microsoft.com/office/drawing/2014/main" id="{03499C3D-63FE-41F9-9DA8-40945A8F2F7A}"/>
              </a:ext>
            </a:extLst>
          </p:cNvPr>
          <p:cNvSpPr txBox="1"/>
          <p:nvPr/>
        </p:nvSpPr>
        <p:spPr>
          <a:xfrm>
            <a:off x="3924294" y="3174946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2" name="TekstniOkvir 15">
            <a:extLst>
              <a:ext uri="{FF2B5EF4-FFF2-40B4-BE49-F238E27FC236}">
                <a16:creationId xmlns:a16="http://schemas.microsoft.com/office/drawing/2014/main" id="{E130FCE2-8ACF-448F-86D8-A94EDC51287E}"/>
              </a:ext>
            </a:extLst>
          </p:cNvPr>
          <p:cNvSpPr txBox="1"/>
          <p:nvPr/>
        </p:nvSpPr>
        <p:spPr>
          <a:xfrm>
            <a:off x="7846219" y="3343789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3" name="TekstniOkvir 16">
            <a:extLst>
              <a:ext uri="{FF2B5EF4-FFF2-40B4-BE49-F238E27FC236}">
                <a16:creationId xmlns:a16="http://schemas.microsoft.com/office/drawing/2014/main" id="{005B91B9-B08B-458F-8C01-427A3F98C6E4}"/>
              </a:ext>
            </a:extLst>
          </p:cNvPr>
          <p:cNvSpPr txBox="1"/>
          <p:nvPr/>
        </p:nvSpPr>
        <p:spPr>
          <a:xfrm>
            <a:off x="7846219" y="3858139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4" name="TekstniOkvir 17">
            <a:extLst>
              <a:ext uri="{FF2B5EF4-FFF2-40B4-BE49-F238E27FC236}">
                <a16:creationId xmlns:a16="http://schemas.microsoft.com/office/drawing/2014/main" id="{DBF26FD3-9C1C-42FF-9E80-3E63D94C4841}"/>
              </a:ext>
            </a:extLst>
          </p:cNvPr>
          <p:cNvSpPr txBox="1"/>
          <p:nvPr/>
        </p:nvSpPr>
        <p:spPr>
          <a:xfrm>
            <a:off x="8367716" y="3427972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5" name="TekstniOkvir 18">
            <a:extLst>
              <a:ext uri="{FF2B5EF4-FFF2-40B4-BE49-F238E27FC236}">
                <a16:creationId xmlns:a16="http://schemas.microsoft.com/office/drawing/2014/main" id="{13D5E06C-F669-43B3-B082-460B66C5CF19}"/>
              </a:ext>
            </a:extLst>
          </p:cNvPr>
          <p:cNvSpPr txBox="1"/>
          <p:nvPr/>
        </p:nvSpPr>
        <p:spPr>
          <a:xfrm>
            <a:off x="8353423" y="3947917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6" name="TekstniOkvir 19">
            <a:extLst>
              <a:ext uri="{FF2B5EF4-FFF2-40B4-BE49-F238E27FC236}">
                <a16:creationId xmlns:a16="http://schemas.microsoft.com/office/drawing/2014/main" id="{5D8D231B-E3D1-47B6-BE1E-3E60BEBBEAC5}"/>
              </a:ext>
            </a:extLst>
          </p:cNvPr>
          <p:cNvSpPr txBox="1"/>
          <p:nvPr/>
        </p:nvSpPr>
        <p:spPr>
          <a:xfrm>
            <a:off x="4452934" y="1456098"/>
            <a:ext cx="3393284" cy="761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500" b="1">
                <a:solidFill>
                  <a:srgbClr val="000000"/>
                </a:solidFill>
                <a:latin typeface="Calibri"/>
              </a:rPr>
              <a:t>A + B </a:t>
            </a:r>
            <a:r>
              <a:rPr lang="hr-HR" sz="4500" b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C + D</a:t>
            </a:r>
            <a:endParaRPr lang="hr-HR" sz="45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Dijagram toka: Poveznik 20">
            <a:extLst>
              <a:ext uri="{FF2B5EF4-FFF2-40B4-BE49-F238E27FC236}">
                <a16:creationId xmlns:a16="http://schemas.microsoft.com/office/drawing/2014/main" id="{74535421-DE02-4C0D-950C-2AF9F88D1413}"/>
              </a:ext>
            </a:extLst>
          </p:cNvPr>
          <p:cNvSpPr/>
          <p:nvPr/>
        </p:nvSpPr>
        <p:spPr>
          <a:xfrm>
            <a:off x="7753355" y="2806973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8" name="TekstniOkvir 21">
            <a:extLst>
              <a:ext uri="{FF2B5EF4-FFF2-40B4-BE49-F238E27FC236}">
                <a16:creationId xmlns:a16="http://schemas.microsoft.com/office/drawing/2014/main" id="{2955A348-3615-4468-83EF-DDC2228793AD}"/>
              </a:ext>
            </a:extLst>
          </p:cNvPr>
          <p:cNvSpPr txBox="1"/>
          <p:nvPr/>
        </p:nvSpPr>
        <p:spPr>
          <a:xfrm>
            <a:off x="7846219" y="2828404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9" name="Dijagram toka: Poveznik 22">
            <a:extLst>
              <a:ext uri="{FF2B5EF4-FFF2-40B4-BE49-F238E27FC236}">
                <a16:creationId xmlns:a16="http://schemas.microsoft.com/office/drawing/2014/main" id="{AB92A9D2-7285-4F31-BC32-D906514FFB3D}"/>
              </a:ext>
            </a:extLst>
          </p:cNvPr>
          <p:cNvSpPr/>
          <p:nvPr/>
        </p:nvSpPr>
        <p:spPr>
          <a:xfrm>
            <a:off x="8274844" y="2898623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TekstniOkvir 23">
            <a:extLst>
              <a:ext uri="{FF2B5EF4-FFF2-40B4-BE49-F238E27FC236}">
                <a16:creationId xmlns:a16="http://schemas.microsoft.com/office/drawing/2014/main" id="{9896DE90-86D1-4C95-89C4-21180449DF5B}"/>
              </a:ext>
            </a:extLst>
          </p:cNvPr>
          <p:cNvSpPr txBox="1"/>
          <p:nvPr/>
        </p:nvSpPr>
        <p:spPr>
          <a:xfrm>
            <a:off x="8382001" y="2935821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488363CA-5D8B-46D2-833E-3041C549EBEB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id="{DE602520-4AEE-409A-9263-65798919632E}"/>
              </a:ext>
            </a:extLst>
          </p:cNvPr>
          <p:cNvSpPr/>
          <p:nvPr/>
        </p:nvSpPr>
        <p:spPr>
          <a:xfrm>
            <a:off x="3002756" y="4043361"/>
            <a:ext cx="6043613" cy="328615"/>
          </a:xfrm>
          <a:custGeom>
            <a:avLst>
              <a:gd name="f1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3600"/>
              <a:gd name="f11" fmla="abs f4"/>
              <a:gd name="f12" fmla="abs f5"/>
              <a:gd name="f13" fmla="abs f6"/>
              <a:gd name="f14" fmla="*/ f8 1 180"/>
              <a:gd name="f15" fmla="val f10"/>
              <a:gd name="f16" fmla="+- 0 0 f2"/>
              <a:gd name="f17" fmla="?: f11 f4 1"/>
              <a:gd name="f18" fmla="?: f12 f5 1"/>
              <a:gd name="f19" fmla="?: f13 f6 1"/>
              <a:gd name="f20" fmla="*/ f9 f14 1"/>
              <a:gd name="f21" fmla="+- f7 f15 0"/>
              <a:gd name="f22" fmla="*/ f17 1 21600"/>
              <a:gd name="f23" fmla="*/ f18 1 21600"/>
              <a:gd name="f24" fmla="*/ 21600 f17 1"/>
              <a:gd name="f25" fmla="*/ 21600 f18 1"/>
              <a:gd name="f26" fmla="+- 0 0 f20"/>
              <a:gd name="f27" fmla="+- f7 0 f21"/>
              <a:gd name="f28" fmla="+- f21 0 f7"/>
              <a:gd name="f29" fmla="min f23 f22"/>
              <a:gd name="f30" fmla="*/ f24 1 f19"/>
              <a:gd name="f31" fmla="*/ f25 1 f19"/>
              <a:gd name="f32" fmla="*/ f26 f1 1"/>
              <a:gd name="f33" fmla="abs f27"/>
              <a:gd name="f34" fmla="abs f28"/>
              <a:gd name="f35" fmla="?: f27 f16 f2"/>
              <a:gd name="f36" fmla="?: f27 f2 f16"/>
              <a:gd name="f37" fmla="?: f27 f3 f2"/>
              <a:gd name="f38" fmla="?: f27 f2 f3"/>
              <a:gd name="f39" fmla="?: f28 f16 f2"/>
              <a:gd name="f40" fmla="?: f28 f2 f16"/>
              <a:gd name="f41" fmla="?: f27 0 f1"/>
              <a:gd name="f42" fmla="?: f27 f1 0"/>
              <a:gd name="f43" fmla="val f30"/>
              <a:gd name="f44" fmla="val f31"/>
              <a:gd name="f45" fmla="*/ f32 1 f8"/>
              <a:gd name="f46" fmla="?: f27 f38 f37"/>
              <a:gd name="f47" fmla="?: f27 f37 f38"/>
              <a:gd name="f48" fmla="?: f28 f36 f35"/>
              <a:gd name="f49" fmla="*/ f21 f29 1"/>
              <a:gd name="f50" fmla="*/ f7 f29 1"/>
              <a:gd name="f51" fmla="*/ f33 f29 1"/>
              <a:gd name="f52" fmla="*/ f34 f29 1"/>
              <a:gd name="f53" fmla="+- f44 0 f15"/>
              <a:gd name="f54" fmla="+- f43 0 f15"/>
              <a:gd name="f55" fmla="+- f45 0 f2"/>
              <a:gd name="f56" fmla="?: f28 f47 f46"/>
              <a:gd name="f57" fmla="*/ f44 f29 1"/>
              <a:gd name="f58" fmla="*/ f43 f29 1"/>
              <a:gd name="f59" fmla="+- f55 f2 0"/>
              <a:gd name="f60" fmla="+- f44 0 f53"/>
              <a:gd name="f61" fmla="+- f43 0 f54"/>
              <a:gd name="f62" fmla="+- f53 0 f44"/>
              <a:gd name="f63" fmla="+- f54 0 f43"/>
              <a:gd name="f64" fmla="*/ f53 f29 1"/>
              <a:gd name="f65" fmla="*/ f54 f29 1"/>
              <a:gd name="f66" fmla="*/ f59 f8 1"/>
              <a:gd name="f67" fmla="abs f60"/>
              <a:gd name="f68" fmla="?: f60 0 f1"/>
              <a:gd name="f69" fmla="?: f60 f1 0"/>
              <a:gd name="f70" fmla="?: f60 f39 f40"/>
              <a:gd name="f71" fmla="abs f61"/>
              <a:gd name="f72" fmla="abs f62"/>
              <a:gd name="f73" fmla="?: f61 f16 f2"/>
              <a:gd name="f74" fmla="?: f61 f2 f16"/>
              <a:gd name="f75" fmla="?: f61 f3 f2"/>
              <a:gd name="f76" fmla="?: f61 f2 f3"/>
              <a:gd name="f77" fmla="abs f63"/>
              <a:gd name="f78" fmla="?: f63 f16 f2"/>
              <a:gd name="f79" fmla="?: f63 f2 f16"/>
              <a:gd name="f80" fmla="?: f63 f42 f41"/>
              <a:gd name="f81" fmla="?: f63 f41 f42"/>
              <a:gd name="f82" fmla="*/ f66 1 f1"/>
              <a:gd name="f83" fmla="?: f28 f69 f68"/>
              <a:gd name="f84" fmla="?: f28 f68 f69"/>
              <a:gd name="f85" fmla="?: f61 f76 f75"/>
              <a:gd name="f86" fmla="?: f61 f75 f76"/>
              <a:gd name="f87" fmla="?: f62 f74 f73"/>
              <a:gd name="f88" fmla="?: f27 f80 f81"/>
              <a:gd name="f89" fmla="?: f27 f78 f79"/>
              <a:gd name="f90" fmla="*/ f67 f29 1"/>
              <a:gd name="f91" fmla="*/ f71 f29 1"/>
              <a:gd name="f92" fmla="*/ f72 f29 1"/>
              <a:gd name="f93" fmla="*/ f77 f29 1"/>
              <a:gd name="f94" fmla="+- 0 0 f82"/>
              <a:gd name="f95" fmla="?: f60 f83 f84"/>
              <a:gd name="f96" fmla="?: f62 f86 f85"/>
              <a:gd name="f97" fmla="+- 0 0 f94"/>
              <a:gd name="f98" fmla="*/ f97 f1 1"/>
              <a:gd name="f99" fmla="*/ f98 1 f8"/>
              <a:gd name="f100" fmla="+- f99 0 f2"/>
              <a:gd name="f101" fmla="cos 1 f100"/>
              <a:gd name="f102" fmla="+- 0 0 f101"/>
              <a:gd name="f103" fmla="+- 0 0 f102"/>
              <a:gd name="f104" fmla="val f103"/>
              <a:gd name="f105" fmla="+- 0 0 f104"/>
              <a:gd name="f106" fmla="*/ f15 f105 1"/>
              <a:gd name="f107" fmla="*/ f106 3163 1"/>
              <a:gd name="f108" fmla="*/ f107 1 7636"/>
              <a:gd name="f109" fmla="+- f7 f108 0"/>
              <a:gd name="f110" fmla="+- f43 0 f108"/>
              <a:gd name="f111" fmla="+- f44 0 f108"/>
              <a:gd name="f112" fmla="*/ f109 f29 1"/>
              <a:gd name="f113" fmla="*/ f110 f29 1"/>
              <a:gd name="f114" fmla="*/ f111 f2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2" t="f112" r="f113" b="f114"/>
            <a:pathLst>
              <a:path>
                <a:moveTo>
                  <a:pt x="f49" y="f50"/>
                </a:moveTo>
                <a:arcTo wR="f51" hR="f52" stAng="f56" swAng="f48"/>
                <a:lnTo>
                  <a:pt x="f50" y="f64"/>
                </a:lnTo>
                <a:arcTo wR="f52" hR="f90" stAng="f95" swAng="f70"/>
                <a:lnTo>
                  <a:pt x="f65" y="f57"/>
                </a:lnTo>
                <a:arcTo wR="f91" hR="f92" stAng="f96" swAng="f87"/>
                <a:lnTo>
                  <a:pt x="f58" y="f49"/>
                </a:lnTo>
                <a:arcTo wR="f93" hR="f51" stAng="f88" swAng="f89"/>
                <a:close/>
              </a:path>
            </a:pathLst>
          </a:custGeom>
          <a:solidFill>
            <a:srgbClr val="FFC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Elipsa 2">
            <a:extLst>
              <a:ext uri="{FF2B5EF4-FFF2-40B4-BE49-F238E27FC236}">
                <a16:creationId xmlns:a16="http://schemas.microsoft.com/office/drawing/2014/main" id="{4B4DC52C-5FFC-4ED1-BC03-EDE794B72614}"/>
              </a:ext>
            </a:extLst>
          </p:cNvPr>
          <p:cNvSpPr/>
          <p:nvPr/>
        </p:nvSpPr>
        <p:spPr>
          <a:xfrm>
            <a:off x="5842394" y="4371974"/>
            <a:ext cx="364331" cy="12072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843C0C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id="{673D1C59-2C2E-44E1-B4E6-19C42E23BC86}"/>
              </a:ext>
            </a:extLst>
          </p:cNvPr>
          <p:cNvSpPr/>
          <p:nvPr/>
        </p:nvSpPr>
        <p:spPr>
          <a:xfrm>
            <a:off x="3267077" y="3514724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Dijagram toka: Poveznik 4">
            <a:extLst>
              <a:ext uri="{FF2B5EF4-FFF2-40B4-BE49-F238E27FC236}">
                <a16:creationId xmlns:a16="http://schemas.microsoft.com/office/drawing/2014/main" id="{55D609A6-97DD-45CA-AB6A-9394776A35A6}"/>
              </a:ext>
            </a:extLst>
          </p:cNvPr>
          <p:cNvSpPr/>
          <p:nvPr/>
        </p:nvSpPr>
        <p:spPr>
          <a:xfrm>
            <a:off x="3788566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Dijagram toka: Poveznik 5">
            <a:extLst>
              <a:ext uri="{FF2B5EF4-FFF2-40B4-BE49-F238E27FC236}">
                <a16:creationId xmlns:a16="http://schemas.microsoft.com/office/drawing/2014/main" id="{5F5161EE-66D1-4CAC-9FDF-9B8B1BE20EA0}"/>
              </a:ext>
            </a:extLst>
          </p:cNvPr>
          <p:cNvSpPr/>
          <p:nvPr/>
        </p:nvSpPr>
        <p:spPr>
          <a:xfrm>
            <a:off x="3267070" y="3000375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id="{8572249A-DFFC-4692-A127-D6E5263AF039}"/>
              </a:ext>
            </a:extLst>
          </p:cNvPr>
          <p:cNvSpPr/>
          <p:nvPr/>
        </p:nvSpPr>
        <p:spPr>
          <a:xfrm>
            <a:off x="3788566" y="2993228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C00000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Dijagram toka: Poveznik 7">
            <a:extLst>
              <a:ext uri="{FF2B5EF4-FFF2-40B4-BE49-F238E27FC236}">
                <a16:creationId xmlns:a16="http://schemas.microsoft.com/office/drawing/2014/main" id="{F9080238-019C-4260-B358-89B7CF9963F9}"/>
              </a:ext>
            </a:extLst>
          </p:cNvPr>
          <p:cNvSpPr/>
          <p:nvPr/>
        </p:nvSpPr>
        <p:spPr>
          <a:xfrm>
            <a:off x="7753355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id="{27B74BEF-CE0A-40FD-9153-43F9F51E5D8B}"/>
              </a:ext>
            </a:extLst>
          </p:cNvPr>
          <p:cNvSpPr/>
          <p:nvPr/>
        </p:nvSpPr>
        <p:spPr>
          <a:xfrm>
            <a:off x="8264132" y="352187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Dijagram toka: Poveznik 9">
            <a:extLst>
              <a:ext uri="{FF2B5EF4-FFF2-40B4-BE49-F238E27FC236}">
                <a16:creationId xmlns:a16="http://schemas.microsoft.com/office/drawing/2014/main" id="{65013491-FBAD-4B8E-977A-5B8D905E7817}"/>
              </a:ext>
            </a:extLst>
          </p:cNvPr>
          <p:cNvSpPr/>
          <p:nvPr/>
        </p:nvSpPr>
        <p:spPr>
          <a:xfrm>
            <a:off x="7753355" y="3000375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Dijagram toka: Poveznik 10">
            <a:extLst>
              <a:ext uri="{FF2B5EF4-FFF2-40B4-BE49-F238E27FC236}">
                <a16:creationId xmlns:a16="http://schemas.microsoft.com/office/drawing/2014/main" id="{7EE34382-85D4-4ACF-A05A-4B30B7A4CB18}"/>
              </a:ext>
            </a:extLst>
          </p:cNvPr>
          <p:cNvSpPr/>
          <p:nvPr/>
        </p:nvSpPr>
        <p:spPr>
          <a:xfrm>
            <a:off x="8274844" y="3007521"/>
            <a:ext cx="521496" cy="521496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solidFill>
            <a:srgbClr val="548235"/>
          </a:solidFill>
          <a:ln w="12701" cap="flat">
            <a:solidFill>
              <a:srgbClr val="2F528F"/>
            </a:solidFill>
            <a:prstDash val="solid"/>
            <a:miter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389588D6-0FC6-4E0C-ABFC-4C39842A2922}"/>
              </a:ext>
            </a:extLst>
          </p:cNvPr>
          <p:cNvSpPr txBox="1"/>
          <p:nvPr/>
        </p:nvSpPr>
        <p:spPr>
          <a:xfrm>
            <a:off x="3352796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9708A0E-7273-4118-9CCF-011AFBE08464}"/>
              </a:ext>
            </a:extLst>
          </p:cNvPr>
          <p:cNvSpPr txBox="1"/>
          <p:nvPr/>
        </p:nvSpPr>
        <p:spPr>
          <a:xfrm>
            <a:off x="3352796" y="300803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713DD5F8-FE61-4002-96F1-8BD49CED4687}"/>
              </a:ext>
            </a:extLst>
          </p:cNvPr>
          <p:cNvSpPr txBox="1"/>
          <p:nvPr/>
        </p:nvSpPr>
        <p:spPr>
          <a:xfrm>
            <a:off x="3892150" y="301517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5" name="TekstniOkvir 14">
            <a:extLst>
              <a:ext uri="{FF2B5EF4-FFF2-40B4-BE49-F238E27FC236}">
                <a16:creationId xmlns:a16="http://schemas.microsoft.com/office/drawing/2014/main" id="{D6C3F83C-958D-4689-8F73-9A500C2BB143}"/>
              </a:ext>
            </a:extLst>
          </p:cNvPr>
          <p:cNvSpPr txBox="1"/>
          <p:nvPr/>
        </p:nvSpPr>
        <p:spPr>
          <a:xfrm>
            <a:off x="3910008" y="35147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B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FAEEEA49-6882-4880-BCAE-4B69489A3100}"/>
              </a:ext>
            </a:extLst>
          </p:cNvPr>
          <p:cNvSpPr txBox="1"/>
          <p:nvPr/>
        </p:nvSpPr>
        <p:spPr>
          <a:xfrm>
            <a:off x="7846219" y="301517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7" name="TekstniOkvir 16">
            <a:extLst>
              <a:ext uri="{FF2B5EF4-FFF2-40B4-BE49-F238E27FC236}">
                <a16:creationId xmlns:a16="http://schemas.microsoft.com/office/drawing/2014/main" id="{9E741757-D261-42ED-ADA8-0F23D1B2304B}"/>
              </a:ext>
            </a:extLst>
          </p:cNvPr>
          <p:cNvSpPr txBox="1"/>
          <p:nvPr/>
        </p:nvSpPr>
        <p:spPr>
          <a:xfrm>
            <a:off x="7846219" y="352952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C</a:t>
            </a:r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45D7C19-019C-4FB1-9B07-45742315CC69}"/>
              </a:ext>
            </a:extLst>
          </p:cNvPr>
          <p:cNvSpPr txBox="1"/>
          <p:nvPr/>
        </p:nvSpPr>
        <p:spPr>
          <a:xfrm>
            <a:off x="8367716" y="3022835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19" name="TekstniOkvir 18">
            <a:extLst>
              <a:ext uri="{FF2B5EF4-FFF2-40B4-BE49-F238E27FC236}">
                <a16:creationId xmlns:a16="http://schemas.microsoft.com/office/drawing/2014/main" id="{C8ECF08B-BF98-4869-8476-E7C0CBFF2837}"/>
              </a:ext>
            </a:extLst>
          </p:cNvPr>
          <p:cNvSpPr txBox="1"/>
          <p:nvPr/>
        </p:nvSpPr>
        <p:spPr>
          <a:xfrm>
            <a:off x="8356996" y="3521872"/>
            <a:ext cx="571497" cy="48474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700" b="1">
                <a:solidFill>
                  <a:srgbClr val="FFFFFF"/>
                </a:solidFill>
                <a:latin typeface="Calibri"/>
              </a:rPr>
              <a:t>D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ACABE3F2-63EA-4ECF-9DC3-204E44DE19C4}"/>
              </a:ext>
            </a:extLst>
          </p:cNvPr>
          <p:cNvSpPr txBox="1"/>
          <p:nvPr/>
        </p:nvSpPr>
        <p:spPr>
          <a:xfrm>
            <a:off x="4481505" y="1031334"/>
            <a:ext cx="3393284" cy="76174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500" b="1">
                <a:solidFill>
                  <a:srgbClr val="000000"/>
                </a:solidFill>
                <a:latin typeface="Calibri"/>
              </a:rPr>
              <a:t>A + B </a:t>
            </a:r>
            <a:r>
              <a:rPr lang="hr-HR" sz="4500" b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C + D</a:t>
            </a:r>
            <a:endParaRPr lang="hr-HR" sz="4500" b="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kstniOkvir 20">
            <a:extLst>
              <a:ext uri="{FF2B5EF4-FFF2-40B4-BE49-F238E27FC236}">
                <a16:creationId xmlns:a16="http://schemas.microsoft.com/office/drawing/2014/main" id="{F2C995D0-3E91-4109-982B-C552F861DE00}"/>
              </a:ext>
            </a:extLst>
          </p:cNvPr>
          <p:cNvSpPr txBox="1"/>
          <p:nvPr/>
        </p:nvSpPr>
        <p:spPr>
          <a:xfrm>
            <a:off x="3352796" y="1851770"/>
            <a:ext cx="5490927" cy="53091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000" b="1">
                <a:solidFill>
                  <a:srgbClr val="000000"/>
                </a:solidFill>
                <a:latin typeface="Aharoni" pitchFamily="2"/>
                <a:cs typeface="Aharoni" pitchFamily="2"/>
              </a:rPr>
              <a:t>STVARA SE JOŠ REAKTANATA</a:t>
            </a:r>
          </a:p>
        </p:txBody>
      </p:sp>
      <p:cxnSp>
        <p:nvCxnSpPr>
          <p:cNvPr id="22" name="Ravni poveznik sa strelicom 21">
            <a:extLst>
              <a:ext uri="{FF2B5EF4-FFF2-40B4-BE49-F238E27FC236}">
                <a16:creationId xmlns:a16="http://schemas.microsoft.com/office/drawing/2014/main" id="{93F59B02-2371-4026-8DA2-7B6B634AA05F}"/>
              </a:ext>
            </a:extLst>
          </p:cNvPr>
          <p:cNvCxnSpPr/>
          <p:nvPr/>
        </p:nvCxnSpPr>
        <p:spPr>
          <a:xfrm flipH="1">
            <a:off x="4377930" y="2628897"/>
            <a:ext cx="3436139" cy="0"/>
          </a:xfrm>
          <a:prstGeom prst="straightConnector1">
            <a:avLst/>
          </a:prstGeom>
          <a:noFill/>
          <a:ln w="146047" cap="flat">
            <a:solidFill>
              <a:srgbClr val="000000"/>
            </a:solidFill>
            <a:prstDash val="solid"/>
            <a:miter/>
            <a:tailEnd type="arrow"/>
          </a:ln>
        </p:spPr>
      </p:cxnSp>
      <p:sp>
        <p:nvSpPr>
          <p:cNvPr id="23" name="TekstniOkvir 22">
            <a:extLst>
              <a:ext uri="{FF2B5EF4-FFF2-40B4-BE49-F238E27FC236}">
                <a16:creationId xmlns:a16="http://schemas.microsoft.com/office/drawing/2014/main" id="{F1B787C1-F74B-43CB-A7BE-A1D8200AE4FC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ravokutnik 27">
            <a:extLst>
              <a:ext uri="{FF2B5EF4-FFF2-40B4-BE49-F238E27FC236}">
                <a16:creationId xmlns:a16="http://schemas.microsoft.com/office/drawing/2014/main" id="{C9CCB92E-92DD-4A69-9DF8-FB9EB82252CE}"/>
              </a:ext>
            </a:extLst>
          </p:cNvPr>
          <p:cNvSpPr/>
          <p:nvPr/>
        </p:nvSpPr>
        <p:spPr>
          <a:xfrm>
            <a:off x="5804534" y="4984387"/>
            <a:ext cx="4158615" cy="83982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350"/>
          </a:p>
        </p:txBody>
      </p:sp>
      <p:sp>
        <p:nvSpPr>
          <p:cNvPr id="20" name="TekstniOkvir 23">
            <a:extLst>
              <a:ext uri="{FF2B5EF4-FFF2-40B4-BE49-F238E27FC236}">
                <a16:creationId xmlns:a16="http://schemas.microsoft.com/office/drawing/2014/main" id="{EA7F8573-12A8-45D0-A06E-E1F9D2E8E212}"/>
              </a:ext>
            </a:extLst>
          </p:cNvPr>
          <p:cNvSpPr txBox="1"/>
          <p:nvPr/>
        </p:nvSpPr>
        <p:spPr>
          <a:xfrm>
            <a:off x="1746178" y="1024016"/>
            <a:ext cx="8699642" cy="53091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3000" b="1" dirty="0">
                <a:solidFill>
                  <a:srgbClr val="000000"/>
                </a:solidFill>
                <a:latin typeface="Calibri"/>
              </a:rPr>
              <a:t>KSCN(</a:t>
            </a:r>
            <a:r>
              <a:rPr lang="hr-HR" sz="3000" b="1" dirty="0" err="1">
                <a:solidFill>
                  <a:srgbClr val="000000"/>
                </a:solidFill>
                <a:latin typeface="Calibri"/>
              </a:rPr>
              <a:t>aq</a:t>
            </a:r>
            <a:r>
              <a:rPr lang="hr-HR" sz="3000" b="1" dirty="0">
                <a:solidFill>
                  <a:srgbClr val="000000"/>
                </a:solidFill>
                <a:latin typeface="Calibri"/>
              </a:rPr>
              <a:t>) + 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Fe(NO</a:t>
            </a:r>
            <a:r>
              <a:rPr lang="hr-HR" sz="300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r-HR" sz="3000" b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r-HR" sz="30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hr-HR" sz="3000" b="1" dirty="0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⇌ [</a:t>
            </a:r>
            <a:r>
              <a:rPr lang="hr-HR" sz="3000" b="1" dirty="0" err="1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FeSCN</a:t>
            </a:r>
            <a:r>
              <a:rPr lang="hr-HR" sz="3000" b="1" dirty="0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]</a:t>
            </a:r>
            <a:r>
              <a:rPr lang="hr-HR" sz="3000" b="1" baseline="30000" dirty="0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2+ 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r-HR" sz="3000" b="1" dirty="0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 + KNO</a:t>
            </a:r>
            <a:r>
              <a:rPr lang="hr-HR" sz="3000" b="1" baseline="-25000" dirty="0">
                <a:solidFill>
                  <a:srgbClr val="000000"/>
                </a:solidFill>
                <a:latin typeface="Calibri"/>
                <a:ea typeface="Calibri" pitchFamily="34"/>
                <a:cs typeface="Calibri" pitchFamily="34"/>
              </a:rPr>
              <a:t>3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hr-HR" sz="3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aq</a:t>
            </a:r>
            <a:r>
              <a:rPr lang="hr-HR" sz="3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hr-HR" sz="3000" b="1" dirty="0">
                <a:solidFill>
                  <a:srgbClr val="000000"/>
                </a:solidFill>
                <a:latin typeface="Calibri"/>
              </a:rPr>
              <a:t> </a:t>
            </a:r>
            <a:endParaRPr lang="hr-HR" sz="3000" b="1" baseline="-25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TekstniOkvir 24">
            <a:extLst>
              <a:ext uri="{FF2B5EF4-FFF2-40B4-BE49-F238E27FC236}">
                <a16:creationId xmlns:a16="http://schemas.microsoft.com/office/drawing/2014/main" id="{A600CDDC-D25A-4F59-8A77-7458D4CD27DF}"/>
              </a:ext>
            </a:extLst>
          </p:cNvPr>
          <p:cNvSpPr txBox="1"/>
          <p:nvPr/>
        </p:nvSpPr>
        <p:spPr>
          <a:xfrm>
            <a:off x="1895459" y="1993746"/>
            <a:ext cx="8401083" cy="4385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/>
                <a:cs typeface="Aharoni" pitchFamily="2"/>
              </a:rPr>
              <a:t> bezbojna </a:t>
            </a:r>
            <a:r>
              <a:rPr lang="hr-HR" sz="2400" b="1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          </a:t>
            </a:r>
            <a:r>
              <a:rPr lang="hr-HR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/>
                <a:cs typeface="Aharoni" pitchFamily="2"/>
              </a:rPr>
              <a:t>žuta</a:t>
            </a:r>
            <a:r>
              <a:rPr lang="hr-HR" sz="2400" b="1" dirty="0">
                <a:solidFill>
                  <a:srgbClr val="000000"/>
                </a:solidFill>
                <a:latin typeface="Aharoni" pitchFamily="2"/>
                <a:cs typeface="Aharoni" pitchFamily="2"/>
              </a:rPr>
              <a:t>                   </a:t>
            </a:r>
            <a:r>
              <a:rPr lang="hr-H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/>
                <a:cs typeface="Aharoni" pitchFamily="2"/>
              </a:rPr>
              <a:t>crvena              </a:t>
            </a:r>
            <a:r>
              <a:rPr lang="hr-HR" sz="24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/>
                <a:cs typeface="Aharoni" pitchFamily="2"/>
              </a:rPr>
              <a:t>bezbojna  </a:t>
            </a:r>
            <a:endParaRPr lang="hr-H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/>
              <a:cs typeface="Aharoni" pitchFamily="2"/>
            </a:endParaRPr>
          </a:p>
        </p:txBody>
      </p:sp>
      <p:pic>
        <p:nvPicPr>
          <p:cNvPr id="24" name="Slika 23" descr="Slika na kojoj se prikazuje na zatvorenom&#10;&#10;Opis je automatski generiran">
            <a:extLst>
              <a:ext uri="{FF2B5EF4-FFF2-40B4-BE49-F238E27FC236}">
                <a16:creationId xmlns:a16="http://schemas.microsoft.com/office/drawing/2014/main" id="{85E8806A-DD28-49BA-B82E-6367D6282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046" y="2472949"/>
            <a:ext cx="2710696" cy="2350682"/>
          </a:xfrm>
          <a:prstGeom prst="rect">
            <a:avLst/>
          </a:prstGeom>
        </p:spPr>
      </p:pic>
      <p:sp>
        <p:nvSpPr>
          <p:cNvPr id="25" name="TekstniOkvir 24">
            <a:extLst>
              <a:ext uri="{FF2B5EF4-FFF2-40B4-BE49-F238E27FC236}">
                <a16:creationId xmlns:a16="http://schemas.microsoft.com/office/drawing/2014/main" id="{1166C76C-547C-4EAA-9166-5FBF0B72401B}"/>
              </a:ext>
            </a:extLst>
          </p:cNvPr>
          <p:cNvSpPr txBox="1"/>
          <p:nvPr/>
        </p:nvSpPr>
        <p:spPr>
          <a:xfrm>
            <a:off x="6478821" y="5111913"/>
            <a:ext cx="3484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>
                <a:solidFill>
                  <a:schemeClr val="bg1"/>
                </a:solidFill>
              </a:rPr>
              <a:t>maksimum </a:t>
            </a:r>
            <a:r>
              <a:rPr lang="hr-HR" sz="1600" b="1" dirty="0" err="1">
                <a:solidFill>
                  <a:schemeClr val="bg1"/>
                </a:solidFill>
              </a:rPr>
              <a:t>absorpcije</a:t>
            </a:r>
            <a:r>
              <a:rPr lang="hr-HR" sz="1600" b="1" dirty="0">
                <a:solidFill>
                  <a:schemeClr val="bg1"/>
                </a:solidFill>
              </a:rPr>
              <a:t> na 447 nm (plava boja), a reflektira crvenu</a:t>
            </a:r>
          </a:p>
        </p:txBody>
      </p:sp>
      <p:pic>
        <p:nvPicPr>
          <p:cNvPr id="27" name="Slika 26">
            <a:extLst>
              <a:ext uri="{FF2B5EF4-FFF2-40B4-BE49-F238E27FC236}">
                <a16:creationId xmlns:a16="http://schemas.microsoft.com/office/drawing/2014/main" id="{F3B483B8-7AE8-4386-B03D-4A49FC2EE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58" y="4421301"/>
            <a:ext cx="3158900" cy="1579450"/>
          </a:xfrm>
          <a:prstGeom prst="rect">
            <a:avLst/>
          </a:prstGeom>
        </p:spPr>
      </p:pic>
      <p:sp>
        <p:nvSpPr>
          <p:cNvPr id="29" name="TekstniOkvir 28">
            <a:extLst>
              <a:ext uri="{FF2B5EF4-FFF2-40B4-BE49-F238E27FC236}">
                <a16:creationId xmlns:a16="http://schemas.microsoft.com/office/drawing/2014/main" id="{929FB9C9-171E-4FF6-8D83-870DBB18B044}"/>
              </a:ext>
            </a:extLst>
          </p:cNvPr>
          <p:cNvSpPr txBox="1"/>
          <p:nvPr/>
        </p:nvSpPr>
        <p:spPr>
          <a:xfrm>
            <a:off x="7765553" y="4515225"/>
            <a:ext cx="169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/>
              <a:t>[</a:t>
            </a:r>
            <a:r>
              <a:rPr lang="hr-HR" b="1" dirty="0" err="1"/>
              <a:t>FeSCN</a:t>
            </a:r>
            <a:r>
              <a:rPr lang="hr-HR" b="1" dirty="0"/>
              <a:t>(H</a:t>
            </a:r>
            <a:r>
              <a:rPr lang="hr-HR" b="1" baseline="-25000" dirty="0"/>
              <a:t>2</a:t>
            </a:r>
            <a:r>
              <a:rPr lang="hr-HR" b="1" dirty="0"/>
              <a:t>O)</a:t>
            </a:r>
            <a:r>
              <a:rPr lang="hr-HR" b="1" baseline="-25000" dirty="0"/>
              <a:t>5</a:t>
            </a:r>
            <a:r>
              <a:rPr lang="hr-HR" b="1" dirty="0"/>
              <a:t>]</a:t>
            </a:r>
            <a:r>
              <a:rPr lang="hr-HR" b="1" baseline="30000" dirty="0"/>
              <a:t>2+</a:t>
            </a:r>
          </a:p>
        </p:txBody>
      </p:sp>
      <p:sp>
        <p:nvSpPr>
          <p:cNvPr id="30" name="TekstniOkvir 29">
            <a:extLst>
              <a:ext uri="{FF2B5EF4-FFF2-40B4-BE49-F238E27FC236}">
                <a16:creationId xmlns:a16="http://schemas.microsoft.com/office/drawing/2014/main" id="{F827EC0F-7D2C-4FF1-8D74-8DA34DA6078B}"/>
              </a:ext>
            </a:extLst>
          </p:cNvPr>
          <p:cNvSpPr txBox="1"/>
          <p:nvPr/>
        </p:nvSpPr>
        <p:spPr>
          <a:xfrm>
            <a:off x="2402222" y="3038161"/>
            <a:ext cx="529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/>
              <a:t>:</a:t>
            </a:r>
            <a:r>
              <a:rPr lang="hr-HR" sz="3600" b="1" dirty="0">
                <a:solidFill>
                  <a:srgbClr val="FFC000"/>
                </a:solidFill>
              </a:rPr>
              <a:t>S</a:t>
            </a: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id="{4D7C7785-4ADB-42B0-8E66-FC9663EBC9EF}"/>
              </a:ext>
            </a:extLst>
          </p:cNvPr>
          <p:cNvSpPr txBox="1"/>
          <p:nvPr/>
        </p:nvSpPr>
        <p:spPr>
          <a:xfrm>
            <a:off x="3157552" y="3025043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</a:p>
        </p:txBody>
      </p:sp>
      <p:sp>
        <p:nvSpPr>
          <p:cNvPr id="34" name="TekstniOkvir 33">
            <a:extLst>
              <a:ext uri="{FF2B5EF4-FFF2-40B4-BE49-F238E27FC236}">
                <a16:creationId xmlns:a16="http://schemas.microsoft.com/office/drawing/2014/main" id="{946F73B1-0053-4FF8-BBD8-843E193DA5D4}"/>
              </a:ext>
            </a:extLst>
          </p:cNvPr>
          <p:cNvSpPr txBox="1"/>
          <p:nvPr/>
        </p:nvSpPr>
        <p:spPr>
          <a:xfrm>
            <a:off x="3876267" y="3025043"/>
            <a:ext cx="615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b="1" dirty="0">
                <a:solidFill>
                  <a:srgbClr val="0070C0"/>
                </a:solidFill>
              </a:rPr>
              <a:t>N</a:t>
            </a:r>
            <a:r>
              <a:rPr lang="hr-HR" sz="3600" b="1" dirty="0"/>
              <a:t>:</a:t>
            </a: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id="{12711CA1-D3E3-45F3-A0E0-AB7A9179BCAB}"/>
              </a:ext>
            </a:extLst>
          </p:cNvPr>
          <p:cNvSpPr txBox="1"/>
          <p:nvPr/>
        </p:nvSpPr>
        <p:spPr>
          <a:xfrm>
            <a:off x="3540109" y="3096635"/>
            <a:ext cx="4426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≡</a:t>
            </a:r>
            <a:endParaRPr lang="hr-HR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kstniOkvir 36">
                <a:extLst>
                  <a:ext uri="{FF2B5EF4-FFF2-40B4-BE49-F238E27FC236}">
                    <a16:creationId xmlns:a16="http://schemas.microsoft.com/office/drawing/2014/main" id="{A3C2AEF7-76F9-48AD-9774-6ACB3A54A00F}"/>
                  </a:ext>
                </a:extLst>
              </p:cNvPr>
              <p:cNvSpPr txBox="1"/>
              <p:nvPr/>
            </p:nvSpPr>
            <p:spPr>
              <a:xfrm>
                <a:off x="2902117" y="3151998"/>
                <a:ext cx="26471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hr-HR" sz="2400" b="1" dirty="0"/>
              </a:p>
            </p:txBody>
          </p:sp>
        </mc:Choice>
        <mc:Fallback xmlns="">
          <p:sp>
            <p:nvSpPr>
              <p:cNvPr id="37" name="TekstniOkvir 36">
                <a:extLst>
                  <a:ext uri="{FF2B5EF4-FFF2-40B4-BE49-F238E27FC236}">
                    <a16:creationId xmlns:a16="http://schemas.microsoft.com/office/drawing/2014/main" id="{A3C2AEF7-76F9-48AD-9774-6ACB3A54A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117" y="3151998"/>
                <a:ext cx="264716" cy="369332"/>
              </a:xfrm>
              <a:prstGeom prst="rect">
                <a:avLst/>
              </a:prstGeom>
              <a:blipFill>
                <a:blip r:embed="rId5"/>
                <a:stretch>
                  <a:fillRect l="-11628" r="-1395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kstniOkvir 38">
            <a:extLst>
              <a:ext uri="{FF2B5EF4-FFF2-40B4-BE49-F238E27FC236}">
                <a16:creationId xmlns:a16="http://schemas.microsoft.com/office/drawing/2014/main" id="{17DAE31D-337A-4511-A38F-888B3CBD1799}"/>
              </a:ext>
            </a:extLst>
          </p:cNvPr>
          <p:cNvSpPr txBox="1"/>
          <p:nvPr/>
        </p:nvSpPr>
        <p:spPr>
          <a:xfrm rot="5400000">
            <a:off x="2657357" y="3210574"/>
            <a:ext cx="172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/>
              <a:t>:</a:t>
            </a:r>
            <a:endParaRPr lang="hr-HR" sz="3600" dirty="0"/>
          </a:p>
        </p:txBody>
      </p:sp>
      <p:sp>
        <p:nvSpPr>
          <p:cNvPr id="41" name="TekstniOkvir 40">
            <a:extLst>
              <a:ext uri="{FF2B5EF4-FFF2-40B4-BE49-F238E27FC236}">
                <a16:creationId xmlns:a16="http://schemas.microsoft.com/office/drawing/2014/main" id="{DD7CEA57-1303-45D8-A41A-D2788FA1E166}"/>
              </a:ext>
            </a:extLst>
          </p:cNvPr>
          <p:cNvSpPr txBox="1"/>
          <p:nvPr/>
        </p:nvSpPr>
        <p:spPr>
          <a:xfrm rot="5400000">
            <a:off x="2598542" y="2822833"/>
            <a:ext cx="283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/>
              <a:t>: </a:t>
            </a:r>
            <a:endParaRPr lang="hr-HR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kstniOkvir 42">
                <a:extLst>
                  <a:ext uri="{FF2B5EF4-FFF2-40B4-BE49-F238E27FC236}">
                    <a16:creationId xmlns:a16="http://schemas.microsoft.com/office/drawing/2014/main" id="{8F003A42-CE0C-409C-BB05-544123304116}"/>
                  </a:ext>
                </a:extLst>
              </p:cNvPr>
              <p:cNvSpPr txBox="1"/>
              <p:nvPr/>
            </p:nvSpPr>
            <p:spPr>
              <a:xfrm>
                <a:off x="2038060" y="2841526"/>
                <a:ext cx="442670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7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hr-HR" sz="2700" b="1" dirty="0"/>
              </a:p>
            </p:txBody>
          </p:sp>
        </mc:Choice>
        <mc:Fallback xmlns="">
          <p:sp>
            <p:nvSpPr>
              <p:cNvPr id="43" name="TekstniOkvir 42">
                <a:extLst>
                  <a:ext uri="{FF2B5EF4-FFF2-40B4-BE49-F238E27FC236}">
                    <a16:creationId xmlns:a16="http://schemas.microsoft.com/office/drawing/2014/main" id="{8F003A42-CE0C-409C-BB05-544123304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060" y="2841526"/>
                <a:ext cx="442670" cy="5078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kstniOkvir 18">
            <a:extLst>
              <a:ext uri="{FF2B5EF4-FFF2-40B4-BE49-F238E27FC236}">
                <a16:creationId xmlns:a16="http://schemas.microsoft.com/office/drawing/2014/main" id="{9B3ED8A4-F1E8-4D4C-9088-85CF9471D228}"/>
              </a:ext>
            </a:extLst>
          </p:cNvPr>
          <p:cNvSpPr txBox="1"/>
          <p:nvPr/>
        </p:nvSpPr>
        <p:spPr>
          <a:xfrm>
            <a:off x="323850" y="359709"/>
            <a:ext cx="117443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000" b="1" dirty="0">
                <a:latin typeface="Calibri" panose="020F0502020204030204" pitchFamily="34" charset="0"/>
                <a:ea typeface="Calibri" panose="020F0502020204030204" pitchFamily="34" charset="0"/>
              </a:rPr>
              <a:t>Navedena jednadžba kemijske reakcije opisuje crveno obojen sustav u stanju kemijske ravnoteže pri 25°C :</a:t>
            </a:r>
            <a:endParaRPr lang="hr-HR" sz="2000" b="1" dirty="0"/>
          </a:p>
        </p:txBody>
      </p:sp>
      <p:sp>
        <p:nvSpPr>
          <p:cNvPr id="18" name="TekstniOkvir 17">
            <a:extLst>
              <a:ext uri="{FF2B5EF4-FFF2-40B4-BE49-F238E27FC236}">
                <a16:creationId xmlns:a16="http://schemas.microsoft.com/office/drawing/2014/main" id="{391ED423-EBAC-40D4-B7D5-D1A4937B3CC6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  <p:extLst>
      <p:ext uri="{BB962C8B-B14F-4D97-AF65-F5344CB8AC3E}">
        <p14:creationId xmlns:p14="http://schemas.microsoft.com/office/powerpoint/2010/main" val="85942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:a16="http://schemas.microsoft.com/office/drawing/2014/main" id="{FEE90438-EFF7-4A18-B2D7-B248427D0321}"/>
              </a:ext>
            </a:extLst>
          </p:cNvPr>
          <p:cNvSpPr>
            <a:spLocks noMove="1" noResize="1"/>
          </p:cNvSpPr>
          <p:nvPr/>
        </p:nvSpPr>
        <p:spPr>
          <a:xfrm>
            <a:off x="1524000" y="857250"/>
            <a:ext cx="9141714" cy="51435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kstniOkvir 3">
            <a:extLst>
              <a:ext uri="{FF2B5EF4-FFF2-40B4-BE49-F238E27FC236}">
                <a16:creationId xmlns:a16="http://schemas.microsoft.com/office/drawing/2014/main" id="{356080EF-15DA-440D-9074-E6E59CBB8169}"/>
              </a:ext>
            </a:extLst>
          </p:cNvPr>
          <p:cNvSpPr txBox="1"/>
          <p:nvPr/>
        </p:nvSpPr>
        <p:spPr>
          <a:xfrm>
            <a:off x="2075497" y="1464288"/>
            <a:ext cx="2463165" cy="11332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b" anchorCtr="0" compatLnSpc="1">
            <a:normAutofit/>
          </a:bodyPr>
          <a:lstStyle/>
          <a:p>
            <a:pPr algn="ctr" defTabSz="685800">
              <a:lnSpc>
                <a:spcPct val="90000"/>
              </a:lnSpc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OBRNUTA UČIONICA</a:t>
            </a:r>
          </a:p>
        </p:txBody>
      </p:sp>
      <p:sp>
        <p:nvSpPr>
          <p:cNvPr id="4" name="sketchy line">
            <a:extLst>
              <a:ext uri="{FF2B5EF4-FFF2-40B4-BE49-F238E27FC236}">
                <a16:creationId xmlns:a16="http://schemas.microsoft.com/office/drawing/2014/main" id="{2BABCC3C-5BAF-49A4-A0B4-025E169733E9}"/>
              </a:ext>
            </a:extLst>
          </p:cNvPr>
          <p:cNvSpPr>
            <a:spLocks noMove="1" noResize="1"/>
          </p:cNvSpPr>
          <p:nvPr/>
        </p:nvSpPr>
        <p:spPr>
          <a:xfrm>
            <a:off x="2004060" y="2797495"/>
            <a:ext cx="2606040" cy="13716"/>
          </a:xfrm>
          <a:prstGeom prst="rect">
            <a:avLst/>
          </a:prstGeom>
          <a:solidFill>
            <a:srgbClr val="ED7D31"/>
          </a:solidFill>
          <a:ln w="44448" cap="rnd">
            <a:solidFill>
              <a:srgbClr val="ED7D31"/>
            </a:solidFill>
            <a:prstDash val="solid"/>
            <a:round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20F14F65-9195-443D-94B5-20D628F12549}"/>
              </a:ext>
            </a:extLst>
          </p:cNvPr>
          <p:cNvSpPr txBox="1"/>
          <p:nvPr/>
        </p:nvSpPr>
        <p:spPr>
          <a:xfrm>
            <a:off x="1187460" y="3057750"/>
            <a:ext cx="4072075" cy="191491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normAutofit lnSpcReduction="10000"/>
          </a:bodyPr>
          <a:lstStyle/>
          <a:p>
            <a:pPr marL="214313" indent="-171450" defTabSz="685800"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Calibri"/>
              </a:rPr>
              <a:t>eng.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„</a:t>
            </a:r>
            <a:r>
              <a:rPr lang="en-US" sz="2400" b="1" i="1" dirty="0">
                <a:solidFill>
                  <a:srgbClr val="000000"/>
                </a:solidFill>
                <a:latin typeface="Calibri"/>
              </a:rPr>
              <a:t>flipped classroom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“</a:t>
            </a:r>
          </a:p>
          <a:p>
            <a:pPr indent="-171450" defTabSz="685800"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dirty="0">
              <a:solidFill>
                <a:srgbClr val="000000"/>
              </a:solidFill>
              <a:latin typeface="Calibri"/>
            </a:endParaRPr>
          </a:p>
          <a:p>
            <a:pPr marL="214313" indent="-171450" defTabSz="685800"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Calibri"/>
              </a:rPr>
              <a:t>učenici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se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već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kod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kuće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prije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dolaska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u </a:t>
            </a:r>
            <a:r>
              <a:rPr lang="hr-HR" sz="2400" dirty="0">
                <a:solidFill>
                  <a:srgbClr val="000000"/>
                </a:solidFill>
                <a:latin typeface="Calibri"/>
              </a:rPr>
              <a:t>učionicu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upoznaju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nastavnim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materijalom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Slika 9">
            <a:extLst>
              <a:ext uri="{FF2B5EF4-FFF2-40B4-BE49-F238E27FC236}">
                <a16:creationId xmlns:a16="http://schemas.microsoft.com/office/drawing/2014/main" id="{F1E9FCD0-4CB7-4EB4-AF70-86B06DA5A4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09" r="12838" b="-1"/>
          <a:stretch>
            <a:fillRect/>
          </a:stretch>
        </p:blipFill>
        <p:spPr>
          <a:xfrm>
            <a:off x="5908970" y="1057166"/>
            <a:ext cx="5159081" cy="5143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a 11" descr="Home with solid fill">
            <a:extLst>
              <a:ext uri="{FF2B5EF4-FFF2-40B4-BE49-F238E27FC236}">
                <a16:creationId xmlns:a16="http://schemas.microsoft.com/office/drawing/2014/main" id="{5E77959C-61E0-4F29-B2E9-E1DA8184E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92531" y="5197973"/>
            <a:ext cx="1229095" cy="12290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9EDE9895-B667-453E-8777-1E8362BD03BF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9414EEC-A2D9-4A55-BE08-AAB9AAA2D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86" t="34095" r="29393" b="36000"/>
          <a:stretch/>
        </p:blipFill>
        <p:spPr>
          <a:xfrm>
            <a:off x="8666780" y="172808"/>
            <a:ext cx="3286779" cy="1354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E192A1E-6DD5-4B6E-A8C0-D4DADDF7F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54" y="1719399"/>
            <a:ext cx="9135291" cy="5138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Naslov 1">
            <a:extLst>
              <a:ext uri="{FF2B5EF4-FFF2-40B4-BE49-F238E27FC236}">
                <a16:creationId xmlns:a16="http://schemas.microsoft.com/office/drawing/2014/main" id="{EBF8278F-3C62-43C3-B8F7-CE527C1B14F9}"/>
              </a:ext>
            </a:extLst>
          </p:cNvPr>
          <p:cNvSpPr txBox="1">
            <a:spLocks/>
          </p:cNvSpPr>
          <p:nvPr/>
        </p:nvSpPr>
        <p:spPr>
          <a:xfrm>
            <a:off x="1008016" y="460773"/>
            <a:ext cx="10515600" cy="778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Video pokusa</a:t>
            </a:r>
            <a:endPara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16770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E9B15B2-EF00-406C-9F9A-1E36D226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5124"/>
            <a:ext cx="10515600" cy="778466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Video pokusa</a:t>
            </a:r>
          </a:p>
        </p:txBody>
      </p:sp>
      <p:pic>
        <p:nvPicPr>
          <p:cNvPr id="7" name="Slika 6">
            <a:hlinkClick r:id="rId2"/>
            <a:extLst>
              <a:ext uri="{FF2B5EF4-FFF2-40B4-BE49-F238E27FC236}">
                <a16:creationId xmlns:a16="http://schemas.microsoft.com/office/drawing/2014/main" id="{60639ED5-5B5B-4D5C-B07C-0A917CBCC9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28"/>
          <a:stretch/>
        </p:blipFill>
        <p:spPr>
          <a:xfrm>
            <a:off x="0" y="0"/>
            <a:ext cx="11834949" cy="68580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04F9BA9-EE00-47CD-B586-CA45332FA1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2013" y="0"/>
            <a:ext cx="2629987" cy="147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38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A07BB755-D970-42B4-92E0-C0BDE5BD8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4" y="-5080"/>
            <a:ext cx="4812278" cy="6863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5130288B-C4AF-40F2-842F-F014A49DDA43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  <p:extLst>
      <p:ext uri="{BB962C8B-B14F-4D97-AF65-F5344CB8AC3E}">
        <p14:creationId xmlns:p14="http://schemas.microsoft.com/office/powerpoint/2010/main" val="31397582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530F63F2-50A3-4176-9B03-E9B9533BF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7" r="-2" b="-2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Slika 3" descr="Slika na kojoj se prikazuje zid, na zatvorenom, osoba, prozor&#10;&#10;Opis je automatski generiran">
            <a:extLst>
              <a:ext uri="{FF2B5EF4-FFF2-40B4-BE49-F238E27FC236}">
                <a16:creationId xmlns:a16="http://schemas.microsoft.com/office/drawing/2014/main" id="{55438A7F-AD09-4E5E-A630-18F5FBE819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brightnessContrast bright="2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12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Slika 2" descr="Slika na kojoj se prikazuje tekst, osoba, muškarac&#10;&#10;Opis je automatski generiran">
            <a:extLst>
              <a:ext uri="{FF2B5EF4-FFF2-40B4-BE49-F238E27FC236}">
                <a16:creationId xmlns:a16="http://schemas.microsoft.com/office/drawing/2014/main" id="{AC8036D1-B4F3-4181-95B1-A3611D1EDF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9000"/>
                    </a14:imgEffect>
                    <a14:imgEffect>
                      <a14:brightnessContrast bright="11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" b="418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91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zid, na zatvorenom&#10;&#10;Opis je automatski generiran">
            <a:extLst>
              <a:ext uri="{FF2B5EF4-FFF2-40B4-BE49-F238E27FC236}">
                <a16:creationId xmlns:a16="http://schemas.microsoft.com/office/drawing/2014/main" id="{7B55D353-A9E0-4879-8FE7-653BFECEC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1000"/>
                    </a14:imgEffect>
                    <a14:imgEffect>
                      <a14:brightnessContrast bright="7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66"/>
          <a:stretch/>
        </p:blipFill>
        <p:spPr>
          <a:xfrm>
            <a:off x="966652" y="0"/>
            <a:ext cx="10258696" cy="687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69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DCA8A36-DCB7-4FAA-A2EC-BE6133E99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D0F8-8143-403F-9BCE-77441311A7E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025C843-E7FC-467A-BC7B-6F91A5465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70" y="231366"/>
            <a:ext cx="10888859" cy="612498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77B35B17-8997-44E8-811B-A223AE297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0466" y="0"/>
            <a:ext cx="2048147" cy="2048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4513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073953-95A8-45C8-AD81-2AA09ACF1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7469"/>
          </a:xfrm>
        </p:spPr>
        <p:txBody>
          <a:bodyPr/>
          <a:lstStyle/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Laboratorijski dnevnik</a:t>
            </a:r>
          </a:p>
        </p:txBody>
      </p:sp>
      <p:pic>
        <p:nvPicPr>
          <p:cNvPr id="4" name="Slika 3" descr="Slika na kojoj se prikazuje tekst&#10;&#10;Opis je automatski generiran">
            <a:extLst>
              <a:ext uri="{FF2B5EF4-FFF2-40B4-BE49-F238E27FC236}">
                <a16:creationId xmlns:a16="http://schemas.microsoft.com/office/drawing/2014/main" id="{206D7E6A-D47A-469E-9C3A-3A13E3EDD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" y="1162594"/>
            <a:ext cx="6992983" cy="3474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 descr="Slika na kojoj se prikazuje stol&#10;&#10;Opis je automatski generiran">
            <a:extLst>
              <a:ext uri="{FF2B5EF4-FFF2-40B4-BE49-F238E27FC236}">
                <a16:creationId xmlns:a16="http://schemas.microsoft.com/office/drawing/2014/main" id="{4D3A7701-C035-4927-AE91-A980CF4C4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28" y="2747481"/>
            <a:ext cx="7776754" cy="3778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Slika 7" descr="Slika na kojoj se prikazuje tekst, znak, isječak crteža&#10;&#10;Opis je automatski generiran">
            <a:extLst>
              <a:ext uri="{FF2B5EF4-FFF2-40B4-BE49-F238E27FC236}">
                <a16:creationId xmlns:a16="http://schemas.microsoft.com/office/drawing/2014/main" id="{786BD7F0-EF21-4F08-8FB8-E016E8B7C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337" y="587829"/>
            <a:ext cx="2508004" cy="1858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ka 10" descr="Slika na kojoj se prikazuje tekst&#10;&#10;Opis je automatski generiran">
            <a:extLst>
              <a:ext uri="{FF2B5EF4-FFF2-40B4-BE49-F238E27FC236}">
                <a16:creationId xmlns:a16="http://schemas.microsoft.com/office/drawing/2014/main" id="{FCBAD1D4-BE72-4F2C-AF82-2837B60C2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08202"/>
            <a:ext cx="2757477" cy="1384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5106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45EF5FD-A39A-4FCA-85D6-250903A64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5202"/>
            <a:ext cx="8229600" cy="801511"/>
          </a:xfrm>
        </p:spPr>
        <p:txBody>
          <a:bodyPr>
            <a:normAutofit/>
          </a:bodyPr>
          <a:lstStyle/>
          <a:p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Primjer iz prirode</a:t>
            </a:r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5C02224-18F7-4F94-8723-F64A9DCF3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9D0F8-8143-403F-9BCE-77441311A7E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26" name="Picture 2" descr="This figure contains two photographs of coral reefs. In a, a colorful reef that includes hues of purple and pink corals is shown in blue green water with fish swimming in the background. In b, grey-green mossy looking coral is shown in a blue aquatic environment. This photo does not have the colorful appearance or fish that were shown in figure a.">
            <a:extLst>
              <a:ext uri="{FF2B5EF4-FFF2-40B4-BE49-F238E27FC236}">
                <a16:creationId xmlns:a16="http://schemas.microsoft.com/office/drawing/2014/main" id="{ABB64AE9-F134-41BC-9FEE-3820432F9C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29453"/>
            <a:ext cx="8229600" cy="325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EA5DA646-303F-4EDC-9A1F-9E7492713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076" y="4460363"/>
            <a:ext cx="5648036" cy="2005751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953531BB-7C88-4DCD-A972-DCCB4C32EFCB}"/>
              </a:ext>
            </a:extLst>
          </p:cNvPr>
          <p:cNvSpPr txBox="1"/>
          <p:nvPr/>
        </p:nvSpPr>
        <p:spPr>
          <a:xfrm>
            <a:off x="2351584" y="704590"/>
            <a:ext cx="89289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b="1" dirty="0">
                <a:solidFill>
                  <a:srgbClr val="373D3F"/>
                </a:solidFill>
                <a:latin typeface="proxima-nova"/>
              </a:rPr>
              <a:t>Utjecaj zakiseljavanja oceana na zdravlje koraljnih grebena.</a:t>
            </a:r>
            <a:endParaRPr lang="hr-HR" sz="2400" b="1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0F818E7E-1686-4C54-A27C-F54897EF8A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866" y="4995181"/>
            <a:ext cx="1790434" cy="1266731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7F43F12C-7EF6-43C5-A48A-F0D12F545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849" y="4728754"/>
            <a:ext cx="217170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84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7A29C88-4A95-457B-A413-BDD2EA588B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0" t="23619" r="30358" b="12192"/>
          <a:stretch/>
        </p:blipFill>
        <p:spPr>
          <a:xfrm>
            <a:off x="2090056" y="104502"/>
            <a:ext cx="7695380" cy="6753498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238121D8-D85C-4B56-A09E-8FFF09FE9025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  <p:extLst>
      <p:ext uri="{BB962C8B-B14F-4D97-AF65-F5344CB8AC3E}">
        <p14:creationId xmlns:p14="http://schemas.microsoft.com/office/powerpoint/2010/main" val="8893132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>
            <a:extLst>
              <a:ext uri="{FF2B5EF4-FFF2-40B4-BE49-F238E27FC236}">
                <a16:creationId xmlns:a16="http://schemas.microsoft.com/office/drawing/2014/main" id="{2C9CAC70-D94C-4324-9D55-5775D19A8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7" t="9524" r="17071" b="5325"/>
          <a:stretch/>
        </p:blipFill>
        <p:spPr>
          <a:xfrm>
            <a:off x="0" y="2688554"/>
            <a:ext cx="5921828" cy="427681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D541AF0-9DC7-4276-B065-0A92F7094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2" y="9828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r-H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Evaluacija sata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0675034-E106-48FB-9B72-37A417EF86B8}"/>
              </a:ext>
            </a:extLst>
          </p:cNvPr>
          <p:cNvSpPr txBox="1"/>
          <p:nvPr/>
        </p:nvSpPr>
        <p:spPr>
          <a:xfrm>
            <a:off x="696685" y="144654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hlinkClick r:id="rId4"/>
              </a:rPr>
              <a:t>https://bit.ly/3F9LnTp</a:t>
            </a:r>
            <a:endParaRPr lang="hr-HR" sz="2800" dirty="0"/>
          </a:p>
        </p:txBody>
      </p:sp>
      <p:pic>
        <p:nvPicPr>
          <p:cNvPr id="6" name="Grafika 5" descr="Thumbs up sign with solid fill">
            <a:extLst>
              <a:ext uri="{FF2B5EF4-FFF2-40B4-BE49-F238E27FC236}">
                <a16:creationId xmlns:a16="http://schemas.microsoft.com/office/drawing/2014/main" id="{07CA1DF7-F8B7-43E8-BFE6-B4F58B4B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58389" y="3706042"/>
            <a:ext cx="1562845" cy="156284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BA0F34E-FC34-4BE1-89F8-B768251B25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393" t="9524" r="17072" b="8000"/>
          <a:stretch/>
        </p:blipFill>
        <p:spPr>
          <a:xfrm>
            <a:off x="6156962" y="2701617"/>
            <a:ext cx="6012708" cy="4192435"/>
          </a:xfrm>
          <a:prstGeom prst="rect">
            <a:avLst/>
          </a:prstGeom>
        </p:spPr>
      </p:pic>
      <p:pic>
        <p:nvPicPr>
          <p:cNvPr id="9" name="Grafika 8" descr="Thumbs up sign with solid fill">
            <a:extLst>
              <a:ext uri="{FF2B5EF4-FFF2-40B4-BE49-F238E27FC236}">
                <a16:creationId xmlns:a16="http://schemas.microsoft.com/office/drawing/2014/main" id="{B42448F8-2A62-4826-9B27-3D966C81FB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V="1">
            <a:off x="10398531" y="3858395"/>
            <a:ext cx="1575754" cy="1575754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BCB4AC57-8CD8-4F75-A9B2-52EA43F43B46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BB17ADFA-2B94-4B0B-B40C-053032DDD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1243" y="526028"/>
            <a:ext cx="2314575" cy="197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30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A0D3634-56D1-4B36-947E-C62185A950BA}"/>
              </a:ext>
            </a:extLst>
          </p:cNvPr>
          <p:cNvSpPr>
            <a:spLocks noMove="1" noResize="1"/>
          </p:cNvSpPr>
          <p:nvPr/>
        </p:nvSpPr>
        <p:spPr>
          <a:xfrm>
            <a:off x="1524000" y="857250"/>
            <a:ext cx="9141714" cy="51435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TekstniOkvir 3">
            <a:extLst>
              <a:ext uri="{FF2B5EF4-FFF2-40B4-BE49-F238E27FC236}">
                <a16:creationId xmlns:a16="http://schemas.microsoft.com/office/drawing/2014/main" id="{6923860A-3CEC-4A16-9C61-CB04B1C2E62B}"/>
              </a:ext>
            </a:extLst>
          </p:cNvPr>
          <p:cNvSpPr txBox="1"/>
          <p:nvPr/>
        </p:nvSpPr>
        <p:spPr>
          <a:xfrm>
            <a:off x="2223619" y="1696700"/>
            <a:ext cx="2165502" cy="9113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b" anchorCtr="0" compatLnSpc="1">
            <a:normAutofit/>
          </a:bodyPr>
          <a:lstStyle/>
          <a:p>
            <a:pPr defTabSz="685800">
              <a:lnSpc>
                <a:spcPct val="90000"/>
              </a:lnSpc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UČIONICA</a:t>
            </a:r>
          </a:p>
        </p:txBody>
      </p:sp>
      <p:sp>
        <p:nvSpPr>
          <p:cNvPr id="4" name="sketchy line">
            <a:extLst>
              <a:ext uri="{FF2B5EF4-FFF2-40B4-BE49-F238E27FC236}">
                <a16:creationId xmlns:a16="http://schemas.microsoft.com/office/drawing/2014/main" id="{A6D091BE-FD83-43C6-89B2-30F178E01B2B}"/>
              </a:ext>
            </a:extLst>
          </p:cNvPr>
          <p:cNvSpPr>
            <a:spLocks noMove="1" noResize="1"/>
          </p:cNvSpPr>
          <p:nvPr/>
        </p:nvSpPr>
        <p:spPr>
          <a:xfrm>
            <a:off x="2004060" y="2797495"/>
            <a:ext cx="2606040" cy="13716"/>
          </a:xfrm>
          <a:prstGeom prst="rect">
            <a:avLst/>
          </a:prstGeom>
          <a:solidFill>
            <a:srgbClr val="ED7D31"/>
          </a:solidFill>
          <a:ln w="44448" cap="rnd">
            <a:solidFill>
              <a:srgbClr val="ED7D31"/>
            </a:solidFill>
            <a:prstDash val="solid"/>
            <a:round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algn="ctr"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35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TekstniOkvir 1">
            <a:extLst>
              <a:ext uri="{FF2B5EF4-FFF2-40B4-BE49-F238E27FC236}">
                <a16:creationId xmlns:a16="http://schemas.microsoft.com/office/drawing/2014/main" id="{E87FFB4D-AA2E-4510-8B6D-8FF101704710}"/>
              </a:ext>
            </a:extLst>
          </p:cNvPr>
          <p:cNvSpPr txBox="1"/>
          <p:nvPr/>
        </p:nvSpPr>
        <p:spPr>
          <a:xfrm>
            <a:off x="1030605" y="3000615"/>
            <a:ext cx="4838700" cy="249050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68580" tIns="34290" rIns="68580" bIns="34290" anchor="t" anchorCtr="0" compatLnSpc="1">
            <a:normAutofit/>
          </a:bodyPr>
          <a:lstStyle/>
          <a:p>
            <a:pPr marL="42863" defTabSz="685800">
              <a:lnSpc>
                <a:spcPct val="90000"/>
              </a:lnSpc>
              <a:spcAft>
                <a:spcPts val="45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2400" b="1" dirty="0">
                <a:solidFill>
                  <a:srgbClr val="000000"/>
                </a:solidFill>
                <a:latin typeface="Calibri"/>
              </a:rPr>
              <a:t>V</a:t>
            </a:r>
            <a:r>
              <a:rPr lang="en-US" sz="2400" b="1" dirty="0" err="1">
                <a:solidFill>
                  <a:srgbClr val="000000"/>
                </a:solidFill>
                <a:latin typeface="Calibri"/>
              </a:rPr>
              <a:t>rijeme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 u </a:t>
            </a:r>
            <a:r>
              <a:rPr lang="en-US" sz="2400" b="1" dirty="0" err="1">
                <a:solidFill>
                  <a:srgbClr val="000000"/>
                </a:solidFill>
                <a:latin typeface="Calibri"/>
              </a:rPr>
              <a:t>razredu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Calibri"/>
              </a:rPr>
              <a:t>koristi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 se za</a:t>
            </a:r>
            <a:r>
              <a:rPr lang="hr-HR" sz="2400" b="1" dirty="0">
                <a:solidFill>
                  <a:srgbClr val="000000"/>
                </a:solidFill>
                <a:latin typeface="Calibri"/>
              </a:rPr>
              <a:t>:</a:t>
            </a:r>
            <a:r>
              <a:rPr lang="en-US" sz="2400" b="1" dirty="0">
                <a:solidFill>
                  <a:srgbClr val="000000"/>
                </a:solidFill>
                <a:latin typeface="Calibri"/>
              </a:rPr>
              <a:t> </a:t>
            </a:r>
            <a:endParaRPr lang="hr-HR" sz="2400" b="1" dirty="0">
              <a:solidFill>
                <a:srgbClr val="000000"/>
              </a:solidFill>
              <a:latin typeface="Calibri"/>
            </a:endParaRPr>
          </a:p>
          <a:p>
            <a:pPr marL="300038" indent="-257175" defTabSz="685800">
              <a:lnSpc>
                <a:spcPct val="90000"/>
              </a:lnSpc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Calibri"/>
              </a:rPr>
              <a:t>produbljivanje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znanja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kroz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vježbe</a:t>
            </a:r>
            <a:endParaRPr lang="hr-HR" sz="2400" dirty="0">
              <a:solidFill>
                <a:srgbClr val="000000"/>
              </a:solidFill>
              <a:latin typeface="Calibri"/>
            </a:endParaRPr>
          </a:p>
          <a:p>
            <a:pPr marL="300038" indent="-257175" defTabSz="685800">
              <a:lnSpc>
                <a:spcPct val="90000"/>
              </a:lnSpc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Calibri"/>
              </a:rPr>
              <a:t>rješavanje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problemskih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zadataka</a:t>
            </a:r>
            <a:endParaRPr lang="hr-HR" sz="2400" dirty="0">
              <a:solidFill>
                <a:srgbClr val="000000"/>
              </a:solidFill>
              <a:latin typeface="Calibri"/>
            </a:endParaRPr>
          </a:p>
          <a:p>
            <a:pPr marL="300038" indent="-257175" defTabSz="685800">
              <a:lnSpc>
                <a:spcPct val="90000"/>
              </a:lnSpc>
              <a:spcAft>
                <a:spcPts val="450"/>
              </a:spcAft>
              <a:buSzPct val="100000"/>
              <a:buFont typeface="Arial" pitchFamily="34"/>
              <a:buChar char="•"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rgbClr val="000000"/>
                </a:solidFill>
                <a:latin typeface="Calibri"/>
              </a:rPr>
              <a:t>interakciju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s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ostalim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učenicima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libri"/>
              </a:rPr>
              <a:t>učiteljem</a:t>
            </a: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6" name="Slika 4">
            <a:extLst>
              <a:ext uri="{FF2B5EF4-FFF2-40B4-BE49-F238E27FC236}">
                <a16:creationId xmlns:a16="http://schemas.microsoft.com/office/drawing/2014/main" id="{411201DB-B29D-4499-B318-F0C1064244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09" r="13910"/>
          <a:stretch>
            <a:fillRect/>
          </a:stretch>
        </p:blipFill>
        <p:spPr>
          <a:xfrm>
            <a:off x="6108595" y="1220831"/>
            <a:ext cx="4557120" cy="4543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a 6" descr="Schoolhouse with solid fill">
            <a:extLst>
              <a:ext uri="{FF2B5EF4-FFF2-40B4-BE49-F238E27FC236}">
                <a16:creationId xmlns:a16="http://schemas.microsoft.com/office/drawing/2014/main" id="{E6AFF4DE-9DD5-4BC1-A7A3-3D58A0E953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20223" y="5004971"/>
            <a:ext cx="972293" cy="9722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FE677888-7507-4D91-8D0A-9C9FD6E5A711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7F7FB26-35E5-4120-BDCC-BE0DD26EC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7875"/>
          </a:xfrm>
        </p:spPr>
        <p:txBody>
          <a:bodyPr/>
          <a:lstStyle/>
          <a:p>
            <a:r>
              <a:rPr lang="hr-HR" b="1" dirty="0"/>
              <a:t>Prednosti metode „obrnute učionice”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02667A8-8EE2-4329-B206-FF4A1EF971F3}"/>
              </a:ext>
            </a:extLst>
          </p:cNvPr>
          <p:cNvSpPr txBox="1"/>
          <p:nvPr/>
        </p:nvSpPr>
        <p:spPr>
          <a:xfrm>
            <a:off x="561975" y="1404257"/>
            <a:ext cx="11068050" cy="4477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Aktivnosti na satu prožete su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problemskim zadatkom 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kojem učenici trebaju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predložiti tijek kao i očekivane rezultate pokusa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Učenici kroz pokus opažaju nastale promjene te ih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tumače na temelju spoznaja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 principima uspostave kemijske ravnoteže.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Ovakvim načinom poučavanja učenici su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zaposleni aktivnostima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koje zahtijevaju njihovu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međusobnu suradnju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astavnik ima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ulogu mentora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koji 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potiče učenike na samostalno i </a:t>
            </a:r>
            <a:r>
              <a:rPr lang="hr-HR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samoregulirano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učenje, postavlja im pitanja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usmjeravajući ih na bitne segmente 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svrhu ostvarivanja zadanih ishoda.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kraju sata učenici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izlažu svoje rezultate i iznose zaključke 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kojih su došli. 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Potičemo učenike da budu </a:t>
            </a:r>
            <a:r>
              <a:rPr lang="hr-H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samostalni i odgovorni za svoje rezultate, razvijamo njihove organizacijske vještine i vještine timskoga rada s naglaskom na razvoj istraživačkog duha i kritičkog promišljanja</a:t>
            </a:r>
            <a:r>
              <a:rPr lang="hr-H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a 4" descr="Thumbs up sign with solid fill">
            <a:extLst>
              <a:ext uri="{FF2B5EF4-FFF2-40B4-BE49-F238E27FC236}">
                <a16:creationId xmlns:a16="http://schemas.microsoft.com/office/drawing/2014/main" id="{EF09CB9A-0B01-403B-B55C-3DD8DE89C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5132" y="165333"/>
            <a:ext cx="1170361" cy="1170361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0127074D-C5E1-4519-8ECA-77AC98A2C91E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  <p:extLst>
      <p:ext uri="{BB962C8B-B14F-4D97-AF65-F5344CB8AC3E}">
        <p14:creationId xmlns:p14="http://schemas.microsoft.com/office/powerpoint/2010/main" val="25312416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D062A483-E931-41E8-A9D4-33873D91CF54}"/>
              </a:ext>
            </a:extLst>
          </p:cNvPr>
          <p:cNvSpPr txBox="1"/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Hvala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na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pažnji</a:t>
            </a:r>
            <a:r>
              <a:rPr lang="en-US" sz="5400" b="1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385690B6-8222-4744-995D-9963DC5FB83D}"/>
              </a:ext>
            </a:extLst>
          </p:cNvPr>
          <p:cNvSpPr txBox="1"/>
          <p:nvPr/>
        </p:nvSpPr>
        <p:spPr>
          <a:xfrm>
            <a:off x="4646056" y="4101738"/>
            <a:ext cx="256025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r-HR" b="1" dirty="0">
                <a:solidFill>
                  <a:schemeClr val="bg1"/>
                </a:solidFill>
                <a:hlinkClick r:id="rId3"/>
              </a:rPr>
              <a:t>kristina.kristek@skole.hr</a:t>
            </a:r>
            <a:endParaRPr lang="hr-HR" b="1" dirty="0">
              <a:solidFill>
                <a:schemeClr val="bg1"/>
              </a:solidFill>
            </a:endParaRPr>
          </a:p>
          <a:p>
            <a:pPr algn="ctr"/>
            <a:r>
              <a:rPr lang="hr-HR" b="1" dirty="0">
                <a:solidFill>
                  <a:schemeClr val="bg1"/>
                </a:solidFill>
                <a:hlinkClick r:id="rId4"/>
              </a:rPr>
              <a:t>silvija.krnic@skole.hr</a:t>
            </a:r>
            <a:endParaRPr lang="hr-HR" b="1" dirty="0">
              <a:solidFill>
                <a:schemeClr val="bg1"/>
              </a:solidFill>
            </a:endParaRPr>
          </a:p>
          <a:p>
            <a:pPr algn="ctr"/>
            <a:endParaRPr lang="hr-HR" b="1" dirty="0">
              <a:solidFill>
                <a:schemeClr val="bg1"/>
              </a:solidFill>
            </a:endParaRPr>
          </a:p>
          <a:p>
            <a:pPr algn="ctr"/>
            <a:r>
              <a:rPr lang="hr-HR" sz="2000" b="1" dirty="0">
                <a:solidFill>
                  <a:schemeClr val="bg1"/>
                </a:solidFill>
              </a:rPr>
              <a:t>III. gimnazija Osijek</a:t>
            </a:r>
          </a:p>
          <a:p>
            <a:pPr algn="ctr"/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930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3">
            <a:extLst>
              <a:ext uri="{FF2B5EF4-FFF2-40B4-BE49-F238E27FC236}">
                <a16:creationId xmlns:a16="http://schemas.microsoft.com/office/drawing/2014/main" id="{DF836470-E292-45DA-87EB-83E4B2965E8F}"/>
              </a:ext>
            </a:extLst>
          </p:cNvPr>
          <p:cNvSpPr txBox="1"/>
          <p:nvPr/>
        </p:nvSpPr>
        <p:spPr>
          <a:xfrm>
            <a:off x="3358548" y="624246"/>
            <a:ext cx="5474897" cy="6924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50" b="1" dirty="0">
                <a:solidFill>
                  <a:srgbClr val="000000"/>
                </a:solidFill>
                <a:latin typeface="Arial Rounded MT Bold" pitchFamily="34"/>
              </a:rPr>
              <a:t>OBRNUTA UČIONICA</a:t>
            </a:r>
          </a:p>
        </p:txBody>
      </p:sp>
      <p:sp>
        <p:nvSpPr>
          <p:cNvPr id="3" name="TekstniOkvir 4">
            <a:extLst>
              <a:ext uri="{FF2B5EF4-FFF2-40B4-BE49-F238E27FC236}">
                <a16:creationId xmlns:a16="http://schemas.microsoft.com/office/drawing/2014/main" id="{E43683E2-6266-43B5-8F17-968821193518}"/>
              </a:ext>
            </a:extLst>
          </p:cNvPr>
          <p:cNvSpPr txBox="1"/>
          <p:nvPr/>
        </p:nvSpPr>
        <p:spPr>
          <a:xfrm rot="10799991">
            <a:off x="3358549" y="1287197"/>
            <a:ext cx="5474897" cy="6924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68580" tIns="34290" rIns="68580" bIns="34290" anchor="t" anchorCtr="0" compatLnSpc="1">
            <a:spAutoFit/>
          </a:bodyPr>
          <a:lstStyle/>
          <a:p>
            <a:pPr defTabSz="6858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hr-HR" sz="4050" b="1" dirty="0">
                <a:solidFill>
                  <a:srgbClr val="BFBFBF"/>
                </a:solidFill>
                <a:latin typeface="Arial Rounded MT Bold" pitchFamily="34"/>
              </a:rPr>
              <a:t>OBRNUTA UČIONICA</a:t>
            </a:r>
          </a:p>
        </p:txBody>
      </p:sp>
      <p:pic>
        <p:nvPicPr>
          <p:cNvPr id="4" name="Slika 6" descr="Slika na kojoj se prikazuje tekst, raznobojno&#10;&#10;Opis je automatski generiran">
            <a:extLst>
              <a:ext uri="{FF2B5EF4-FFF2-40B4-BE49-F238E27FC236}">
                <a16:creationId xmlns:a16="http://schemas.microsoft.com/office/drawing/2014/main" id="{A7B322F3-16AE-4457-8090-1E9CA8A76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99991">
            <a:off x="3810266" y="2366760"/>
            <a:ext cx="4589147" cy="305942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a 9" descr="Stack of books with pear">
            <a:extLst>
              <a:ext uri="{FF2B5EF4-FFF2-40B4-BE49-F238E27FC236}">
                <a16:creationId xmlns:a16="http://schemas.microsoft.com/office/drawing/2014/main" id="{04A2B5C1-0ECF-4F0A-AB42-DE45E7D0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3392" y="1979278"/>
            <a:ext cx="4193378" cy="4193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Grafika 11" descr="Laptop with phone and calculator">
            <a:extLst>
              <a:ext uri="{FF2B5EF4-FFF2-40B4-BE49-F238E27FC236}">
                <a16:creationId xmlns:a16="http://schemas.microsoft.com/office/drawing/2014/main" id="{88C43045-2227-4C23-9039-DA1BD6962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99417" y="3233516"/>
            <a:ext cx="2599881" cy="25998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845645D-659A-4046-8013-911AB201EAB4}"/>
              </a:ext>
            </a:extLst>
          </p:cNvPr>
          <p:cNvSpPr txBox="1"/>
          <p:nvPr/>
        </p:nvSpPr>
        <p:spPr>
          <a:xfrm>
            <a:off x="403791" y="5669430"/>
            <a:ext cx="113844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nastanak metode obrnute učionice zaslužni su 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Jonathan Bergman i Aaron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Sams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koji su 2012. napisali knjigu 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Flip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Reach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Student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Class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Every</a:t>
            </a:r>
            <a:r>
              <a:rPr lang="hr-H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Day”.</a:t>
            </a:r>
            <a:endParaRPr lang="hr-HR" sz="2400" b="1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77F89FAF-AC97-4EBD-9CD5-03BA28D22B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25" y="0"/>
            <a:ext cx="2148175" cy="310749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6BFD48C-6E1D-47D1-81BF-F05C13FDC5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6802"/>
            <a:ext cx="2599881" cy="259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259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3B851F21-4397-486D-BA27-0BF574D665F8}"/>
              </a:ext>
            </a:extLst>
          </p:cNvPr>
          <p:cNvSpPr txBox="1"/>
          <p:nvPr/>
        </p:nvSpPr>
        <p:spPr>
          <a:xfrm>
            <a:off x="997958" y="230237"/>
            <a:ext cx="11090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Priprema materijala za učenike u obliku video lekcije.</a:t>
            </a:r>
            <a:endParaRPr lang="hr-H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638F603-A267-48C2-81A3-2D7299FD2412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EC7D508-69F7-4A41-9927-6C5D31C54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58" y="893167"/>
            <a:ext cx="3103839" cy="5520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A019C66C-AB55-4D1B-8986-EC4FCF6B8C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354" y="876568"/>
            <a:ext cx="3113171" cy="5537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Slika 11" descr="Slika na kojoj se prikazuje tekst&#10;&#10;Opis je automatski generiran">
            <a:extLst>
              <a:ext uri="{FF2B5EF4-FFF2-40B4-BE49-F238E27FC236}">
                <a16:creationId xmlns:a16="http://schemas.microsoft.com/office/drawing/2014/main" id="{4A586562-888E-4F2A-B69E-2874E6C2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876" y="876570"/>
            <a:ext cx="3113171" cy="55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A3C15A8-1973-4DE7-A26F-A1E86B1BA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0200" y="4975738"/>
            <a:ext cx="1438124" cy="143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252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705C68-229F-4E20-9514-8D757488B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3" y="180633"/>
            <a:ext cx="11937274" cy="1325563"/>
          </a:xfrm>
        </p:spPr>
        <p:txBody>
          <a:bodyPr>
            <a:normAutofit/>
          </a:bodyPr>
          <a:lstStyle/>
          <a:p>
            <a:pPr algn="ctr"/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Učenici su dobili zadatak da prouče video materijal kod kuće.</a:t>
            </a:r>
            <a:endParaRPr lang="hr-HR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Grafika 11" descr="Laptop with phone and calculator">
            <a:extLst>
              <a:ext uri="{FF2B5EF4-FFF2-40B4-BE49-F238E27FC236}">
                <a16:creationId xmlns:a16="http://schemas.microsoft.com/office/drawing/2014/main" id="{DE0D42A5-54EC-4161-9542-BF921B3E1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17567" y="1242967"/>
            <a:ext cx="5249908" cy="52499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Grafika 4" descr="Open book outline">
            <a:extLst>
              <a:ext uri="{FF2B5EF4-FFF2-40B4-BE49-F238E27FC236}">
                <a16:creationId xmlns:a16="http://schemas.microsoft.com/office/drawing/2014/main" id="{B66F64B1-B2D5-4DDF-B3D0-960F172A6A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9450" y="2124075"/>
            <a:ext cx="3543300" cy="3543300"/>
          </a:xfrm>
          <a:prstGeom prst="rect">
            <a:avLst/>
          </a:prstGeom>
        </p:spPr>
      </p:pic>
      <p:pic>
        <p:nvPicPr>
          <p:cNvPr id="7" name="Grafika 6" descr="Signature outline">
            <a:extLst>
              <a:ext uri="{FF2B5EF4-FFF2-40B4-BE49-F238E27FC236}">
                <a16:creationId xmlns:a16="http://schemas.microsoft.com/office/drawing/2014/main" id="{3339FAEB-8754-40FE-85A6-4DF78BE305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58346" y="3359833"/>
            <a:ext cx="833216" cy="83321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C3AC79E6-6803-4EC1-BAC2-1CEF634CE9DD}"/>
              </a:ext>
            </a:extLst>
          </p:cNvPr>
          <p:cNvSpPr txBox="1"/>
          <p:nvPr/>
        </p:nvSpPr>
        <p:spPr>
          <a:xfrm>
            <a:off x="10158790" y="6508001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III. gimnazija Osijek</a:t>
            </a:r>
          </a:p>
        </p:txBody>
      </p:sp>
    </p:spTree>
    <p:extLst>
      <p:ext uri="{BB962C8B-B14F-4D97-AF65-F5344CB8AC3E}">
        <p14:creationId xmlns:p14="http://schemas.microsoft.com/office/powerpoint/2010/main" val="3307935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960CF752-508E-4E4D-8EAF-81993B17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 je održan pomoću Zoom-a.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lika 4">
            <a:extLst>
              <a:ext uri="{FF2B5EF4-FFF2-40B4-BE49-F238E27FC236}">
                <a16:creationId xmlns:a16="http://schemas.microsoft.com/office/drawing/2014/main" id="{33D05675-9C47-452B-995F-C8CDF41F2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891159"/>
            <a:ext cx="5455917" cy="306895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lika 3">
            <a:extLst>
              <a:ext uri="{FF2B5EF4-FFF2-40B4-BE49-F238E27FC236}">
                <a16:creationId xmlns:a16="http://schemas.microsoft.com/office/drawing/2014/main" id="{A9A1F21A-A3C2-4713-AD6A-8737CADA2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73" y="2891160"/>
            <a:ext cx="5455917" cy="30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0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niOkvir 6">
            <a:extLst>
              <a:ext uri="{FF2B5EF4-FFF2-40B4-BE49-F238E27FC236}">
                <a16:creationId xmlns:a16="http://schemas.microsoft.com/office/drawing/2014/main" id="{8FE61636-AB5A-4954-AB68-B1EC8208318F}"/>
              </a:ext>
            </a:extLst>
          </p:cNvPr>
          <p:cNvSpPr txBox="1"/>
          <p:nvPr/>
        </p:nvSpPr>
        <p:spPr>
          <a:xfrm>
            <a:off x="757647" y="354610"/>
            <a:ext cx="111440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Kratka provjera poznavanja teme putem kviza (Google </a:t>
            </a:r>
            <a:r>
              <a:rPr lang="hr-HR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Forms</a:t>
            </a:r>
            <a:r>
              <a:rPr lang="hr-H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hr-H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78B77300-CA63-4895-864C-85955CC3A2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3"/>
          <a:stretch/>
        </p:blipFill>
        <p:spPr>
          <a:xfrm>
            <a:off x="423253" y="1162050"/>
            <a:ext cx="3329598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0CB5A627-D2CA-4072-A12F-3F4EADEC1C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1"/>
          <a:stretch/>
        </p:blipFill>
        <p:spPr>
          <a:xfrm>
            <a:off x="4219575" y="1162050"/>
            <a:ext cx="3378675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90E6AED-1720-4E14-A8F4-316EA71B51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2"/>
          <a:stretch/>
        </p:blipFill>
        <p:spPr>
          <a:xfrm>
            <a:off x="8053150" y="1162049"/>
            <a:ext cx="3598845" cy="569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6842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B06DB73A-D4D3-407E-9BBF-3FBE646907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8"/>
          <a:stretch/>
        </p:blipFill>
        <p:spPr>
          <a:xfrm>
            <a:off x="70640" y="1082096"/>
            <a:ext cx="6088069" cy="305588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0D1F0CE-BB1F-440D-8FA6-94AED8045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9"/>
          <a:stretch/>
        </p:blipFill>
        <p:spPr>
          <a:xfrm>
            <a:off x="6526870" y="1152032"/>
            <a:ext cx="5059414" cy="2692744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0C1E8B0-843D-4C33-999A-855CEC2DA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345" y="4190610"/>
            <a:ext cx="6258464" cy="269274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A1C75CA-1F6F-4283-B151-81EC2BC9FC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7"/>
          <a:stretch/>
        </p:blipFill>
        <p:spPr>
          <a:xfrm>
            <a:off x="-1" y="4186870"/>
            <a:ext cx="5962650" cy="2728196"/>
          </a:xfrm>
          <a:prstGeom prst="rect">
            <a:avLst/>
          </a:prstGeom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F4CA98DA-D47B-4F30-BF48-DFE2C154C2CD}"/>
              </a:ext>
            </a:extLst>
          </p:cNvPr>
          <p:cNvSpPr txBox="1"/>
          <p:nvPr/>
        </p:nvSpPr>
        <p:spPr>
          <a:xfrm>
            <a:off x="3851333" y="262848"/>
            <a:ext cx="5351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Prikaz rezultata i analiza</a:t>
            </a:r>
            <a:endParaRPr lang="hr-H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7149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1411</Words>
  <Application>Microsoft Office PowerPoint</Application>
  <PresentationFormat>Široki zaslon</PresentationFormat>
  <Paragraphs>191</Paragraphs>
  <Slides>31</Slides>
  <Notes>20</Notes>
  <HiddenSlides>0</HiddenSlides>
  <MMClips>0</MMClips>
  <ScaleCrop>false</ScaleCrop>
  <HeadingPairs>
    <vt:vector size="6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31</vt:i4>
      </vt:variant>
    </vt:vector>
  </HeadingPairs>
  <TitlesOfParts>
    <vt:vector size="41" baseType="lpstr">
      <vt:lpstr>Aharoni</vt:lpstr>
      <vt:lpstr>Arial</vt:lpstr>
      <vt:lpstr>Arial Rounded MT Bold</vt:lpstr>
      <vt:lpstr>Calibri</vt:lpstr>
      <vt:lpstr>Calibri Light</vt:lpstr>
      <vt:lpstr>Cambria Math</vt:lpstr>
      <vt:lpstr>proxima-nova</vt:lpstr>
      <vt:lpstr>Symbol</vt:lpstr>
      <vt:lpstr>Verdana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Učenici su dobili zadatak da prouče video materijal kod kuće.</vt:lpstr>
      <vt:lpstr>Sat je održan pomoću Zoom-a.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Video pokusa</vt:lpstr>
      <vt:lpstr>PowerPoint prezentacija</vt:lpstr>
      <vt:lpstr>PowerPoint prezentacija</vt:lpstr>
      <vt:lpstr>PowerPoint prezentacija</vt:lpstr>
      <vt:lpstr>PowerPoint prezentacija</vt:lpstr>
      <vt:lpstr>Laboratorijski dnevnik</vt:lpstr>
      <vt:lpstr>Primjer iz prirode</vt:lpstr>
      <vt:lpstr>PowerPoint prezentacija</vt:lpstr>
      <vt:lpstr>Evaluacija sata</vt:lpstr>
      <vt:lpstr>Prednosti metode „obrnute učionice”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Kemijska ravnoteža u obrnutoj učionici</dc:title>
  <dc:creator>Kristina Kristek</dc:creator>
  <cp:lastModifiedBy>Kristina Kristek</cp:lastModifiedBy>
  <cp:revision>29</cp:revision>
  <dcterms:created xsi:type="dcterms:W3CDTF">2021-10-01T07:01:34Z</dcterms:created>
  <dcterms:modified xsi:type="dcterms:W3CDTF">2021-10-08T15:12:37Z</dcterms:modified>
</cp:coreProperties>
</file>