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embeddedFontLst>
    <p:embeddedFont>
      <p:font typeface="Pacifico" panose="020B0604020202020204" charset="-18"/>
      <p:regular r:id="rId44"/>
    </p:embeddedFont>
    <p:embeddedFont>
      <p:font typeface="Alfa Slab One" panose="020B0604020202020204" charset="-18"/>
      <p:regular r:id="rId45"/>
    </p:embeddedFont>
    <p:embeddedFont>
      <p:font typeface="Proxima Nova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03" autoAdjust="0"/>
  </p:normalViewPr>
  <p:slideViewPr>
    <p:cSldViewPr snapToGrid="0">
      <p:cViewPr varScale="1">
        <p:scale>
          <a:sx n="107" d="100"/>
          <a:sy n="107" d="100"/>
        </p:scale>
        <p:origin x="1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ddb93ecc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ddb93ecc4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ddb93ecc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ddb93ecc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ddb93ecc4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ddb93ecc4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ddb93ecc4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ddb93ecc4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ddb93ecc4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ddb93ecc4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ddb93ecc4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ddb93ecc4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ddb93ecc4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ddb93ecc4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ddb93ecc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ddb93ecc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ddb93ecc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ddb93ecc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ddb93ecc4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ddb93ecc4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ddb93ecc4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ddb93ecc4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ddb93ecc4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ddb93ecc4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ddb93ecc4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eddb93ecc4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ddb93ecc4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ddb93ecc4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ddb93ecc4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ddb93ecc4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fe20342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fe20342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ddb93ecc4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ddb93ecc4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fe203429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efe203429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fe203429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fe203429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ddb93ecc4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ddb93ecc4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fe203429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efe203429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ddb93ecc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ddb93ecc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fe203429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fe203429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ddb93ecc4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eddb93ecc4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fe203429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fe203429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efe203429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efe203429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ddb93ecc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ddb93ecc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fe203429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fe203429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fe203429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fe203429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ddb93ecc4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ddb93ecc4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fe203429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efe203429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fe203429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efe203429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ddb93ecc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ddb93ecc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f4f05c3b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f4f05c3b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4f05c3b1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4f05c3b1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ddb93ecc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ddb93ecc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ddb93ecc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eddb93ecc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533ef698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533ef698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1dc3387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1dc3387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4f05c3b1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4f05c3b1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" TargetMode="Externa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diginf2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r-HR" sz="4460" dirty="0" smtClean="0"/>
              <a:t>VODIČ ZA OBRAZOVNE INFLUENCERE – UČITELJE NOMADE</a:t>
            </a:r>
            <a:endParaRPr sz="4460" dirty="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165826"/>
            <a:ext cx="8520600" cy="9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00000"/>
                </a:solidFill>
              </a:rPr>
              <a:t>NATAŠA LJUBIĆ KLEMŠE, </a:t>
            </a:r>
            <a:r>
              <a:rPr lang="en-GB" dirty="0" err="1">
                <a:solidFill>
                  <a:srgbClr val="000000"/>
                </a:solidFill>
              </a:rPr>
              <a:t>digitalni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obrazovni</a:t>
            </a:r>
            <a:r>
              <a:rPr lang="en-GB" dirty="0">
                <a:solidFill>
                  <a:srgbClr val="000000"/>
                </a:solidFill>
              </a:rPr>
              <a:t> influencer</a:t>
            </a: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00000"/>
                </a:solidFill>
              </a:rPr>
              <a:t>TOMISLAV PAVLOVIĆ, </a:t>
            </a:r>
            <a:r>
              <a:rPr lang="en-GB" dirty="0" err="1">
                <a:solidFill>
                  <a:srgbClr val="000000"/>
                </a:solidFill>
              </a:rPr>
              <a:t>digitalni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obrazovni</a:t>
            </a:r>
            <a:r>
              <a:rPr lang="en-GB" dirty="0">
                <a:solidFill>
                  <a:srgbClr val="000000"/>
                </a:solidFill>
              </a:rPr>
              <a:t> influencer</a:t>
            </a: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333333"/>
                </a:solidFill>
              </a:rPr>
              <a:t>eTwinning </a:t>
            </a:r>
            <a:r>
              <a:rPr lang="en-GB" b="1" dirty="0" err="1">
                <a:solidFill>
                  <a:srgbClr val="333333"/>
                </a:solidFill>
              </a:rPr>
              <a:t>ambasadori</a:t>
            </a:r>
            <a:endParaRPr b="1" dirty="0">
              <a:solidFill>
                <a:srgbClr val="333333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98" y="4223100"/>
            <a:ext cx="1455843" cy="9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273" y="4316550"/>
            <a:ext cx="1913971" cy="7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69050" y="1176075"/>
            <a:ext cx="8975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10 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b="1">
                <a:latin typeface="Pacifico"/>
                <a:ea typeface="Pacifico"/>
                <a:cs typeface="Pacifico"/>
                <a:sym typeface="Pacifico"/>
              </a:rPr>
              <a:t>koraka do uspješno organiziranog događanja</a:t>
            </a: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1202225" y="1555800"/>
            <a:ext cx="1313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1.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173399" y="4234000"/>
            <a:ext cx="4398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OSMISLITI DOBAR PLAN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025" y="1491300"/>
            <a:ext cx="3989383" cy="27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7251108" y="423400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#1</a:t>
            </a:r>
            <a:endParaRPr/>
          </a:p>
        </p:txBody>
      </p:sp>
      <p:sp>
        <p:nvSpPr>
          <p:cNvPr id="135" name="Google Shape;135;p24"/>
          <p:cNvSpPr txBox="1"/>
          <p:nvPr/>
        </p:nvSpPr>
        <p:spPr>
          <a:xfrm>
            <a:off x="4852325" y="1054900"/>
            <a:ext cx="39180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OSMISLITE FORMAT SVOJEG DOGAĐANJA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NAVEDITE SLJEDEĆE ELEMENTE: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TRAJANJE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GLAVNA TEMA S NAJMANJE 5 PODTEMA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DODAJTE TRI KLJUČNE RIJEČI VAŠEG DOGAĐANJA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ODREDITE DIJELOVE SVOJEG DOGAĐANJA (UVOD, NAJAVA…)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ODREDITE GOSTE PREDAVAČE (MOŽE BITI BILO TKO UKLJUČUJUĆI SLAVNE I POZNATE)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25" y="1213500"/>
            <a:ext cx="3989383" cy="27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5’</a:t>
            </a:r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2660808" y="3956201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#1</a:t>
            </a: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688950" y="42529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6293675" y="40252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152" name="Google Shape;152;p26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2.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1463425" y="4296550"/>
            <a:ext cx="5346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ODREDITI CILJANU PUBLIKU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1000" y="1159750"/>
            <a:ext cx="4432574" cy="29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6105275" y="411480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#2</a:t>
            </a:r>
            <a:endParaRPr/>
          </a:p>
        </p:txBody>
      </p:sp>
      <p:sp>
        <p:nvSpPr>
          <p:cNvPr id="161" name="Google Shape;161;p27"/>
          <p:cNvSpPr txBox="1"/>
          <p:nvPr/>
        </p:nvSpPr>
        <p:spPr>
          <a:xfrm>
            <a:off x="4852325" y="1641750"/>
            <a:ext cx="3918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TKO JE CILJANA PUBLIKA VAŠEG DOGAĐAJA?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NAVEDITE SLJEDEĆE ELEMENTE: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BROJ POLAZNIKA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PROFIL POLAZNIKA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2’</a:t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25" y="1260312"/>
            <a:ext cx="4432574" cy="29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5056525" y="344300"/>
            <a:ext cx="391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3103999" y="4215362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#2</a:t>
            </a:r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6733675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180" name="Google Shape;180;p29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3.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1" name="Google Shape;181;p29"/>
          <p:cNvSpPr txBox="1"/>
          <p:nvPr/>
        </p:nvSpPr>
        <p:spPr>
          <a:xfrm>
            <a:off x="546225" y="4267450"/>
            <a:ext cx="7708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RAZRADITI TEMU  I DIJELOVE PREZENTACIJE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150" y="1207300"/>
            <a:ext cx="3673466" cy="27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5854316" y="396240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#3</a:t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50" y="1269263"/>
            <a:ext cx="3673466" cy="27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5’</a:t>
            </a:r>
            <a:endParaRPr/>
          </a:p>
        </p:txBody>
      </p:sp>
      <p:sp>
        <p:nvSpPr>
          <p:cNvPr id="191" name="Google Shape;191;p30"/>
          <p:cNvSpPr txBox="1"/>
          <p:nvPr/>
        </p:nvSpPr>
        <p:spPr>
          <a:xfrm>
            <a:off x="4938625" y="1684650"/>
            <a:ext cx="3918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ŠTO ĆE SE PREZENTIRATI?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UVODNO PITANJE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PROBLEM, TEMA, PITANJE ZA RASPRAVU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IZVORI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VREMENSKI RASPORED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5056525" y="344300"/>
            <a:ext cx="39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551700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2523116" y="40243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#3</a:t>
            </a:r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6771900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 NAMA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434725"/>
            <a:ext cx="3999900" cy="31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rgbClr val="333333"/>
                </a:solidFill>
              </a:rPr>
              <a:t>Nataša</a:t>
            </a:r>
            <a:r>
              <a:rPr lang="en-GB" sz="1800" b="1" dirty="0">
                <a:solidFill>
                  <a:srgbClr val="333333"/>
                </a:solidFill>
              </a:rPr>
              <a:t> </a:t>
            </a:r>
            <a:r>
              <a:rPr lang="en-GB" sz="1800" b="1" dirty="0" err="1">
                <a:solidFill>
                  <a:srgbClr val="333333"/>
                </a:solidFill>
              </a:rPr>
              <a:t>Ljubić</a:t>
            </a:r>
            <a:r>
              <a:rPr lang="en-GB" sz="1800" b="1" dirty="0">
                <a:solidFill>
                  <a:srgbClr val="333333"/>
                </a:solidFill>
              </a:rPr>
              <a:t> </a:t>
            </a:r>
            <a:r>
              <a:rPr lang="en-GB" sz="1800" b="1" dirty="0" err="1">
                <a:solidFill>
                  <a:srgbClr val="333333"/>
                </a:solidFill>
              </a:rPr>
              <a:t>Klemše</a:t>
            </a:r>
            <a:endParaRPr sz="1800" b="1" dirty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dirty="0" err="1">
                <a:solidFill>
                  <a:srgbClr val="000000"/>
                </a:solidFill>
              </a:rPr>
              <a:t>mr</a:t>
            </a:r>
            <a:r>
              <a:rPr lang="en-GB" dirty="0">
                <a:solidFill>
                  <a:srgbClr val="000000"/>
                </a:solidFill>
              </a:rPr>
              <a:t>., dipl. </a:t>
            </a:r>
            <a:r>
              <a:rPr lang="en-GB" dirty="0" err="1">
                <a:solidFill>
                  <a:srgbClr val="000000"/>
                </a:solidFill>
              </a:rPr>
              <a:t>učiteljica</a:t>
            </a:r>
            <a:r>
              <a:rPr lang="en-GB" dirty="0">
                <a:solidFill>
                  <a:srgbClr val="000000"/>
                </a:solidFill>
              </a:rPr>
              <a:t>,  </a:t>
            </a:r>
            <a:r>
              <a:rPr lang="en-GB" dirty="0" err="1">
                <a:solidFill>
                  <a:srgbClr val="000000"/>
                </a:solidFill>
              </a:rPr>
              <a:t>učiteljica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savjetnica</a:t>
            </a:r>
            <a:r>
              <a:rPr lang="en-GB" dirty="0">
                <a:solidFill>
                  <a:srgbClr val="000000"/>
                </a:solidFill>
              </a:rPr>
              <a:t>,  eTwinning </a:t>
            </a:r>
            <a:r>
              <a:rPr lang="en-GB" dirty="0" err="1">
                <a:solidFill>
                  <a:srgbClr val="000000"/>
                </a:solidFill>
              </a:rPr>
              <a:t>ambasadorica</a:t>
            </a:r>
            <a:r>
              <a:rPr lang="en-GB" dirty="0">
                <a:solidFill>
                  <a:srgbClr val="000000"/>
                </a:solidFill>
              </a:rPr>
              <a:t>. </a:t>
            </a:r>
            <a:r>
              <a:rPr lang="en-GB" dirty="0" err="1">
                <a:solidFill>
                  <a:srgbClr val="000000"/>
                </a:solidFill>
              </a:rPr>
              <a:t>Urednica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časopisa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za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odgoj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obrazovanje</a:t>
            </a:r>
            <a:r>
              <a:rPr lang="en-GB" dirty="0">
                <a:solidFill>
                  <a:srgbClr val="000000"/>
                </a:solidFill>
              </a:rPr>
              <a:t> "</a:t>
            </a:r>
            <a:r>
              <a:rPr lang="en-GB" dirty="0" err="1">
                <a:solidFill>
                  <a:srgbClr val="000000"/>
                </a:solidFill>
              </a:rPr>
              <a:t>Bjelovarski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učitelj</a:t>
            </a:r>
            <a:r>
              <a:rPr lang="en-GB" dirty="0">
                <a:solidFill>
                  <a:srgbClr val="000000"/>
                </a:solidFill>
              </a:rPr>
              <a:t>" </a:t>
            </a:r>
            <a:r>
              <a:rPr lang="en-GB" dirty="0" err="1">
                <a:solidFill>
                  <a:srgbClr val="000000"/>
                </a:solidFill>
              </a:rPr>
              <a:t>pri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Ogranku</a:t>
            </a:r>
            <a:r>
              <a:rPr lang="en-GB" dirty="0">
                <a:solidFill>
                  <a:srgbClr val="000000"/>
                </a:solidFill>
              </a:rPr>
              <a:t> HPKZ </a:t>
            </a:r>
            <a:r>
              <a:rPr lang="en-GB" dirty="0" err="1">
                <a:solidFill>
                  <a:srgbClr val="000000"/>
                </a:solidFill>
              </a:rPr>
              <a:t>Bjelovar</a:t>
            </a:r>
            <a:r>
              <a:rPr lang="en-GB" dirty="0">
                <a:solidFill>
                  <a:srgbClr val="000000"/>
                </a:solidFill>
              </a:rPr>
              <a:t>. </a:t>
            </a:r>
            <a:r>
              <a:rPr lang="en-GB" dirty="0" err="1">
                <a:solidFill>
                  <a:srgbClr val="000000"/>
                </a:solidFill>
              </a:rPr>
              <a:t>Autorica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udžbeničkih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kompleta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za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Informatiku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Matematiku</a:t>
            </a:r>
            <a:r>
              <a:rPr lang="en-GB" dirty="0">
                <a:solidFill>
                  <a:srgbClr val="000000"/>
                </a:solidFill>
              </a:rPr>
              <a:t> u </a:t>
            </a:r>
            <a:r>
              <a:rPr lang="en-GB" dirty="0" err="1">
                <a:solidFill>
                  <a:srgbClr val="000000"/>
                </a:solidFill>
              </a:rPr>
              <a:t>razrednoj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nastavi</a:t>
            </a:r>
            <a:r>
              <a:rPr lang="en-GB" dirty="0">
                <a:solidFill>
                  <a:srgbClr val="000000"/>
                </a:solidFill>
              </a:rPr>
              <a:t> u ŠK </a:t>
            </a:r>
            <a:r>
              <a:rPr lang="en-GB" dirty="0" err="1">
                <a:solidFill>
                  <a:srgbClr val="000000"/>
                </a:solidFill>
              </a:rPr>
              <a:t>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pripadajućih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digitalnih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obrazovnih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sadržaja</a:t>
            </a:r>
            <a:r>
              <a:rPr lang="en-GB" dirty="0">
                <a:solidFill>
                  <a:srgbClr val="000000"/>
                </a:solidFill>
              </a:rPr>
              <a:t>. </a:t>
            </a:r>
            <a:r>
              <a:rPr lang="en-GB" dirty="0" err="1">
                <a:solidFill>
                  <a:srgbClr val="000000"/>
                </a:solidFill>
              </a:rPr>
              <a:t>Istrukcijska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dizajnerica</a:t>
            </a:r>
            <a:r>
              <a:rPr lang="en-GB" dirty="0">
                <a:solidFill>
                  <a:srgbClr val="000000"/>
                </a:solidFill>
              </a:rPr>
              <a:t>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4832400" y="1434850"/>
            <a:ext cx="3999900" cy="31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33333"/>
                </a:solidFill>
              </a:rPr>
              <a:t>Tomislav Pavlović</a:t>
            </a:r>
            <a:r>
              <a:rPr lang="en-GB" sz="1700" b="1">
                <a:solidFill>
                  <a:srgbClr val="333333"/>
                </a:solidFill>
              </a:rPr>
              <a:t> </a:t>
            </a:r>
            <a:endParaRPr sz="1700" b="1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000000"/>
                </a:solidFill>
              </a:rPr>
              <a:t>mag. prim. educ., učitelj savjetnik, ravnatelj OŠ Ludina, eTwinning, Erasmus+ i ambasador uključivanja i raznolikosti. Koordinator nekoliko Erasmus+ projekata. Voditelj projekta izrade priručnika za učenike za poučavanje poduzetništva u osnovnim školama. UX obrazovni dizajner sa završenim e-managementom na ELA akademiji.</a:t>
            </a:r>
            <a:endParaRPr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209" name="Google Shape;209;p32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4.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659975" y="4365900"/>
            <a:ext cx="732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POZIVANJE GOSTUJUĆIH PREDAVAČA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700" y="1359700"/>
            <a:ext cx="4205710" cy="28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6991900" y="4251125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#4</a:t>
            </a:r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8’</a:t>
            </a:r>
            <a:endParaRPr/>
          </a:p>
        </p:txBody>
      </p:sp>
      <p:sp>
        <p:nvSpPr>
          <p:cNvPr id="219" name="Google Shape;219;p33"/>
          <p:cNvSpPr txBox="1"/>
          <p:nvPr/>
        </p:nvSpPr>
        <p:spPr>
          <a:xfrm>
            <a:off x="4938625" y="1684650"/>
            <a:ext cx="3918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 PREDAVAČA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PREDSTAVLJANJE SEBE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PREDSTAVLJANJE TEME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TEHNIČKI PREDUVJETI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SPECIFIČNOSTI I TRAJANJE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ROK SLANJA MATERIJALA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POZDRAV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5056525" y="344300"/>
            <a:ext cx="3918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5517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300" y="1292125"/>
            <a:ext cx="4205710" cy="28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975" y="780300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/>
          <p:cNvSpPr txBox="1"/>
          <p:nvPr/>
        </p:nvSpPr>
        <p:spPr>
          <a:xfrm>
            <a:off x="2993710" y="41835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#4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/>
          <p:cNvSpPr txBox="1"/>
          <p:nvPr/>
        </p:nvSpPr>
        <p:spPr>
          <a:xfrm>
            <a:off x="6791050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239" name="Google Shape;239;p35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5.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339600" y="4088600"/>
            <a:ext cx="8464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ODABIR MULTIMEDIJE I GRAFIČKIH RJEŠENJA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KOJA PRATE DOGAĐAJ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250" y="1088863"/>
            <a:ext cx="4462608" cy="29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 txBox="1"/>
          <p:nvPr/>
        </p:nvSpPr>
        <p:spPr>
          <a:xfrm>
            <a:off x="7565700" y="384510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#5</a:t>
            </a:r>
            <a:endParaRPr/>
          </a:p>
        </p:txBody>
      </p:sp>
      <p:sp>
        <p:nvSpPr>
          <p:cNvPr id="248" name="Google Shape;248;p36"/>
          <p:cNvSpPr txBox="1"/>
          <p:nvPr/>
        </p:nvSpPr>
        <p:spPr>
          <a:xfrm>
            <a:off x="4938625" y="1684650"/>
            <a:ext cx="3918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MULTIMEDIJE I GRAFIČKIH RJEŠENJA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FOTOGRAFIJA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VIDEO ISJEČAKA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DOSLJEDNOST PRI DIZAJNU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NAJAVNIH VIDEA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5056525" y="344300"/>
            <a:ext cx="391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5517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975" y="7803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100" y="1156063"/>
            <a:ext cx="4462608" cy="29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6050" y="1003875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/>
          <p:nvPr/>
        </p:nvSpPr>
        <p:spPr>
          <a:xfrm>
            <a:off x="3200408" y="4122463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6.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1727575" y="4338250"/>
            <a:ext cx="3981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EFEKT IZNENAĐENJA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625" y="1306450"/>
            <a:ext cx="4469914" cy="2854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6130239" y="417670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#6</a:t>
            </a:r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8’</a:t>
            </a:r>
            <a:endParaRPr/>
          </a:p>
        </p:txBody>
      </p:sp>
      <p:sp>
        <p:nvSpPr>
          <p:cNvPr id="271" name="Google Shape;271;p38"/>
          <p:cNvSpPr txBox="1"/>
          <p:nvPr/>
        </p:nvSpPr>
        <p:spPr>
          <a:xfrm>
            <a:off x="4938625" y="1684650"/>
            <a:ext cx="3918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EFEKT IZNENAĐENJA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NEOBIČAN STATISTIČKI PODATAK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NEOČEKIVANA FOTOGRAFIJA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VIDEO ISJEČAK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IZREKA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POKLON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5056525" y="344300"/>
            <a:ext cx="3918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MULTIMEDIJE I GRAF. RJEŠENJA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5517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975" y="7803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25" y="1270225"/>
            <a:ext cx="4469914" cy="285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475" y="100387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125" y="1214025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/>
        </p:nvSpPr>
        <p:spPr>
          <a:xfrm>
            <a:off x="3360325" y="4124451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#6</a:t>
            </a:r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286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/>
        </p:nvSpPr>
        <p:spPr>
          <a:xfrm>
            <a:off x="6752800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293" name="Google Shape;293;p40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7.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94" name="Google Shape;294;p40"/>
          <p:cNvSpPr txBox="1"/>
          <p:nvPr/>
        </p:nvSpPr>
        <p:spPr>
          <a:xfrm>
            <a:off x="1119100" y="4213925"/>
            <a:ext cx="6328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POLAZNICI NOSE NEŠTO SA SOBOM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225" y="1207300"/>
            <a:ext cx="4267999" cy="28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/>
        </p:nvSpPr>
        <p:spPr>
          <a:xfrm>
            <a:off x="7307550" y="4061525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#7</a:t>
            </a:r>
            <a:endParaRPr/>
          </a:p>
        </p:txBody>
      </p:sp>
      <p:sp>
        <p:nvSpPr>
          <p:cNvPr id="302" name="Google Shape;302;p41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8’</a:t>
            </a:r>
            <a:endParaRPr/>
          </a:p>
        </p:txBody>
      </p:sp>
      <p:sp>
        <p:nvSpPr>
          <p:cNvPr id="303" name="Google Shape;303;p41"/>
          <p:cNvSpPr txBox="1"/>
          <p:nvPr/>
        </p:nvSpPr>
        <p:spPr>
          <a:xfrm>
            <a:off x="4977875" y="2109725"/>
            <a:ext cx="3918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ŠTO POLAZNICI NOSE SA SOBOM?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IDEJU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VJEŠTINU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NOVO ZNANJE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SPOZNAJU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ŠALU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KONTAKTE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ISKUSTVO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4" name="Google Shape;304;p41"/>
          <p:cNvSpPr txBox="1"/>
          <p:nvPr/>
        </p:nvSpPr>
        <p:spPr>
          <a:xfrm>
            <a:off x="5045900" y="323100"/>
            <a:ext cx="3918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MULTIMEDIJE I GRAF. RJEŠENJA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EFEKT IZNENAĐENJA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5" name="Google Shape;3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5517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975" y="7803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00" y="1211838"/>
            <a:ext cx="4267999" cy="285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475" y="98582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4375" y="121185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4650" y="1496150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1"/>
          <p:cNvSpPr txBox="1"/>
          <p:nvPr/>
        </p:nvSpPr>
        <p:spPr>
          <a:xfrm>
            <a:off x="3054399" y="4081868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 VAMA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700" b="1">
                <a:solidFill>
                  <a:srgbClr val="000000"/>
                </a:solidFill>
              </a:rPr>
              <a:t>Sadašnji i budući obrazovni influenceri</a:t>
            </a:r>
            <a:endParaRPr sz="1700" b="1">
              <a:solidFill>
                <a:srgbClr val="000000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200" y="1604775"/>
            <a:ext cx="4527600" cy="316813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4619825" y="479200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#7</a:t>
            </a:r>
            <a:endParaRPr/>
          </a:p>
        </p:txBody>
      </p:sp>
      <p:sp>
        <p:nvSpPr>
          <p:cNvPr id="318" name="Google Shape;318;p42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319" name="Google Shape;3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 txBox="1"/>
          <p:nvPr/>
        </p:nvSpPr>
        <p:spPr>
          <a:xfrm>
            <a:off x="6752800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326" name="Google Shape;326;p43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8.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27" name="Google Shape;327;p43"/>
          <p:cNvSpPr txBox="1"/>
          <p:nvPr/>
        </p:nvSpPr>
        <p:spPr>
          <a:xfrm>
            <a:off x="650400" y="4165450"/>
            <a:ext cx="678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PR - OGLAŠAVANJE DOGAĐAJA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8" name="Google Shape;3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275" y="1281650"/>
            <a:ext cx="3817207" cy="27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3"/>
          <p:cNvSpPr txBox="1"/>
          <p:nvPr/>
        </p:nvSpPr>
        <p:spPr>
          <a:xfrm>
            <a:off x="6676275" y="4049125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#8</a:t>
            </a:r>
            <a:endParaRPr/>
          </a:p>
        </p:txBody>
      </p:sp>
      <p:sp>
        <p:nvSpPr>
          <p:cNvPr id="335" name="Google Shape;335;p44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8’</a:t>
            </a:r>
            <a:endParaRPr/>
          </a:p>
        </p:txBody>
      </p:sp>
      <p:sp>
        <p:nvSpPr>
          <p:cNvPr id="336" name="Google Shape;336;p44"/>
          <p:cNvSpPr txBox="1"/>
          <p:nvPr/>
        </p:nvSpPr>
        <p:spPr>
          <a:xfrm>
            <a:off x="4896100" y="2139925"/>
            <a:ext cx="39180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GDJE ĆETE OGLASITI SVOJ DOGAĐAJ?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KAKO ĆETE POZVATI SVOJE GOSTE?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KAKO ĆETE POSTIĆI VEĆU POSJEĆENOST?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KOJE KOMUNIKACIJSKE KANALE ĆETE KORISTITI?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KAKO ĆETE POTAKNUTI POLAZNIKE NA DIJELJENJE INFORMACIJU O DOGAĐAJU?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44"/>
          <p:cNvSpPr txBox="1"/>
          <p:nvPr/>
        </p:nvSpPr>
        <p:spPr>
          <a:xfrm>
            <a:off x="5056525" y="344300"/>
            <a:ext cx="3918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MULTIMEDIJE I GRAF. RJEŠENJA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EFEKT IZNENAĐENJA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ŠTO NOSE SA SOBOM?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8" name="Google Shape;3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3231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575" y="5517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975" y="7803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25" y="1188013"/>
            <a:ext cx="3817207" cy="27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475" y="98582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4450" y="123387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9275" y="1469171"/>
            <a:ext cx="256474" cy="25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1675" y="1740675"/>
            <a:ext cx="256474" cy="25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/>
          <p:nvPr/>
        </p:nvSpPr>
        <p:spPr>
          <a:xfrm>
            <a:off x="2760332" y="3955488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#8</a:t>
            </a:r>
            <a:endParaRPr/>
          </a:p>
        </p:txBody>
      </p:sp>
      <p:sp>
        <p:nvSpPr>
          <p:cNvPr id="352" name="Google Shape;352;p45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 txBox="1"/>
          <p:nvPr/>
        </p:nvSpPr>
        <p:spPr>
          <a:xfrm>
            <a:off x="6781475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360" name="Google Shape;360;p46"/>
          <p:cNvSpPr txBox="1"/>
          <p:nvPr/>
        </p:nvSpPr>
        <p:spPr>
          <a:xfrm>
            <a:off x="1202225" y="1555800"/>
            <a:ext cx="164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9.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61" name="Google Shape;361;p46"/>
          <p:cNvSpPr txBox="1"/>
          <p:nvPr/>
        </p:nvSpPr>
        <p:spPr>
          <a:xfrm>
            <a:off x="1047300" y="4031525"/>
            <a:ext cx="7049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PRIPREMA TEKSTA I SCENARIJA DOGAĐANJA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2" name="Google Shape;36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238" y="1207300"/>
            <a:ext cx="3689966" cy="27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6"/>
          <p:cNvSpPr txBox="1"/>
          <p:nvPr/>
        </p:nvSpPr>
        <p:spPr>
          <a:xfrm>
            <a:off x="7192025" y="3974775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7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#9</a:t>
            </a:r>
            <a:endParaRPr/>
          </a:p>
        </p:txBody>
      </p:sp>
      <p:sp>
        <p:nvSpPr>
          <p:cNvPr id="369" name="Google Shape;369;p47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8’</a:t>
            </a:r>
            <a:endParaRPr/>
          </a:p>
        </p:txBody>
      </p:sp>
      <p:sp>
        <p:nvSpPr>
          <p:cNvPr id="370" name="Google Shape;370;p47"/>
          <p:cNvSpPr txBox="1"/>
          <p:nvPr/>
        </p:nvSpPr>
        <p:spPr>
          <a:xfrm>
            <a:off x="4906750" y="2259825"/>
            <a:ext cx="3918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PRIPREMANJE TEKSTA I SCENARIJA DOGAĐANJA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PRIPREMANJE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PODJELA ULOGA I DIJELOVA PREZENTIRANJA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SASTAVLJANJE SCENARIJA DOGAĐAJA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OZNAČAVANJE BOJAMA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-"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PROBE I TESTIRANJE ALATA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1" name="Google Shape;3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88" y="1306925"/>
            <a:ext cx="3689966" cy="27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7"/>
          <p:cNvSpPr txBox="1"/>
          <p:nvPr/>
        </p:nvSpPr>
        <p:spPr>
          <a:xfrm>
            <a:off x="5056525" y="110500"/>
            <a:ext cx="3918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MULTIMEDIJE I GRAF. RJEŠENJA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EFEKT IZNENAĐENJA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ŠTO NOSE SA SOBOM?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3" name="Google Shape;3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893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3179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6975" y="5465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475" y="75202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4450" y="100007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9275" y="1235371"/>
            <a:ext cx="256474" cy="25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1675" y="1430675"/>
            <a:ext cx="256474" cy="2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475" y="1687150"/>
            <a:ext cx="256475" cy="25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7"/>
          <p:cNvSpPr txBox="1"/>
          <p:nvPr/>
        </p:nvSpPr>
        <p:spPr>
          <a:xfrm>
            <a:off x="2697554" y="4060725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 err="1">
                <a:latin typeface="Proxima Nova"/>
                <a:ea typeface="Proxima Nova"/>
                <a:cs typeface="Proxima Nova"/>
                <a:sym typeface="Proxima Nova"/>
              </a:rPr>
              <a:t>Izvor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GB" sz="900" u="sng" dirty="0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 dirty="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#9</a:t>
            </a:r>
            <a:endParaRPr/>
          </a:p>
        </p:txBody>
      </p:sp>
      <p:sp>
        <p:nvSpPr>
          <p:cNvPr id="387" name="Google Shape;387;p48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388" name="Google Shape;3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8"/>
          <p:cNvSpPr txBox="1"/>
          <p:nvPr/>
        </p:nvSpPr>
        <p:spPr>
          <a:xfrm>
            <a:off x="6743225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KORACI U ORGANIZACIJI DOGAĐANJA</a:t>
            </a:r>
            <a:endParaRPr/>
          </a:p>
        </p:txBody>
      </p:sp>
      <p:sp>
        <p:nvSpPr>
          <p:cNvPr id="395" name="Google Shape;395;p49"/>
          <p:cNvSpPr txBox="1"/>
          <p:nvPr/>
        </p:nvSpPr>
        <p:spPr>
          <a:xfrm>
            <a:off x="1202225" y="1555800"/>
            <a:ext cx="2094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b="1">
                <a:latin typeface="Pacifico"/>
                <a:ea typeface="Pacifico"/>
                <a:cs typeface="Pacifico"/>
                <a:sym typeface="Pacifico"/>
              </a:rPr>
              <a:t>10.</a:t>
            </a:r>
            <a:endParaRPr sz="12000" b="1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96" name="Google Shape;396;p49"/>
          <p:cNvSpPr txBox="1"/>
          <p:nvPr/>
        </p:nvSpPr>
        <p:spPr>
          <a:xfrm>
            <a:off x="946925" y="3941275"/>
            <a:ext cx="6716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latin typeface="Proxima Nova"/>
                <a:ea typeface="Proxima Nova"/>
                <a:cs typeface="Proxima Nova"/>
                <a:sym typeface="Proxima Nova"/>
              </a:rPr>
              <a:t>ZATVARANJE DOGAĐAJA I DISEMINACIJA</a:t>
            </a:r>
            <a:endParaRPr sz="27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97" name="Google Shape;3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600" y="1358438"/>
            <a:ext cx="4297001" cy="24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9"/>
          <p:cNvSpPr txBox="1"/>
          <p:nvPr/>
        </p:nvSpPr>
        <p:spPr>
          <a:xfrm>
            <a:off x="6542375" y="38236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#10</a:t>
            </a:r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/>
          </p:nvPr>
        </p:nvSpPr>
        <p:spPr>
          <a:xfrm>
            <a:off x="156375" y="4420775"/>
            <a:ext cx="94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8’</a:t>
            </a:r>
            <a:endParaRPr/>
          </a:p>
        </p:txBody>
      </p:sp>
      <p:sp>
        <p:nvSpPr>
          <p:cNvPr id="405" name="Google Shape;405;p50"/>
          <p:cNvSpPr txBox="1"/>
          <p:nvPr/>
        </p:nvSpPr>
        <p:spPr>
          <a:xfrm>
            <a:off x="4940575" y="2488425"/>
            <a:ext cx="41499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ZATVARANJE DOGAĐAJA I DISEMINACIJA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KRATAK OSVRT NA DOGAĐANJE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ODGOVARANJE NA PITANJA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OSTAVITI KONTAKTE 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INFORMIRATI O NAČINU PODJELE MATERIJALA I POTVRDA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POZVATI SUDIONIKE NA ISPUNJAVANJE EVALUACIJE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POZVATI SUDIONIKE NA SLJEDEĆE DOGAĐANJE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Char char="-"/>
            </a:pPr>
            <a:r>
              <a:rPr lang="en-GB" sz="1300" b="1">
                <a:latin typeface="Proxima Nova"/>
                <a:ea typeface="Proxima Nova"/>
                <a:cs typeface="Proxima Nova"/>
                <a:sym typeface="Proxima Nova"/>
              </a:rPr>
              <a:t>POSLATI GOSTIMA PORUKU ZAHVALE</a:t>
            </a:r>
            <a:endParaRPr sz="1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6" name="Google Shape;4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50" y="1339138"/>
            <a:ext cx="4297001" cy="24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0"/>
          <p:cNvSpPr txBox="1"/>
          <p:nvPr/>
        </p:nvSpPr>
        <p:spPr>
          <a:xfrm>
            <a:off x="5056525" y="110500"/>
            <a:ext cx="39180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FORMAT DOGAĐANJA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CILJANA PUBLIKA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SADRŽAJ PREZENTACIJE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POZIVANJE GOSTIJU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ODABIR MULTIMEDIJE I GRAF. RJEŠENJA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EFEKT IZNENAĐENJA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ŠTO NOSE SA SOBOM?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Proxima Nova"/>
                <a:ea typeface="Proxima Nova"/>
                <a:cs typeface="Proxima Nova"/>
                <a:sym typeface="Proxima Nova"/>
              </a:rPr>
              <a:t>PRIPREMANJE TEKSTA I SCENARIJA 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8" name="Google Shape;40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893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4575" y="3179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6975" y="546500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475" y="75202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4450" y="1000075"/>
            <a:ext cx="311501" cy="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9275" y="1235371"/>
            <a:ext cx="256474" cy="25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1675" y="1430675"/>
            <a:ext cx="256474" cy="2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475" y="1687150"/>
            <a:ext cx="256475" cy="25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4175" y="1802013"/>
            <a:ext cx="311501" cy="3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0"/>
          <p:cNvSpPr txBox="1"/>
          <p:nvPr/>
        </p:nvSpPr>
        <p:spPr>
          <a:xfrm>
            <a:off x="3163450" y="3864225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ZADATAK #10</a:t>
            </a:r>
            <a:endParaRPr/>
          </a:p>
        </p:txBody>
      </p:sp>
      <p:sp>
        <p:nvSpPr>
          <p:cNvPr id="423" name="Google Shape;423;p51"/>
          <p:cNvSpPr txBox="1">
            <a:spLocks noGrp="1"/>
          </p:cNvSpPr>
          <p:nvPr>
            <p:ph type="title"/>
          </p:nvPr>
        </p:nvSpPr>
        <p:spPr>
          <a:xfrm>
            <a:off x="688950" y="4114800"/>
            <a:ext cx="776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PREDSTAVLJANJE IDEJA</a:t>
            </a:r>
            <a:endParaRPr/>
          </a:p>
        </p:txBody>
      </p:sp>
      <p:pic>
        <p:nvPicPr>
          <p:cNvPr id="424" name="Google Shape;4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49" y="1282550"/>
            <a:ext cx="4233103" cy="2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1"/>
          <p:cNvSpPr txBox="1"/>
          <p:nvPr/>
        </p:nvSpPr>
        <p:spPr>
          <a:xfrm>
            <a:off x="6762350" y="3702150"/>
            <a:ext cx="157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Izvor: </a:t>
            </a:r>
            <a:r>
              <a:rPr lang="en-GB" sz="9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https://pixabay.com/</a:t>
            </a:r>
            <a:r>
              <a:rPr lang="en-GB" sz="900">
                <a:latin typeface="Proxima Nova"/>
                <a:ea typeface="Proxima Nova"/>
                <a:cs typeface="Proxima Nova"/>
                <a:sym typeface="Proxima Nova"/>
              </a:rPr>
              <a:t>  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249725" y="48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INFLUENCERI?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00000"/>
                </a:solidFill>
              </a:rPr>
              <a:t>Menti</a:t>
            </a:r>
            <a:endParaRPr sz="17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poveznica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877450" y="2122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QR code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Evaluacija</a:t>
            </a:r>
            <a:endParaRPr/>
          </a:p>
        </p:txBody>
      </p:sp>
      <p:sp>
        <p:nvSpPr>
          <p:cNvPr id="431" name="Google Shape;43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Pojedinih dijelova događanja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Cjelokupnog procesa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Evaluacijski kriteriji:</a:t>
            </a:r>
            <a:endParaRPr b="1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Korisnost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Učinkovitost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Djelotvornost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Relevantnost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Održivost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32" name="Google Shape;432;p5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0000"/>
                </a:solidFill>
              </a:rPr>
              <a:t>EVALUACIJSKI UPITNIK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b="1" u="sng" dirty="0">
                <a:solidFill>
                  <a:schemeClr val="hlink"/>
                </a:solidFill>
                <a:hlinkClick r:id="rId3"/>
              </a:rPr>
              <a:t>https://bit.ly/diginf21</a:t>
            </a:r>
            <a:r>
              <a:rPr lang="en-GB" b="1" dirty="0"/>
              <a:t> 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33" name="Google Shape;43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058" y="2620190"/>
            <a:ext cx="1893350" cy="18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"/>
          <p:cNvSpPr txBox="1"/>
          <p:nvPr/>
        </p:nvSpPr>
        <p:spPr>
          <a:xfrm>
            <a:off x="1969550" y="2040400"/>
            <a:ext cx="73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9" name="Google Shape;439;p53"/>
          <p:cNvSpPr txBox="1">
            <a:spLocks noGrp="1"/>
          </p:cNvSpPr>
          <p:nvPr>
            <p:ph type="body" idx="1"/>
          </p:nvPr>
        </p:nvSpPr>
        <p:spPr>
          <a:xfrm>
            <a:off x="1639450" y="1941100"/>
            <a:ext cx="65097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HVALA NA POZORNOSTI!</a:t>
            </a:r>
            <a:endParaRPr sz="3500"/>
          </a:p>
        </p:txBody>
      </p:sp>
      <p:sp>
        <p:nvSpPr>
          <p:cNvPr id="440" name="Google Shape;440;p53"/>
          <p:cNvSpPr txBox="1">
            <a:spLocks noGrp="1"/>
          </p:cNvSpPr>
          <p:nvPr>
            <p:ph type="body" idx="1"/>
          </p:nvPr>
        </p:nvSpPr>
        <p:spPr>
          <a:xfrm>
            <a:off x="832775" y="3317775"/>
            <a:ext cx="3949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natasa.ljubic-klemse@skole.hr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3"/>
          <p:cNvSpPr txBox="1">
            <a:spLocks noGrp="1"/>
          </p:cNvSpPr>
          <p:nvPr>
            <p:ph type="body" idx="1"/>
          </p:nvPr>
        </p:nvSpPr>
        <p:spPr>
          <a:xfrm>
            <a:off x="5152725" y="3317775"/>
            <a:ext cx="35295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tomislav.pavlovic1@skole.hr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49675" y="47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INFLUENCERI / OBRAZOVNI </a:t>
            </a:r>
            <a:r>
              <a:rPr lang="en-GB" dirty="0" smtClean="0"/>
              <a:t>INFLUENCER</a:t>
            </a:r>
            <a:r>
              <a:rPr lang="hr-HR" dirty="0" smtClean="0"/>
              <a:t>I</a:t>
            </a:r>
            <a:r>
              <a:rPr lang="en-GB" dirty="0" smtClean="0"/>
              <a:t>?</a:t>
            </a: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692975"/>
            <a:ext cx="4461300" cy="28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1" dirty="0">
                <a:solidFill>
                  <a:srgbClr val="333333"/>
                </a:solidFill>
              </a:rPr>
              <a:t>OSOBA </a:t>
            </a:r>
            <a:r>
              <a:rPr lang="en-GB" sz="5600" b="1" dirty="0" err="1">
                <a:solidFill>
                  <a:srgbClr val="333333"/>
                </a:solidFill>
              </a:rPr>
              <a:t>ili</a:t>
            </a:r>
            <a:r>
              <a:rPr lang="en-GB" sz="5600" b="1" dirty="0">
                <a:solidFill>
                  <a:srgbClr val="333333"/>
                </a:solidFill>
              </a:rPr>
              <a:t> SKUPINA OSOBA </a:t>
            </a:r>
            <a:r>
              <a:rPr lang="en-GB" sz="5600" b="1" dirty="0" err="1">
                <a:solidFill>
                  <a:srgbClr val="333333"/>
                </a:solidFill>
              </a:rPr>
              <a:t>koja</a:t>
            </a:r>
            <a:r>
              <a:rPr lang="en-GB" sz="5600" b="1" dirty="0">
                <a:solidFill>
                  <a:srgbClr val="333333"/>
                </a:solidFill>
              </a:rPr>
              <a:t> </a:t>
            </a:r>
            <a:r>
              <a:rPr lang="en-GB" sz="5600" b="1" dirty="0" err="1">
                <a:solidFill>
                  <a:srgbClr val="333333"/>
                </a:solidFill>
              </a:rPr>
              <a:t>ima</a:t>
            </a:r>
            <a:r>
              <a:rPr lang="en-GB" sz="5600" b="1" dirty="0">
                <a:solidFill>
                  <a:srgbClr val="333333"/>
                </a:solidFill>
              </a:rPr>
              <a:t> UTJECAJ.</a:t>
            </a:r>
            <a:endParaRPr sz="56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600" dirty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OSOBE </a:t>
            </a:r>
            <a:r>
              <a:rPr lang="en-GB" sz="5600" dirty="0" err="1">
                <a:solidFill>
                  <a:srgbClr val="000000"/>
                </a:solidFill>
              </a:rPr>
              <a:t>koje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su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stručnjaci</a:t>
            </a:r>
            <a:r>
              <a:rPr lang="en-GB" sz="5600" dirty="0">
                <a:solidFill>
                  <a:srgbClr val="000000"/>
                </a:solidFill>
              </a:rPr>
              <a:t> u </a:t>
            </a:r>
            <a:r>
              <a:rPr lang="en-GB" sz="5600" dirty="0" err="1">
                <a:solidFill>
                  <a:srgbClr val="000000"/>
                </a:solidFill>
              </a:rPr>
              <a:t>svom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području</a:t>
            </a:r>
            <a:r>
              <a:rPr lang="en-GB" sz="5600" dirty="0">
                <a:solidFill>
                  <a:srgbClr val="000000"/>
                </a:solidFill>
              </a:rPr>
              <a:t>.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OSOBE </a:t>
            </a:r>
            <a:r>
              <a:rPr lang="en-GB" sz="5600" dirty="0" err="1">
                <a:solidFill>
                  <a:srgbClr val="000000"/>
                </a:solidFill>
              </a:rPr>
              <a:t>koje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utječu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na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promjenu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ponašanja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drugih</a:t>
            </a:r>
            <a:r>
              <a:rPr lang="en-GB" sz="5600" dirty="0">
                <a:solidFill>
                  <a:srgbClr val="000000"/>
                </a:solidFill>
              </a:rPr>
              <a:t>. 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OSOBE </a:t>
            </a:r>
            <a:r>
              <a:rPr lang="en-GB" sz="5600" dirty="0" err="1">
                <a:solidFill>
                  <a:srgbClr val="000000"/>
                </a:solidFill>
              </a:rPr>
              <a:t>koje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inspiriraju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druge</a:t>
            </a:r>
            <a:r>
              <a:rPr lang="en-GB" sz="5600" dirty="0">
                <a:solidFill>
                  <a:srgbClr val="000000"/>
                </a:solidFill>
              </a:rPr>
              <a:t>.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OSOBE </a:t>
            </a:r>
            <a:r>
              <a:rPr lang="en-GB" sz="5600" dirty="0" err="1">
                <a:solidFill>
                  <a:srgbClr val="000000"/>
                </a:solidFill>
              </a:rPr>
              <a:t>koje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stvaraju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zajedničke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interese</a:t>
            </a:r>
            <a:r>
              <a:rPr lang="en-GB" sz="5600" dirty="0">
                <a:solidFill>
                  <a:srgbClr val="000000"/>
                </a:solidFill>
              </a:rPr>
              <a:t>.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4878075" y="1693000"/>
            <a:ext cx="3892200" cy="28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38" b="1" dirty="0">
                <a:solidFill>
                  <a:srgbClr val="333333"/>
                </a:solidFill>
              </a:rPr>
              <a:t>OBRAZOVNI INFLUENCERI</a:t>
            </a:r>
            <a:endParaRPr sz="5638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dirty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STRUČNJACI u </a:t>
            </a:r>
            <a:r>
              <a:rPr lang="en-GB" sz="5600" dirty="0" err="1">
                <a:solidFill>
                  <a:srgbClr val="000000"/>
                </a:solidFill>
              </a:rPr>
              <a:t>odgojno-obrazovnom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području</a:t>
            </a:r>
            <a:r>
              <a:rPr lang="en-GB" sz="5600" dirty="0">
                <a:solidFill>
                  <a:srgbClr val="000000"/>
                </a:solidFill>
              </a:rPr>
              <a:t>.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PREPOZNATI </a:t>
            </a:r>
            <a:r>
              <a:rPr lang="en-GB" sz="5600" dirty="0" err="1">
                <a:solidFill>
                  <a:srgbClr val="000000"/>
                </a:solidFill>
              </a:rPr>
              <a:t>svojim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postignućima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i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inovacijama</a:t>
            </a:r>
            <a:r>
              <a:rPr lang="en-GB" sz="5600" dirty="0">
                <a:solidFill>
                  <a:srgbClr val="000000"/>
                </a:solidFill>
              </a:rPr>
              <a:t>.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5600" dirty="0">
                <a:solidFill>
                  <a:srgbClr val="000000"/>
                </a:solidFill>
              </a:rPr>
              <a:t>UZOR </a:t>
            </a:r>
            <a:r>
              <a:rPr lang="en-GB" sz="5600" dirty="0" err="1">
                <a:solidFill>
                  <a:srgbClr val="000000"/>
                </a:solidFill>
              </a:rPr>
              <a:t>drugim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odgojno-obrazovnim</a:t>
            </a:r>
            <a:r>
              <a:rPr lang="en-GB" sz="5600" dirty="0">
                <a:solidFill>
                  <a:srgbClr val="000000"/>
                </a:solidFill>
              </a:rPr>
              <a:t> </a:t>
            </a:r>
            <a:r>
              <a:rPr lang="en-GB" sz="5600" dirty="0" err="1">
                <a:solidFill>
                  <a:srgbClr val="000000"/>
                </a:solidFill>
              </a:rPr>
              <a:t>radnicima</a:t>
            </a:r>
            <a:r>
              <a:rPr lang="en-GB" sz="5600" dirty="0">
                <a:solidFill>
                  <a:srgbClr val="000000"/>
                </a:solidFill>
              </a:rPr>
              <a:t>.</a:t>
            </a:r>
            <a:endParaRPr sz="5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ETWINNING 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281953"/>
            <a:ext cx="7998000" cy="3286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 smtClean="0">
                <a:solidFill>
                  <a:srgbClr val="000000"/>
                </a:solidFill>
              </a:rPr>
              <a:t>zajednica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škola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vrtića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fakulteta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>
                <a:solidFill>
                  <a:srgbClr val="000000"/>
                </a:solidFill>
              </a:rPr>
              <a:t>online </a:t>
            </a:r>
            <a:r>
              <a:rPr lang="en-GB" sz="1600" dirty="0" err="1">
                <a:solidFill>
                  <a:srgbClr val="000000"/>
                </a:solidFill>
              </a:rPr>
              <a:t>platforma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za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suradnju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>
                <a:solidFill>
                  <a:srgbClr val="000000"/>
                </a:solidFill>
              </a:rPr>
              <a:t>dio</a:t>
            </a:r>
            <a:r>
              <a:rPr lang="en-GB" sz="1600" dirty="0">
                <a:solidFill>
                  <a:srgbClr val="000000"/>
                </a:solidFill>
              </a:rPr>
              <a:t> European </a:t>
            </a:r>
            <a:r>
              <a:rPr lang="en-GB" sz="1600" dirty="0" err="1">
                <a:solidFill>
                  <a:srgbClr val="000000"/>
                </a:solidFill>
              </a:rPr>
              <a:t>Schoolneta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>
                <a:solidFill>
                  <a:srgbClr val="000000"/>
                </a:solidFill>
              </a:rPr>
              <a:t>uspješno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integriran</a:t>
            </a:r>
            <a:r>
              <a:rPr lang="en-GB" sz="1600" dirty="0">
                <a:solidFill>
                  <a:srgbClr val="000000"/>
                </a:solidFill>
              </a:rPr>
              <a:t> u Erasmus+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>
                <a:solidFill>
                  <a:srgbClr val="000000"/>
                </a:solidFill>
              </a:rPr>
              <a:t>promiče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suradnju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među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školama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upotrebom</a:t>
            </a:r>
            <a:r>
              <a:rPr lang="en-GB" sz="1600" dirty="0">
                <a:solidFill>
                  <a:srgbClr val="000000"/>
                </a:solidFill>
              </a:rPr>
              <a:t> IKT-a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>
                <a:solidFill>
                  <a:srgbClr val="000000"/>
                </a:solidFill>
              </a:rPr>
              <a:t>pruža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besplatno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kontinuirano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stručno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usavršvanje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>
                <a:solidFill>
                  <a:srgbClr val="000000"/>
                </a:solidFill>
              </a:rPr>
              <a:t>osigurava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komunikaciju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dirty="0" err="1">
                <a:solidFill>
                  <a:srgbClr val="000000"/>
                </a:solidFill>
              </a:rPr>
              <a:t>razmjenu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iskustava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različitih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materijala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-GB" sz="1600" dirty="0" err="1">
                <a:solidFill>
                  <a:srgbClr val="000000"/>
                </a:solidFill>
              </a:rPr>
              <a:t>osigurava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inovativno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kreativno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rješavanje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izazova</a:t>
            </a:r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301" y="774750"/>
            <a:ext cx="2705152" cy="18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ETWINNING I RAZVOJ KOMPETENCIJA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4294967295"/>
          </p:nvPr>
        </p:nvSpPr>
        <p:spPr>
          <a:xfrm>
            <a:off x="538125" y="1152475"/>
            <a:ext cx="829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333333"/>
                </a:solidFill>
              </a:rPr>
              <a:t>RAZVOJ KOMPETENCIJA</a:t>
            </a:r>
            <a:endParaRPr sz="1600" b="1" dirty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hr-HR" sz="1600" dirty="0" smtClean="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dirty="0" err="1" smtClean="0">
                <a:solidFill>
                  <a:srgbClr val="333333"/>
                </a:solidFill>
              </a:rPr>
              <a:t>Provođenjem</a:t>
            </a:r>
            <a:r>
              <a:rPr lang="en-GB" sz="1600" dirty="0" smtClean="0">
                <a:solidFill>
                  <a:srgbClr val="333333"/>
                </a:solidFill>
              </a:rPr>
              <a:t> </a:t>
            </a:r>
            <a:r>
              <a:rPr lang="en-GB" sz="1600" dirty="0">
                <a:solidFill>
                  <a:srgbClr val="333333"/>
                </a:solidFill>
              </a:rPr>
              <a:t>eTwinning </a:t>
            </a:r>
            <a:r>
              <a:rPr lang="en-GB" sz="1600" dirty="0" err="1">
                <a:solidFill>
                  <a:srgbClr val="333333"/>
                </a:solidFill>
              </a:rPr>
              <a:t>projekata</a:t>
            </a:r>
            <a:r>
              <a:rPr lang="en-GB" sz="1600" dirty="0">
                <a:solidFill>
                  <a:srgbClr val="333333"/>
                </a:solidFill>
              </a:rPr>
              <a:t>: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en-GB" sz="1600" b="1" dirty="0" err="1">
                <a:solidFill>
                  <a:srgbClr val="333333"/>
                </a:solidFill>
              </a:rPr>
              <a:t>učitelji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postižu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napredak</a:t>
            </a:r>
            <a:r>
              <a:rPr lang="en-GB" sz="1600" dirty="0">
                <a:solidFill>
                  <a:srgbClr val="333333"/>
                </a:solidFill>
              </a:rPr>
              <a:t> u </a:t>
            </a:r>
            <a:r>
              <a:rPr lang="en-GB" sz="1600" dirty="0" err="1">
                <a:solidFill>
                  <a:srgbClr val="333333"/>
                </a:solidFill>
              </a:rPr>
              <a:t>razvoju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profesionalnih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kompetencija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en-GB" sz="1600" b="1" dirty="0" err="1">
                <a:solidFill>
                  <a:srgbClr val="333333"/>
                </a:solidFill>
              </a:rPr>
              <a:t>učenici</a:t>
            </a:r>
            <a:r>
              <a:rPr lang="en-GB" sz="1600" b="1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uspješnije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razvijaju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ključne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kompetencije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povećava</a:t>
            </a:r>
            <a:r>
              <a:rPr lang="en-GB" sz="1600" dirty="0">
                <a:solidFill>
                  <a:srgbClr val="333333"/>
                </a:solidFill>
              </a:rPr>
              <a:t> se </a:t>
            </a:r>
            <a:r>
              <a:rPr lang="en-GB" sz="1600" dirty="0" err="1">
                <a:solidFill>
                  <a:srgbClr val="333333"/>
                </a:solidFill>
              </a:rPr>
              <a:t>razina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digitalne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kompetencije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uspješnije</a:t>
            </a:r>
            <a:r>
              <a:rPr lang="en-GB" sz="1600" dirty="0">
                <a:solidFill>
                  <a:srgbClr val="333333"/>
                </a:solidFill>
              </a:rPr>
              <a:t> se </a:t>
            </a:r>
            <a:r>
              <a:rPr lang="en-GB" sz="1600" dirty="0" err="1">
                <a:solidFill>
                  <a:srgbClr val="333333"/>
                </a:solidFill>
              </a:rPr>
              <a:t>ostvaruju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odgojno-obrazovna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očekivanja</a:t>
            </a:r>
            <a:r>
              <a:rPr lang="en-GB" sz="1600" dirty="0">
                <a:solidFill>
                  <a:srgbClr val="333333"/>
                </a:solidFill>
              </a:rPr>
              <a:t> MPT </a:t>
            </a:r>
            <a:r>
              <a:rPr lang="en-GB" sz="1600" dirty="0" err="1">
                <a:solidFill>
                  <a:srgbClr val="333333"/>
                </a:solidFill>
              </a:rPr>
              <a:t>Uporaba</a:t>
            </a:r>
            <a:r>
              <a:rPr lang="en-GB" sz="1600" dirty="0">
                <a:solidFill>
                  <a:srgbClr val="333333"/>
                </a:solidFill>
              </a:rPr>
              <a:t> IKT</a:t>
            </a:r>
            <a:endParaRPr sz="16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ETWINNING I RAZVOJ KOMPETENCIJA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4294967295"/>
          </p:nvPr>
        </p:nvSpPr>
        <p:spPr>
          <a:xfrm>
            <a:off x="424950" y="1497105"/>
            <a:ext cx="8294100" cy="3307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12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775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Dobrobiti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eTwinninga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za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učenike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1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75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Dobrobiti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eTwinninga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za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odgojno-obrazovne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radnike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1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75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Dobrobiti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eTwinninga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lokalnoj</a:t>
            </a:r>
            <a:r>
              <a:rPr lang="en-GB" sz="1600" dirty="0">
                <a:solidFill>
                  <a:srgbClr val="333333"/>
                </a:solidFill>
              </a:rPr>
              <a:t>, </a:t>
            </a:r>
            <a:r>
              <a:rPr lang="en-GB" sz="1600" dirty="0" err="1">
                <a:solidFill>
                  <a:srgbClr val="333333"/>
                </a:solidFill>
              </a:rPr>
              <a:t>nacionalnoj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i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međunarodnoj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zajednici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1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75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Ostvarivanje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odgojno-obrazovnih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ishoda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i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očekivanja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međupredmetnih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tema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uz</a:t>
            </a:r>
            <a:r>
              <a:rPr lang="en-GB" sz="1600" dirty="0">
                <a:solidFill>
                  <a:srgbClr val="333333"/>
                </a:solidFill>
              </a:rPr>
              <a:t> eTwinning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-341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75"/>
              <a:buChar char="-"/>
            </a:pPr>
            <a:r>
              <a:rPr lang="en-GB" sz="1600" dirty="0" err="1">
                <a:solidFill>
                  <a:srgbClr val="333333"/>
                </a:solidFill>
              </a:rPr>
              <a:t>Dijeljenje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dobre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prakse</a:t>
            </a:r>
            <a:r>
              <a:rPr lang="en-GB" sz="1600" dirty="0">
                <a:solidFill>
                  <a:srgbClr val="333333"/>
                </a:solidFill>
              </a:rPr>
              <a:t> </a:t>
            </a:r>
            <a:r>
              <a:rPr lang="en-GB" sz="1600" dirty="0" err="1">
                <a:solidFill>
                  <a:srgbClr val="333333"/>
                </a:solidFill>
              </a:rPr>
              <a:t>na</a:t>
            </a:r>
            <a:r>
              <a:rPr lang="en-GB" sz="1600" dirty="0">
                <a:solidFill>
                  <a:srgbClr val="333333"/>
                </a:solidFill>
              </a:rPr>
              <a:t> eTwinning </a:t>
            </a:r>
            <a:r>
              <a:rPr lang="en-GB" sz="1600" dirty="0" err="1">
                <a:solidFill>
                  <a:srgbClr val="333333"/>
                </a:solidFill>
              </a:rPr>
              <a:t>platformi</a:t>
            </a:r>
            <a:endParaRPr sz="1600" dirty="0">
              <a:solidFill>
                <a:srgbClr val="333333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KREIRANJE DOGAĐANJA I OGLAŠAVANJE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333333"/>
                </a:solidFill>
              </a:rPr>
              <a:t>KREIRANJE DOGAĐANJA</a:t>
            </a:r>
            <a:endParaRPr b="1" dirty="0">
              <a:solidFill>
                <a:srgbClr val="333333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Fizičko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ili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mrežno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događanje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Naslov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Kratak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opis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Fotografija</a:t>
            </a:r>
            <a:r>
              <a:rPr lang="en-GB" dirty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neobavezno</a:t>
            </a:r>
            <a:r>
              <a:rPr lang="en-GB" dirty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Jezik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Broj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osoba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koje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će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sudjelovati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Vrsta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Tko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može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sudjelovati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Trajanje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>
                <a:solidFill>
                  <a:srgbClr val="000000"/>
                </a:solidFill>
              </a:rPr>
              <a:t>Datum </a:t>
            </a:r>
            <a:r>
              <a:rPr lang="en-GB" dirty="0" err="1">
                <a:solidFill>
                  <a:srgbClr val="000000"/>
                </a:solidFill>
              </a:rPr>
              <a:t>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vrijeme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Pozivanje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kontakata</a:t>
            </a:r>
            <a:r>
              <a:rPr lang="en-GB" dirty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neobavezno</a:t>
            </a:r>
            <a:r>
              <a:rPr lang="en-GB" dirty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 dirty="0" err="1">
                <a:solidFill>
                  <a:srgbClr val="000000"/>
                </a:solidFill>
              </a:rPr>
              <a:t>Odabir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alata</a:t>
            </a:r>
            <a:r>
              <a:rPr lang="en-GB" dirty="0">
                <a:solidFill>
                  <a:srgbClr val="000000"/>
                </a:solidFill>
              </a:rPr>
              <a:t> (forum </a:t>
            </a:r>
            <a:r>
              <a:rPr lang="en-GB" dirty="0" err="1">
                <a:solidFill>
                  <a:srgbClr val="000000"/>
                </a:solidFill>
              </a:rPr>
              <a:t>i</a:t>
            </a:r>
            <a:r>
              <a:rPr lang="en-GB" dirty="0">
                <a:solidFill>
                  <a:srgbClr val="000000"/>
                </a:solidFill>
              </a:rPr>
              <a:t>/</a:t>
            </a:r>
            <a:r>
              <a:rPr lang="en-GB" dirty="0" err="1">
                <a:solidFill>
                  <a:srgbClr val="000000"/>
                </a:solidFill>
              </a:rPr>
              <a:t>ili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arhiva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datoteka</a:t>
            </a:r>
            <a:r>
              <a:rPr lang="en-GB" dirty="0">
                <a:solidFill>
                  <a:srgbClr val="000000"/>
                </a:solidFill>
              </a:rPr>
              <a:t>)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333333"/>
                </a:solidFill>
              </a:rPr>
              <a:t>OGLAŠAVANJE</a:t>
            </a:r>
            <a:endParaRPr b="1">
              <a:solidFill>
                <a:srgbClr val="333333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Plakat/poster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Najavni video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Video mamac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eTwinning Live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Društvene mreže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Osobni pristup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-GB">
                <a:solidFill>
                  <a:srgbClr val="000000"/>
                </a:solidFill>
              </a:rPr>
              <a:t>Lokalni mediji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1126</Words>
  <Application>Microsoft Office PowerPoint</Application>
  <PresentationFormat>Prikaz na zaslonu (16:9)</PresentationFormat>
  <Paragraphs>325</Paragraphs>
  <Slides>41</Slides>
  <Notes>41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6" baseType="lpstr">
      <vt:lpstr>Arial</vt:lpstr>
      <vt:lpstr>Pacifico</vt:lpstr>
      <vt:lpstr>Alfa Slab One</vt:lpstr>
      <vt:lpstr>Proxima Nova</vt:lpstr>
      <vt:lpstr>Gameday</vt:lpstr>
      <vt:lpstr>VODIČ ZA OBRAZOVNE INFLUENCERE – UČITELJE NOMADE</vt:lpstr>
      <vt:lpstr>O NAMA</vt:lpstr>
      <vt:lpstr>O VAMA</vt:lpstr>
      <vt:lpstr>INFLUENCERI?</vt:lpstr>
      <vt:lpstr>INFLUENCERI / OBRAZOVNI INFLUENCERI?</vt:lpstr>
      <vt:lpstr>ETWINNING </vt:lpstr>
      <vt:lpstr>ETWINNING I RAZVOJ KOMPETENCIJA</vt:lpstr>
      <vt:lpstr>ETWINNING I RAZVOJ KOMPETENCIJA</vt:lpstr>
      <vt:lpstr>KREIRANJE DOGAĐANJA I OGLAŠAVANJE</vt:lpstr>
      <vt:lpstr>KORACI U ORGANIZACIJI DOGAĐANJA</vt:lpstr>
      <vt:lpstr>KORACI U ORGANIZACIJI DOGAĐANJA</vt:lpstr>
      <vt:lpstr>ZADATAK #1</vt:lpstr>
      <vt:lpstr>ZADATAK #1</vt:lpstr>
      <vt:lpstr>KORACI U ORGANIZACIJI DOGAĐANJA</vt:lpstr>
      <vt:lpstr>ZADATAK #2</vt:lpstr>
      <vt:lpstr>ZADATAK #2</vt:lpstr>
      <vt:lpstr>KORACI U ORGANIZACIJI DOGAĐANJA</vt:lpstr>
      <vt:lpstr>ZADATAK #3</vt:lpstr>
      <vt:lpstr>ZADATAK #3</vt:lpstr>
      <vt:lpstr>KORACI U ORGANIZACIJI DOGAĐANJA</vt:lpstr>
      <vt:lpstr>ZADATAK #4</vt:lpstr>
      <vt:lpstr>ZADATAK #4</vt:lpstr>
      <vt:lpstr>KORACI U ORGANIZACIJI DOGAĐANJA</vt:lpstr>
      <vt:lpstr>ZADATAK #5</vt:lpstr>
      <vt:lpstr>KORACI U ORGANIZACIJI DOGAĐANJA</vt:lpstr>
      <vt:lpstr>ZADATAK #6</vt:lpstr>
      <vt:lpstr>ZADATAK #6</vt:lpstr>
      <vt:lpstr>KORACI U ORGANIZACIJI DOGAĐANJA</vt:lpstr>
      <vt:lpstr>ZADATAK #7</vt:lpstr>
      <vt:lpstr>ZADATAK #7</vt:lpstr>
      <vt:lpstr>KORACI U ORGANIZACIJI DOGAĐANJA</vt:lpstr>
      <vt:lpstr>ZADATAK #8</vt:lpstr>
      <vt:lpstr>ZADATAK #8</vt:lpstr>
      <vt:lpstr>KORACI U ORGANIZACIJI DOGAĐANJA</vt:lpstr>
      <vt:lpstr>ZADATAK #9</vt:lpstr>
      <vt:lpstr>ZADATAK #9</vt:lpstr>
      <vt:lpstr>KORACI U ORGANIZACIJI DOGAĐANJA</vt:lpstr>
      <vt:lpstr>ZADATAK #10</vt:lpstr>
      <vt:lpstr>ZADATAK #10</vt:lpstr>
      <vt:lpstr>Evaluacija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#DIGITALNI INFLUENCERI U OBRAZOVANJU</dc:title>
  <cp:lastModifiedBy>Korisnik</cp:lastModifiedBy>
  <cp:revision>8</cp:revision>
  <dcterms:modified xsi:type="dcterms:W3CDTF">2021-10-07T16:01:26Z</dcterms:modified>
</cp:coreProperties>
</file>