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0"/>
  </p:notesMasterIdLst>
  <p:sldIdLst>
    <p:sldId id="256" r:id="rId2"/>
    <p:sldId id="257" r:id="rId3"/>
    <p:sldId id="265" r:id="rId4"/>
    <p:sldId id="268" r:id="rId5"/>
    <p:sldId id="269" r:id="rId6"/>
    <p:sldId id="270" r:id="rId7"/>
    <p:sldId id="271" r:id="rId8"/>
    <p:sldId id="272" r:id="rId9"/>
    <p:sldId id="275" r:id="rId10"/>
    <p:sldId id="264" r:id="rId11"/>
    <p:sldId id="273" r:id="rId12"/>
    <p:sldId id="274" r:id="rId13"/>
    <p:sldId id="276" r:id="rId14"/>
    <p:sldId id="261" r:id="rId15"/>
    <p:sldId id="262" r:id="rId16"/>
    <p:sldId id="263" r:id="rId17"/>
    <p:sldId id="27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D6B18-6161-FF75-975E-5F6CA8DBD3FE}" v="248" dt="2021-10-03T18:01:48.615"/>
    <p1510:client id="{F0F3118C-E97E-DBC3-5831-80FF0D4612EF}" v="17" dt="2021-10-03T17:43:50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01" autoAdjust="0"/>
  </p:normalViewPr>
  <p:slideViewPr>
    <p:cSldViewPr snapToGrid="0">
      <p:cViewPr varScale="1">
        <p:scale>
          <a:sx n="55" d="100"/>
          <a:sy n="55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2181-86AB-42B0-A729-80F2C844F5BE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70ABF-3E26-484B-84B5-FCA0F57292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89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45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Igra je nastala u sklopu </a:t>
            </a:r>
            <a:r>
              <a:rPr lang="hr-HR" dirty="0" err="1"/>
              <a:t>eTwinning</a:t>
            </a:r>
            <a:r>
              <a:rPr lang="hr-HR" dirty="0"/>
              <a:t> projekta NMT kao aktivnost za obilježavanje Dana sigurnijeg Interneta 9.2.2021.</a:t>
            </a:r>
          </a:p>
          <a:p>
            <a:r>
              <a:rPr lang="hr-HR" dirty="0">
                <a:cs typeface="Calibri"/>
              </a:rPr>
              <a:t>Od rujna do svibnja je trajao projekt</a:t>
            </a:r>
            <a:endParaRPr lang="hr-HR" dirty="0"/>
          </a:p>
          <a:p>
            <a:r>
              <a:rPr lang="hr-HR" dirty="0">
                <a:cs typeface="Calibri"/>
              </a:rPr>
              <a:t>Igra je napravljena u veljači za obilježavanje DSI</a:t>
            </a:r>
            <a:endParaRPr lang="hr-HR" dirty="0"/>
          </a:p>
          <a:p>
            <a:r>
              <a:rPr lang="hr-HR" dirty="0"/>
              <a:t>Nastava se provodila u nesigurnom režimu – u učionici s mogućnošću prelaska na online u bilo kojem trenutku – partnerske škole su bile u potpunosti online. (osam škola iz Turske, i Gimnazija Bjelovar)</a:t>
            </a:r>
            <a:endParaRPr lang="hr-HR" dirty="0">
              <a:cs typeface="Calibri"/>
            </a:endParaRPr>
          </a:p>
          <a:p>
            <a:r>
              <a:rPr lang="hr-HR" dirty="0"/>
              <a:t>Ovakva igra bila je rješenje za učenje u bilo kojem okružju, posebno pogodna za online nastavu.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Google alati su bili logičan izbor s obzirom na dostupnost i jednostavnost.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00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29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339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Tu spomenuti dnevno ograničenje od 100 poslanih certifikata – niti u jednom trenutku nije premašeno, maksimum od cca 40 korisnika bilo certificirano u jednom danu – savjet onima koji će možda iskoristiti igru u svojoj nastavi – ako ne dobiju certifikat, ponoviti slanje završnog obrasca idući dan ili popuniti obrazac u engleskoj verziji.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81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63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60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Igra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dostupna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korištenje</a:t>
            </a:r>
            <a:r>
              <a:rPr lang="en-US" dirty="0">
                <a:cs typeface="Calibri"/>
              </a:rPr>
              <a:t> bez </a:t>
            </a:r>
            <a:r>
              <a:rPr lang="en-US" dirty="0" err="1">
                <a:cs typeface="Calibri"/>
              </a:rPr>
              <a:t>izmijena</a:t>
            </a:r>
            <a:r>
              <a:rPr lang="hr-HR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želite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imati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uvid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izdane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certifikate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onda</a:t>
            </a:r>
            <a:r>
              <a:rPr lang="en-US" dirty="0">
                <a:cs typeface="Calibri"/>
              </a:rPr>
              <a:t> bi </a:t>
            </a:r>
            <a:r>
              <a:rPr lang="en-US" dirty="0" err="1">
                <a:cs typeface="Calibri"/>
              </a:rPr>
              <a:t>trebalo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imati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svoju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kopiju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stranice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podešen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obrazac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svojim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certifificiranjem</a:t>
            </a:r>
            <a:r>
              <a:rPr lang="en-US" dirty="0">
                <a:cs typeface="Calibri"/>
              </a:rPr>
              <a:t>. Za </a:t>
            </a:r>
            <a:r>
              <a:rPr lang="en-US" dirty="0" err="1">
                <a:cs typeface="Calibri"/>
              </a:rPr>
              <a:t>više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detalja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idućem</a:t>
            </a:r>
            <a:r>
              <a:rPr lang="en-US" dirty="0">
                <a:cs typeface="Calibri"/>
              </a:rPr>
              <a:t> CUC-u </a:t>
            </a:r>
            <a:r>
              <a:rPr lang="en-US" dirty="0" err="1">
                <a:cs typeface="Calibri"/>
              </a:rPr>
              <a:t>ili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obratite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mail </a:t>
            </a:r>
            <a:r>
              <a:rPr lang="en-US" dirty="0" err="1">
                <a:cs typeface="Calibri"/>
              </a:rPr>
              <a:t>autorica</a:t>
            </a:r>
            <a:r>
              <a:rPr lang="en-US" dirty="0">
                <a:cs typeface="Calibri"/>
              </a:rPr>
              <a:t>.</a:t>
            </a:r>
          </a:p>
          <a:p>
            <a:r>
              <a:rPr lang="hr-HR" dirty="0">
                <a:cs typeface="Calibri"/>
              </a:rPr>
              <a:t>Z</a:t>
            </a:r>
            <a:r>
              <a:rPr lang="en-US" dirty="0" err="1">
                <a:cs typeface="Calibri"/>
              </a:rPr>
              <a:t>adaci</a:t>
            </a:r>
            <a:r>
              <a:rPr lang="en-US" dirty="0">
                <a:cs typeface="Calibri"/>
              </a:rPr>
              <a:t> </a:t>
            </a:r>
            <a:r>
              <a:rPr lang="hr-HR" dirty="0">
                <a:cs typeface="Calibri"/>
              </a:rPr>
              <a:t>za koje se mora unijeti točno određeni kod </a:t>
            </a:r>
            <a:r>
              <a:rPr lang="en-US" dirty="0">
                <a:cs typeface="Calibri"/>
              </a:rPr>
              <a:t>nose 3 </a:t>
            </a:r>
            <a:r>
              <a:rPr lang="en-US" dirty="0" err="1">
                <a:cs typeface="Calibri"/>
              </a:rPr>
              <a:t>ili</a:t>
            </a:r>
            <a:r>
              <a:rPr lang="en-US" dirty="0">
                <a:cs typeface="Calibri"/>
              </a:rPr>
              <a:t> 4 </a:t>
            </a:r>
            <a:r>
              <a:rPr lang="en-US" dirty="0" err="1">
                <a:cs typeface="Calibri"/>
              </a:rPr>
              <a:t>boda</a:t>
            </a:r>
            <a:r>
              <a:rPr lang="hr-HR" dirty="0">
                <a:cs typeface="Calibri"/>
              </a:rPr>
              <a:t> i na taj način se osigurava 71% 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Učenicima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nije</a:t>
            </a:r>
            <a:r>
              <a:rPr lang="en-US" dirty="0">
                <a:cs typeface="Calibri"/>
              </a:rPr>
              <a:t> bio </a:t>
            </a:r>
            <a:r>
              <a:rPr lang="en-US" dirty="0" err="1">
                <a:cs typeface="Calibri"/>
              </a:rPr>
              <a:t>dovoljan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prolaz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već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željeli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certifikat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</a:t>
            </a:r>
            <a:r>
              <a:rPr lang="en-US" dirty="0">
                <a:cs typeface="Calibri"/>
              </a:rPr>
              <a:t> 100% </a:t>
            </a:r>
            <a:r>
              <a:rPr lang="en-US" dirty="0" err="1">
                <a:cs typeface="Calibri"/>
              </a:rPr>
              <a:t>osvojenih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bodova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44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0ABF-3E26-484B-84B5-FCA0F5729275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36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18AE-8F30-4DC2-BBC3-884B2F42580A}" type="datetime1">
              <a:rPr lang="hr-HR" smtClean="0"/>
              <a:t>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49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AB8-7EA6-4D60-9584-9A4A0EB4C392}" type="datetime1">
              <a:rPr lang="hr-HR" smtClean="0"/>
              <a:t>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27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83EF-7AE6-4594-AC2B-DFC6C7A1A708}" type="datetime1">
              <a:rPr lang="hr-HR" smtClean="0"/>
              <a:t>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F9C2-5B7A-4920-909A-53F4D9D00B9A}" type="datetime1">
              <a:rPr lang="hr-HR" smtClean="0"/>
              <a:t>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6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091-FC59-4DC9-81F9-E2375EED669A}" type="datetime1">
              <a:rPr lang="hr-HR" smtClean="0"/>
              <a:t>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8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7CAB-4C4D-42C4-9ADA-4FEE0FAC6245}" type="datetime1">
              <a:rPr lang="hr-HR" smtClean="0"/>
              <a:t>7.10.2021.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743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84EA-027C-4D99-BA4F-C7B2CBEAF31C}" type="datetime1">
              <a:rPr lang="hr-HR" smtClean="0"/>
              <a:t>7.10.2021.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632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84EB-E36D-43F9-9D3E-C85591071B96}" type="datetime1">
              <a:rPr lang="hr-HR" smtClean="0"/>
              <a:t>7.10.2021.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03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070F-8F20-4776-950F-E0299EB83F48}" type="datetime1">
              <a:rPr lang="hr-HR" smtClean="0"/>
              <a:t>7.10.2021.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02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7F93-DC51-48B1-86BC-3AE67F237B8B}" type="datetime1">
              <a:rPr lang="hr-HR" smtClean="0"/>
              <a:t>7.10.2021.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315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FF9CD3-4155-4BBA-ADFE-DE576CE2593C}" type="datetime1">
              <a:rPr lang="hr-HR" smtClean="0"/>
              <a:t>7.10.2021.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hr-HR"/>
              <a:t>CUC 2021., Šibenik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7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24AE-1D32-4FEF-B3A1-A3CD8D5B4D4A}" type="datetime1">
              <a:rPr lang="hr-HR" smtClean="0"/>
              <a:t>7.10.2021.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E858998-B10A-4452-AC7C-20AB44397F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254" y="634074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CUC 2021., Šibenik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0877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kewhats.com/generat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ifyem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it.ly/3mMNxQT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sidbreakout" TargetMode="External"/><Relationship Id="rId2" Type="http://schemas.openxmlformats.org/officeDocument/2006/relationships/hyperlink" Target="https://sites.google.com/view/dsibij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A4DB7D-DC2E-47DD-BDE8-FDECCCC60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cap="none"/>
              <a:t>Bijeg s nesigurnog interneta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C5B9AC-A783-4264-80EC-13AE23A45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846242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hr-HR" cap="none" err="1"/>
              <a:t>Breakout</a:t>
            </a:r>
            <a:r>
              <a:rPr lang="hr-HR" cap="none"/>
              <a:t> </a:t>
            </a:r>
            <a:r>
              <a:rPr lang="hr-HR" cap="none" err="1"/>
              <a:t>From</a:t>
            </a:r>
            <a:r>
              <a:rPr lang="hr-HR" cap="none"/>
              <a:t> </a:t>
            </a:r>
            <a:r>
              <a:rPr lang="hr-HR" cap="none" err="1"/>
              <a:t>the</a:t>
            </a:r>
            <a:r>
              <a:rPr lang="hr-HR" cap="none"/>
              <a:t> </a:t>
            </a:r>
            <a:r>
              <a:rPr lang="hr-HR" cap="none" err="1"/>
              <a:t>Unsafe</a:t>
            </a:r>
            <a:r>
              <a:rPr lang="hr-HR" cap="none"/>
              <a:t> Internet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7F338-C9BB-4700-9C81-1AF86806135C}"/>
              </a:ext>
            </a:extLst>
          </p:cNvPr>
          <p:cNvSpPr txBox="1"/>
          <p:nvPr/>
        </p:nvSpPr>
        <p:spPr>
          <a:xfrm>
            <a:off x="9690539" y="5171090"/>
            <a:ext cx="32293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>
                <a:ea typeface="+mn-lt"/>
                <a:cs typeface="+mn-lt"/>
              </a:rPr>
              <a:t>Autorice: 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</a:rPr>
              <a:t>Mihaela Kelava, prof.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</a:rPr>
              <a:t>Emina Grmić, prof.</a:t>
            </a:r>
            <a:endParaRPr lang="en-US">
              <a:ea typeface="+mn-lt"/>
              <a:cs typeface="+mn-lt"/>
            </a:endParaRPr>
          </a:p>
          <a:p>
            <a:pPr algn="l"/>
            <a:endParaRPr lang="en-US"/>
          </a:p>
        </p:txBody>
      </p:sp>
      <p:sp>
        <p:nvSpPr>
          <p:cNvPr id="7" name="Rezervirano mjesto podnožja 3">
            <a:extLst>
              <a:ext uri="{FF2B5EF4-FFF2-40B4-BE49-F238E27FC236}">
                <a16:creationId xmlns:a16="http://schemas.microsoft.com/office/drawing/2014/main" id="{3C346BAA-0163-42A1-A439-2F7F53E8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254" y="6340747"/>
            <a:ext cx="5626774" cy="309201"/>
          </a:xfrm>
        </p:spPr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153270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825C91-C8FA-423A-B257-B9B9959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/>
              <a:t>Korišteni alati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5CE343-1F33-4AAD-9FC7-7E8B1538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55648"/>
            <a:ext cx="9291215" cy="4523232"/>
          </a:xfrm>
        </p:spPr>
        <p:txBody>
          <a:bodyPr/>
          <a:lstStyle/>
          <a:p>
            <a:r>
              <a:rPr lang="hr-HR" dirty="0"/>
              <a:t>Google </a:t>
            </a:r>
            <a:r>
              <a:rPr lang="hr-HR" dirty="0" err="1"/>
              <a:t>sites</a:t>
            </a:r>
            <a:endParaRPr lang="hr-HR" dirty="0"/>
          </a:p>
          <a:p>
            <a:r>
              <a:rPr lang="hr-HR" dirty="0"/>
              <a:t>Google </a:t>
            </a:r>
            <a:r>
              <a:rPr lang="hr-HR" dirty="0" err="1"/>
              <a:t>slides</a:t>
            </a:r>
            <a:r>
              <a:rPr lang="hr-HR" dirty="0"/>
              <a:t> (lozinka </a:t>
            </a:r>
            <a:r>
              <a:rPr lang="hr-HR" dirty="0" err="1"/>
              <a:t>gmaila</a:t>
            </a:r>
            <a:r>
              <a:rPr lang="hr-HR" dirty="0"/>
              <a:t>)</a:t>
            </a:r>
          </a:p>
          <a:p>
            <a:r>
              <a:rPr lang="hr-HR" dirty="0"/>
              <a:t>Google obrasci (registracija, kupovina, završni obrazac)</a:t>
            </a:r>
          </a:p>
          <a:p>
            <a:r>
              <a:rPr lang="hr-HR" dirty="0"/>
              <a:t>Google karte</a:t>
            </a:r>
          </a:p>
          <a:p>
            <a:r>
              <a:rPr lang="hr-HR" dirty="0"/>
              <a:t>Fake WhatsApp Chat Generator (</a:t>
            </a:r>
            <a:r>
              <a:rPr lang="hr-HR" dirty="0">
                <a:hlinkClick r:id="rId3"/>
              </a:rPr>
              <a:t>https://www.fakewhats.com/generator</a:t>
            </a:r>
            <a:r>
              <a:rPr lang="hr-HR" dirty="0"/>
              <a:t>)</a:t>
            </a:r>
          </a:p>
          <a:p>
            <a:r>
              <a:rPr lang="hr-HR" dirty="0"/>
              <a:t>YouTube (objava i dijeljenje videa)</a:t>
            </a:r>
          </a:p>
          <a:p>
            <a:r>
              <a:rPr lang="hr-HR" dirty="0"/>
              <a:t>Google disk (</a:t>
            </a:r>
            <a:r>
              <a:rPr lang="hr-HR" dirty="0" err="1"/>
              <a:t>hakirano</a:t>
            </a:r>
            <a:r>
              <a:rPr lang="hr-HR" dirty="0"/>
              <a:t> računalo)</a:t>
            </a:r>
          </a:p>
          <a:p>
            <a:r>
              <a:rPr lang="hr-HR" dirty="0"/>
              <a:t>Lockee.fr (izrada digitalnih lokota)</a:t>
            </a:r>
          </a:p>
          <a:p>
            <a:r>
              <a:rPr lang="hr-HR" dirty="0"/>
              <a:t>Dodatak </a:t>
            </a:r>
            <a:r>
              <a:rPr lang="hr-HR" dirty="0" err="1"/>
              <a:t>Certify’em</a:t>
            </a:r>
            <a:r>
              <a:rPr lang="hr-HR" dirty="0"/>
              <a:t> za Google obrasce (automatizirano slanje certifikata)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1C439E-DA97-4854-80C6-AE2DDE0A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14011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1DB4E-E765-4FD1-A4C1-E61330EA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Fake WhatsApp Chat Generator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DCE95A4-819B-40AF-8673-482FBE7EC1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82459"/>
            <a:ext cx="4487863" cy="3305858"/>
          </a:xfr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CA2CCF0-D98A-4F74-A4EF-5B3A77D8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4DEDC3-823F-45DE-899B-EE94D4569C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02" y="2017713"/>
            <a:ext cx="189535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2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18E59-AD40-44C1-8761-E4BF17C4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36" y="735438"/>
            <a:ext cx="4974732" cy="1059305"/>
          </a:xfrm>
        </p:spPr>
        <p:txBody>
          <a:bodyPr/>
          <a:lstStyle/>
          <a:p>
            <a:r>
              <a:rPr lang="hr-HR" dirty="0"/>
              <a:t>Lockee.fr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B87260-7ED1-47FE-A5DC-4DDAFFA6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94B7D7-7056-4A84-B7F6-F323481F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4" y="2221917"/>
            <a:ext cx="6144909" cy="326448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E41D673-9BD1-48F1-900C-8B00A687E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78" y="521284"/>
            <a:ext cx="51748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B51C16-F574-410B-8E66-2FC603A7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/>
              <a:t>Dodatak za Google obrasce </a:t>
            </a:r>
            <a:br>
              <a:rPr lang="hr-HR" cap="none" dirty="0"/>
            </a:br>
            <a:r>
              <a:rPr lang="hr-HR" sz="2000" cap="none" dirty="0">
                <a:hlinkClick r:id="rId3"/>
              </a:rPr>
              <a:t>https://www.certifyem.com</a:t>
            </a:r>
            <a:endParaRPr lang="hr-HR" cap="none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B648E8-0965-4D46-A32F-1DD543E5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00233CD-146D-4AAC-871B-9DBD603F6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141" b="6722"/>
          <a:stretch/>
        </p:blipFill>
        <p:spPr bwMode="auto">
          <a:xfrm>
            <a:off x="2112812" y="2173504"/>
            <a:ext cx="8327554" cy="3847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842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041D81-365B-455C-B979-35A9BFFF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/>
              <a:t>Metodički principi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2F003E-E918-4A57-B347-09B1C127B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igra dopušta točne i netočne odabire i prema njima dodjeljuje kôdove</a:t>
            </a:r>
          </a:p>
          <a:p>
            <a:r>
              <a:rPr lang="hr-HR" dirty="0"/>
              <a:t>uz netočne (nedovoljno dobre) odabire stoji upozorenje ili odmah u igri ili nakon predavanja završnog obrasca</a:t>
            </a:r>
          </a:p>
          <a:p>
            <a:r>
              <a:rPr lang="hr-HR" dirty="0"/>
              <a:t>bodovanje je postavljeno na način da osoba ne može imati manje od 70% ukupnih bodova – svatko dobiva certifikat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44DD19-DB3D-44A7-901D-BC3AC4BD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418701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20536-0CB2-4115-94E6-45BED5FA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/>
              <a:t>Crtice iz prakse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81EB36-F66D-4519-A40A-43FFF9768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dosta učenika nije pročitalo da je potrebno upisati PRAVO ime za certifikat i upisati svoj PRAVI e-mail</a:t>
            </a:r>
          </a:p>
          <a:p>
            <a:pPr lvl="1"/>
            <a:r>
              <a:rPr lang="hr-HR"/>
              <a:t>nepažnja pri čitanju</a:t>
            </a:r>
          </a:p>
          <a:p>
            <a:pPr marL="457200" lvl="1" indent="0">
              <a:buNone/>
            </a:pPr>
            <a:r>
              <a:rPr lang="hr-HR"/>
              <a:t>ili</a:t>
            </a:r>
          </a:p>
          <a:p>
            <a:pPr lvl="1"/>
            <a:r>
              <a:rPr lang="hr-HR"/>
              <a:t>naučeno gradivo – ne upisuj svoje podatke na nesigurnom mjestu ;-)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792A6B0-7D48-456A-95D2-38B9C2E7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355213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ED8C5-AAE8-42D6-9C3C-0AB35665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/>
              <a:t>Nagradna igra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E29A68-27CB-4BE3-8BE7-276A0F683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tko prvi riješi igru i dođe pokazati primljeni certifikat – osvaja čokoladu!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3F59CF4-AAD2-4F44-B808-0F9E5C53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189464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DFD0A5-A082-422F-85CC-5A95F84D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/>
              <a:t>Evaluacija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DF0C70-50CC-4BE3-9198-886192C5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3252487"/>
            <a:ext cx="4488654" cy="68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https://bit.ly/3mMNxQT</a:t>
            </a:r>
            <a:endParaRPr lang="hr-H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B061246-FBDF-4321-A7BC-36381D3A3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31" y="2017713"/>
            <a:ext cx="3441700" cy="3441700"/>
          </a:xfr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CC1139-88F3-4529-AD6D-4E91DE5C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189078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363B6C-748B-4D21-BFC9-7B50A974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420" y="2040038"/>
            <a:ext cx="9291215" cy="2777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13800" dirty="0">
                <a:sym typeface="Wingdings" panose="05000000000000000000" pitchFamily="2" charset="2"/>
              </a:rPr>
              <a:t>Q&amp;A</a:t>
            </a:r>
            <a:endParaRPr lang="hr-HR" sz="138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B2BF1FE-6655-49F4-9051-4709BE2F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35179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4F295C-9737-4F2D-B0CC-DAB0BEFE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/>
              <a:t>Dan sigurnijeg interneta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8A5B33-C44F-4660-B5C1-2661159C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eTwinning</a:t>
            </a:r>
            <a:r>
              <a:rPr lang="hr-HR" dirty="0"/>
              <a:t> projekt News, Media &amp; Technology</a:t>
            </a:r>
          </a:p>
          <a:p>
            <a:r>
              <a:rPr lang="hr-HR" dirty="0"/>
              <a:t>online nastava</a:t>
            </a:r>
          </a:p>
          <a:p>
            <a:r>
              <a:rPr lang="hr-HR" dirty="0"/>
              <a:t>Google alati</a:t>
            </a:r>
          </a:p>
          <a:p>
            <a:r>
              <a:rPr lang="hr-HR" dirty="0"/>
              <a:t>izvorno na engleskom jeziku</a:t>
            </a:r>
          </a:p>
          <a:p>
            <a:r>
              <a:rPr lang="hr-HR" dirty="0"/>
              <a:t>prevedeno na hrvatski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D3E2BF7-2F6B-43F8-87B3-E7D72019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143636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6936-10D9-4AF8-9149-435E668D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URL </a:t>
            </a:r>
            <a:r>
              <a:rPr lang="en-US" cap="none" err="1"/>
              <a:t>adresa</a:t>
            </a:r>
            <a:r>
              <a:rPr lang="en-US" cap="none"/>
              <a:t> </a:t>
            </a:r>
            <a:r>
              <a:rPr lang="en-US" cap="none" err="1"/>
              <a:t>igre</a:t>
            </a:r>
            <a:endParaRPr lang="en-US" cap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B150-8B93-411B-8429-95256237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inačica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hrvatskom</a:t>
            </a:r>
            <a:r>
              <a:rPr lang="en-US" dirty="0"/>
              <a:t> </a:t>
            </a:r>
            <a:r>
              <a:rPr lang="en-US" dirty="0" err="1"/>
              <a:t>jeziku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https://sites.google.com/view/dsibijeg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inačica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engleskom</a:t>
            </a:r>
            <a:r>
              <a:rPr lang="en-US" dirty="0"/>
              <a:t> </a:t>
            </a:r>
            <a:r>
              <a:rPr lang="en-US" dirty="0" err="1"/>
              <a:t>jeziku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https://sites.google.com/view/sidbreakout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6CCDEBA-49D2-49EF-B0CA-F599202A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31772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39349-5B8A-48B3-A285-E94D31DE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78" y="799426"/>
            <a:ext cx="4618300" cy="1059305"/>
          </a:xfrm>
        </p:spPr>
        <p:txBody>
          <a:bodyPr/>
          <a:lstStyle/>
          <a:p>
            <a:r>
              <a:rPr lang="hr-HR" cap="none" dirty="0"/>
              <a:t>Dodjela izmišljenog identiteta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BBF4BF-75F8-45B1-A563-7B6D841F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701" y="2080326"/>
            <a:ext cx="4488654" cy="3778547"/>
          </a:xfrm>
        </p:spPr>
        <p:txBody>
          <a:bodyPr/>
          <a:lstStyle/>
          <a:p>
            <a:r>
              <a:rPr lang="hr-HR" dirty="0"/>
              <a:t>tinejdžerica </a:t>
            </a:r>
            <a:r>
              <a:rPr lang="hr-HR" dirty="0" err="1"/>
              <a:t>Sunrise</a:t>
            </a:r>
            <a:r>
              <a:rPr lang="hr-HR" dirty="0"/>
              <a:t> </a:t>
            </a:r>
            <a:r>
              <a:rPr lang="hr-HR" dirty="0" err="1"/>
              <a:t>Shadow</a:t>
            </a:r>
            <a:r>
              <a:rPr lang="hr-HR" dirty="0"/>
              <a:t> posjeduje</a:t>
            </a:r>
          </a:p>
          <a:p>
            <a:pPr lvl="1"/>
            <a:r>
              <a:rPr lang="hr-HR" dirty="0" err="1"/>
              <a:t>gmail</a:t>
            </a:r>
            <a:r>
              <a:rPr lang="hr-HR" dirty="0"/>
              <a:t> korisnički račun</a:t>
            </a:r>
          </a:p>
          <a:p>
            <a:pPr lvl="1"/>
            <a:r>
              <a:rPr lang="hr-HR" dirty="0"/>
              <a:t>roditeljska bankovna kartica s iznosom 1000€</a:t>
            </a:r>
          </a:p>
          <a:p>
            <a:r>
              <a:rPr lang="hr-HR" dirty="0"/>
              <a:t>samostalna registracija na Netflix</a:t>
            </a:r>
          </a:p>
          <a:p>
            <a:r>
              <a:rPr lang="hr-HR" dirty="0"/>
              <a:t>s</a:t>
            </a:r>
            <a:r>
              <a:rPr lang="hr-HR" cap="none" dirty="0"/>
              <a:t>adržaj o sigurnosti</a:t>
            </a:r>
            <a:endParaRPr lang="hr-HR" dirty="0"/>
          </a:p>
          <a:p>
            <a:pPr lvl="1"/>
            <a:r>
              <a:rPr lang="hr-HR" dirty="0"/>
              <a:t>upravljanje osobnim podacima</a:t>
            </a:r>
          </a:p>
          <a:p>
            <a:pPr lvl="1"/>
            <a:r>
              <a:rPr lang="hr-HR" dirty="0"/>
              <a:t>pametno korištenje lozinki</a:t>
            </a:r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CE95A6BA-9902-45AC-9671-F560DDE11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2029" y="919804"/>
            <a:ext cx="5815724" cy="4939069"/>
          </a:xfr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71C11F0-C51F-4881-99A8-5D7AEFED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25342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EA19B-8277-459D-81AC-42327A04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/>
              <a:t>Istraživanje društvenih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29D800-6008-4EF3-BD16-85CC07E66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871" y="2010877"/>
            <a:ext cx="4799114" cy="3938509"/>
          </a:xfrm>
        </p:spPr>
        <p:txBody>
          <a:bodyPr>
            <a:normAutofit fontScale="92500"/>
          </a:bodyPr>
          <a:lstStyle/>
          <a:p>
            <a:r>
              <a:rPr lang="hr-HR" dirty="0"/>
              <a:t>u igri osoba prolazi scenarije na:</a:t>
            </a:r>
          </a:p>
          <a:p>
            <a:pPr lvl="1"/>
            <a:r>
              <a:rPr lang="hr-HR" dirty="0"/>
              <a:t> Instagram-u</a:t>
            </a:r>
          </a:p>
          <a:p>
            <a:pPr lvl="1"/>
            <a:r>
              <a:rPr lang="hr-HR" dirty="0"/>
              <a:t>WhatsApp-u</a:t>
            </a:r>
          </a:p>
          <a:p>
            <a:pPr lvl="1"/>
            <a:r>
              <a:rPr lang="hr-HR" dirty="0" err="1"/>
              <a:t>TikTok</a:t>
            </a:r>
            <a:r>
              <a:rPr lang="hr-HR" dirty="0"/>
              <a:t>-u</a:t>
            </a:r>
          </a:p>
          <a:p>
            <a:pPr lvl="1"/>
            <a:r>
              <a:rPr lang="hr-HR" dirty="0"/>
              <a:t>YouTube-u</a:t>
            </a:r>
          </a:p>
          <a:p>
            <a:r>
              <a:rPr lang="hr-HR" dirty="0"/>
              <a:t>sadržaji o sigurnosti</a:t>
            </a:r>
          </a:p>
          <a:p>
            <a:pPr lvl="1"/>
            <a:r>
              <a:rPr lang="hr-HR" dirty="0"/>
              <a:t>ponašanje prema nepoznatim osobama</a:t>
            </a:r>
          </a:p>
          <a:p>
            <a:pPr lvl="1"/>
            <a:r>
              <a:rPr lang="hr-HR" dirty="0"/>
              <a:t>prepoznavanje lažnih poruka</a:t>
            </a:r>
          </a:p>
          <a:p>
            <a:pPr lvl="1"/>
            <a:r>
              <a:rPr lang="hr-HR" dirty="0"/>
              <a:t>dijeljenje privatnih sadržaja</a:t>
            </a:r>
          </a:p>
          <a:p>
            <a:pPr lvl="1"/>
            <a:r>
              <a:rPr lang="hr-HR" dirty="0"/>
              <a:t>upotreba tuđih sadržaja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26319DD-858E-446F-B461-32F596EE9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7266" y="2092190"/>
            <a:ext cx="4487863" cy="2010280"/>
          </a:xfr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39EE8D-A01E-4A7C-BE4A-7C2B6280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290176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DD63AD-DAC2-4FCA-8A94-398C71F0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917193"/>
            <a:ext cx="4486768" cy="1059305"/>
          </a:xfrm>
        </p:spPr>
        <p:txBody>
          <a:bodyPr/>
          <a:lstStyle/>
          <a:p>
            <a:r>
              <a:rPr lang="hr-HR" cap="none" dirty="0"/>
              <a:t>Istraživanje na Google karti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10350F-8737-4410-A512-91EE5D209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5445" y="2588315"/>
            <a:ext cx="4488654" cy="3448595"/>
          </a:xfrm>
        </p:spPr>
        <p:txBody>
          <a:bodyPr/>
          <a:lstStyle/>
          <a:p>
            <a:r>
              <a:rPr lang="hr-HR" dirty="0"/>
              <a:t>u igri osoba pronalazi po zadanim smjernicama lokacije na karti </a:t>
            </a:r>
          </a:p>
          <a:p>
            <a:r>
              <a:rPr lang="hr-HR" dirty="0"/>
              <a:t>traži se snalažljivost u pronalasku lokacije obzirom na postavljeni opis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5282038-C863-49E7-A458-D7A224C8A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9765" y="917193"/>
            <a:ext cx="3881459" cy="5119717"/>
          </a:xfr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BBE462-1286-42C4-AB6A-DF3920E3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10310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0D92E-FF5E-4CA0-9940-994E81BA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8" y="804889"/>
            <a:ext cx="4486768" cy="1059305"/>
          </a:xfrm>
        </p:spPr>
        <p:txBody>
          <a:bodyPr/>
          <a:lstStyle/>
          <a:p>
            <a:r>
              <a:rPr lang="hr-HR" cap="none"/>
              <a:t>Kupovina na internetu</a:t>
            </a:r>
            <a:endParaRPr lang="hr-HR" cap="none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820042-17AE-4EA2-987E-03B204FC3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5626774" cy="3448595"/>
          </a:xfrm>
        </p:spPr>
        <p:txBody>
          <a:bodyPr/>
          <a:lstStyle/>
          <a:p>
            <a:r>
              <a:rPr lang="hr-HR"/>
              <a:t>upotreba bankovne kartice za kupovinu na internetu</a:t>
            </a:r>
          </a:p>
          <a:p>
            <a:r>
              <a:rPr lang="hr-HR"/>
              <a:t>sigurna kupovina</a:t>
            </a:r>
          </a:p>
          <a:p>
            <a:r>
              <a:rPr lang="hr-HR"/>
              <a:t>prepoznavanje sigurnih web stranica</a:t>
            </a:r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6AC065A-4D7B-4201-9DF4-381BD5236C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38187" y="1163704"/>
            <a:ext cx="2132729" cy="4758613"/>
          </a:xfr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CDF7EB-482B-4E10-BA95-A68D708D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</p:spTree>
    <p:extLst>
      <p:ext uri="{BB962C8B-B14F-4D97-AF65-F5344CB8AC3E}">
        <p14:creationId xmlns:p14="http://schemas.microsoft.com/office/powerpoint/2010/main" val="91651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3B4B05-61F2-43CF-8225-5E7B768A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401" y="755137"/>
            <a:ext cx="3555257" cy="1059305"/>
          </a:xfrm>
        </p:spPr>
        <p:txBody>
          <a:bodyPr/>
          <a:lstStyle/>
          <a:p>
            <a:r>
              <a:rPr lang="hr-HR" cap="none" dirty="0"/>
              <a:t>Pohrana u oblaku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807A27-0D4E-4700-858B-1CDFB7C16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401" y="4755185"/>
            <a:ext cx="4488654" cy="81802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prepoznavanje i upotreba binarnog sustava</a:t>
            </a:r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9E8B7BF-B582-4066-B017-2757CC1A5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48048" y="1814442"/>
            <a:ext cx="3008470" cy="2659761"/>
          </a:xfr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4BC292-0CAB-4A90-871D-814142EC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5B53714-9932-4821-B35C-D8E4EB675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011" y="1284790"/>
            <a:ext cx="6528919" cy="43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3DEFB9-87F2-4538-A336-32B14E55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4552811" cy="1059305"/>
          </a:xfrm>
        </p:spPr>
        <p:txBody>
          <a:bodyPr/>
          <a:lstStyle/>
          <a:p>
            <a:r>
              <a:rPr lang="hr-HR" dirty="0"/>
              <a:t>Slanje podataka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8EE943-9B5C-441F-BE69-E1B9959A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5717398" cy="3448595"/>
          </a:xfrm>
        </p:spPr>
        <p:txBody>
          <a:bodyPr/>
          <a:lstStyle/>
          <a:p>
            <a:r>
              <a:rPr lang="hr-HR" dirty="0"/>
              <a:t>tijekom igre osoba sakuplja kodove koje na kraju igre upisuje u završni obrazac i stječe certifikat o bijegu s nesigurnog interneta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A9CDA42-3BE1-42A2-8B97-DF8D355FC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29775"/>
          <a:stretch/>
        </p:blipFill>
        <p:spPr>
          <a:xfrm>
            <a:off x="1817266" y="3408318"/>
            <a:ext cx="3218176" cy="2643826"/>
          </a:xfr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792ED8-4195-4A01-95E4-22223896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 2021., Šibenik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BC930DD-B310-45B8-8083-7B2CAF53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285" y="2127768"/>
            <a:ext cx="3463629" cy="26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601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j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158</TotalTime>
  <Words>730</Words>
  <Application>Microsoft Office PowerPoint</Application>
  <PresentationFormat>Široki zaslon</PresentationFormat>
  <Paragraphs>110</Paragraphs>
  <Slides>18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Rockwell</vt:lpstr>
      <vt:lpstr>Segoe UI</vt:lpstr>
      <vt:lpstr>Galerija</vt:lpstr>
      <vt:lpstr>Bijeg s nesigurnog interneta</vt:lpstr>
      <vt:lpstr>Dan sigurnijeg interneta</vt:lpstr>
      <vt:lpstr>URL adresa igre</vt:lpstr>
      <vt:lpstr>Dodjela izmišljenog identiteta</vt:lpstr>
      <vt:lpstr>Istraživanje društvenih mreža</vt:lpstr>
      <vt:lpstr>Istraživanje na Google karti</vt:lpstr>
      <vt:lpstr>Kupovina na internetu</vt:lpstr>
      <vt:lpstr>Pohrana u oblaku</vt:lpstr>
      <vt:lpstr>Slanje podataka</vt:lpstr>
      <vt:lpstr>Korišteni alati</vt:lpstr>
      <vt:lpstr>Fake WhatsApp Chat Generator</vt:lpstr>
      <vt:lpstr>Lockee.fr</vt:lpstr>
      <vt:lpstr>Dodatak za Google obrasce  https://www.certifyem.com</vt:lpstr>
      <vt:lpstr>Metodički principi</vt:lpstr>
      <vt:lpstr>Crtice iz prakse</vt:lpstr>
      <vt:lpstr>Nagradna igra</vt:lpstr>
      <vt:lpstr>Evaluacija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Bijeg s nesigurnog interneta</dc:title>
  <dc:creator>Mihaela Kelava</dc:creator>
  <cp:lastModifiedBy>Emina Grmić</cp:lastModifiedBy>
  <cp:revision>17</cp:revision>
  <dcterms:created xsi:type="dcterms:W3CDTF">2021-10-01T19:30:39Z</dcterms:created>
  <dcterms:modified xsi:type="dcterms:W3CDTF">2021-10-06T22:21:46Z</dcterms:modified>
</cp:coreProperties>
</file>