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725" r:id="rId2"/>
  </p:sldMasterIdLst>
  <p:notesMasterIdLst>
    <p:notesMasterId r:id="rId29"/>
  </p:notesMasterIdLst>
  <p:sldIdLst>
    <p:sldId id="256" r:id="rId3"/>
    <p:sldId id="257" r:id="rId4"/>
    <p:sldId id="258" r:id="rId5"/>
    <p:sldId id="259" r:id="rId6"/>
    <p:sldId id="260" r:id="rId7"/>
    <p:sldId id="261" r:id="rId8"/>
    <p:sldId id="264" r:id="rId9"/>
    <p:sldId id="281" r:id="rId10"/>
    <p:sldId id="262" r:id="rId11"/>
    <p:sldId id="263" r:id="rId12"/>
    <p:sldId id="276" r:id="rId13"/>
    <p:sldId id="265" r:id="rId14"/>
    <p:sldId id="274" r:id="rId15"/>
    <p:sldId id="275" r:id="rId16"/>
    <p:sldId id="280" r:id="rId17"/>
    <p:sldId id="273" r:id="rId18"/>
    <p:sldId id="266" r:id="rId19"/>
    <p:sldId id="267" r:id="rId20"/>
    <p:sldId id="269" r:id="rId21"/>
    <p:sldId id="279" r:id="rId22"/>
    <p:sldId id="272" r:id="rId23"/>
    <p:sldId id="278" r:id="rId24"/>
    <p:sldId id="268" r:id="rId25"/>
    <p:sldId id="270" r:id="rId26"/>
    <p:sldId id="271"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31D07-FD72-ABE6-0C9E-D7442EE6A758}" v="42" dt="2021-10-06T16:44:54.146"/>
    <p1510:client id="{143EE19D-00F1-D0C2-4C3B-1DF8B0675FA6}" v="23" dt="2021-10-05T19:31:21.947"/>
    <p1510:client id="{57AC79D2-A38D-7398-F0B0-C8EE299D433B}" v="263" dt="2021-10-05T20:55:31.426"/>
    <p1510:client id="{78AE3DA6-BDFA-42E3-43EE-A1771F088006}" v="2" dt="2021-10-07T17:23:45.940"/>
    <p1510:client id="{86F73683-22CB-68F9-0130-B1E45C6F5746}" v="78" dt="2021-10-05T16:28:38.731"/>
    <p1510:client id="{8D0FD30D-9F06-B10D-5448-0740B1EB957C}" v="154" dt="2021-10-05T19:37:39.944"/>
    <p1510:client id="{A16CA3A2-D540-E5A5-E520-20B5D351370E}" v="16" dt="2021-10-06T21:47:11.955"/>
    <p1510:client id="{B0EBFC65-FFF7-A71D-F673-54273DED06B4}" v="103" dt="2021-10-05T20:05:53.804"/>
    <p1510:client id="{C6494EEC-527B-A738-F5ED-6D6D3D1143E8}" v="11" dt="2021-10-06T04:15:15.581"/>
    <p1510:client id="{E5FF6DB4-CDBC-48E8-A88D-E6E9AE9DCFC5}" v="878" dt="2021-09-25T21:44:31.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A1E82-8918-4330-963D-6FBE2AB00D3D}" type="datetimeFigureOut">
              <a:rPr lang="en-US"/>
              <a:t>10/7/2021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F7191-DADC-4CAD-91B0-40D44BE50AA6}" type="slidenum">
              <a:rPr lang="en-US"/>
              <a:t>‹#›</a:t>
            </a:fld>
            <a:endParaRPr lang="en-US"/>
          </a:p>
        </p:txBody>
      </p:sp>
    </p:spTree>
    <p:extLst>
      <p:ext uri="{BB962C8B-B14F-4D97-AF65-F5344CB8AC3E}">
        <p14:creationId xmlns:p14="http://schemas.microsoft.com/office/powerpoint/2010/main" val="9312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UČENICI MATEMATIKU SMATRAJU TEŠKOM, NEZANIMLJIVOM, … </a:t>
            </a:r>
            <a:r>
              <a:rPr lang="en-US" err="1">
                <a:cs typeface="Calibri"/>
              </a:rPr>
              <a:t>nastavi</a:t>
            </a:r>
            <a:r>
              <a:rPr lang="en-US">
                <a:cs typeface="Calibri"/>
              </a:rPr>
              <a:t> </a:t>
            </a:r>
            <a:r>
              <a:rPr lang="en-US" err="1">
                <a:cs typeface="Calibri"/>
              </a:rPr>
              <a:t>niz</a:t>
            </a:r>
            <a:r>
              <a:rPr lang="en-US">
                <a:cs typeface="Calibri"/>
              </a:rPr>
              <a:t>. </a:t>
            </a:r>
            <a:r>
              <a:rPr lang="en-US" err="1">
                <a:cs typeface="Calibri"/>
              </a:rPr>
              <a:t>Zahtijeva</a:t>
            </a:r>
            <a:r>
              <a:rPr lang="en-US">
                <a:cs typeface="Calibri"/>
              </a:rPr>
              <a:t> </a:t>
            </a:r>
            <a:r>
              <a:rPr lang="en-US" err="1">
                <a:cs typeface="Calibri"/>
              </a:rPr>
              <a:t>redovni</a:t>
            </a:r>
            <a:r>
              <a:rPr lang="en-US">
                <a:cs typeface="Calibri"/>
              </a:rPr>
              <a:t> rad, </a:t>
            </a:r>
            <a:r>
              <a:rPr lang="en-US" err="1">
                <a:cs typeface="Calibri"/>
              </a:rPr>
              <a:t>nema</a:t>
            </a:r>
            <a:r>
              <a:rPr lang="en-US">
                <a:cs typeface="Calibri"/>
              </a:rPr>
              <a:t> </a:t>
            </a:r>
            <a:r>
              <a:rPr lang="en-US" err="1">
                <a:cs typeface="Calibri"/>
              </a:rPr>
              <a:t>švercanja</a:t>
            </a:r>
          </a:p>
        </p:txBody>
      </p:sp>
      <p:sp>
        <p:nvSpPr>
          <p:cNvPr id="4" name="Slide Number Placeholder 3"/>
          <p:cNvSpPr>
            <a:spLocks noGrp="1"/>
          </p:cNvSpPr>
          <p:nvPr>
            <p:ph type="sldNum" sz="quarter" idx="5"/>
          </p:nvPr>
        </p:nvSpPr>
        <p:spPr/>
        <p:txBody>
          <a:bodyPr/>
          <a:lstStyle/>
          <a:p>
            <a:fld id="{B03F7191-DADC-4CAD-91B0-40D44BE50AA6}" type="slidenum">
              <a:rPr lang="en-US"/>
              <a:t>2</a:t>
            </a:fld>
            <a:endParaRPr lang="en-US"/>
          </a:p>
        </p:txBody>
      </p:sp>
    </p:spTree>
    <p:extLst>
      <p:ext uri="{BB962C8B-B14F-4D97-AF65-F5344CB8AC3E}">
        <p14:creationId xmlns:p14="http://schemas.microsoft.com/office/powerpoint/2010/main" val="313558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-Alat je lak za korištenje </a:t>
            </a:r>
          </a:p>
          <a:p>
            <a:r>
              <a:rPr lang="en-US"/>
              <a:t>-besplatan i zanimljiv, </a:t>
            </a:r>
          </a:p>
          <a:p>
            <a:r>
              <a:rPr lang="en-US"/>
              <a:t>-inovatiovan u nastavnom procesu</a:t>
            </a:r>
          </a:p>
          <a:p>
            <a:r>
              <a:rPr lang="en-US"/>
              <a:t>-nebrojenih mogućnosti</a:t>
            </a:r>
          </a:p>
          <a:p>
            <a:r>
              <a:rPr lang="en-US"/>
              <a:t>-lako je dostupan i nije potrebna skupa oprema za njegovo korištenje u nastavi.</a:t>
            </a:r>
          </a:p>
          <a:p>
            <a:endParaRPr lang="en-US">
              <a:cs typeface="Calibri"/>
            </a:endParaRPr>
          </a:p>
        </p:txBody>
      </p:sp>
      <p:sp>
        <p:nvSpPr>
          <p:cNvPr id="4" name="Slide Number Placeholder 3"/>
          <p:cNvSpPr>
            <a:spLocks noGrp="1"/>
          </p:cNvSpPr>
          <p:nvPr>
            <p:ph type="sldNum" sz="quarter" idx="5"/>
          </p:nvPr>
        </p:nvSpPr>
        <p:spPr/>
        <p:txBody>
          <a:bodyPr/>
          <a:lstStyle/>
          <a:p>
            <a:fld id="{B03F7191-DADC-4CAD-91B0-40D44BE50AA6}" type="slidenum">
              <a:rPr lang="en-US"/>
              <a:t>10</a:t>
            </a:fld>
            <a:endParaRPr lang="en-US"/>
          </a:p>
        </p:txBody>
      </p:sp>
    </p:spTree>
    <p:extLst>
      <p:ext uri="{BB962C8B-B14F-4D97-AF65-F5344CB8AC3E}">
        <p14:creationId xmlns:p14="http://schemas.microsoft.com/office/powerpoint/2010/main" val="13438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Programiranje vlastitog AR iskustva odvija se putem Metaverse Studija. Metaverse Studio je sučelje za programiranje blokova (ponekad se naziva i vizualno programiranje). To znači da ne pišete kôd. Umjesto pisanja koda, vi stvarate svoje iskustvo proširene stvarnosti odabirom naredbi i odabirom dijelova medija s izbornika. Spojite naredbe u pravilan slijed i vaše iskustvo proširene stvarnosti može se koristiti na bilo kojem iOS ili Android uređaju. Na prvi pogled Metaverse Studio mogao bi izgledati pomalo zastrašujuće, ali nakon nekoliko pokušaja postaje prilično intuitivan. Također pomaže i to što je Metaverse nedavno pokrenuo novi set jasnih video vodiča. </a:t>
            </a:r>
          </a:p>
        </p:txBody>
      </p:sp>
      <p:sp>
        <p:nvSpPr>
          <p:cNvPr id="4" name="Slide Number Placeholder 3"/>
          <p:cNvSpPr>
            <a:spLocks noGrp="1"/>
          </p:cNvSpPr>
          <p:nvPr>
            <p:ph type="sldNum" sz="quarter" idx="5"/>
          </p:nvPr>
        </p:nvSpPr>
        <p:spPr/>
        <p:txBody>
          <a:bodyPr/>
          <a:lstStyle/>
          <a:p>
            <a:fld id="{B03F7191-DADC-4CAD-91B0-40D44BE50AA6}" type="slidenum">
              <a:rPr lang="en-US"/>
              <a:t>12</a:t>
            </a:fld>
            <a:endParaRPr lang="en-US"/>
          </a:p>
        </p:txBody>
      </p:sp>
    </p:spTree>
    <p:extLst>
      <p:ext uri="{BB962C8B-B14F-4D97-AF65-F5344CB8AC3E}">
        <p14:creationId xmlns:p14="http://schemas.microsoft.com/office/powerpoint/2010/main" val="277397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Programiranje vlastitog AR iskustva odvija se putem Metaverse Studija. Metaverse Studio je sučelje za programiranje blokova (ponekad se naziva i vizualno programiranje). To znači da ne pišete kôd. Umjesto pisanja koda, vi stvarate svoje iskustvo proširene stvarnosti odabirom naredbi i odabirom dijelova medija s izbornika. Spojite naredbe u pravilan slijed i vaše iskustvo proširene stvarnosti može se koristiti na bilo kojem iOS ili Android uređaju. Na prvi pogled Metaverse Studio mogao bi izgledati pomalo zastrašujuće, ali nakon nekoliko pokušaja postaje prilično intuitivan. Također pomaže i to što je Metaverse nedavno pokrenuo novi set jasnih video vodiča. </a:t>
            </a:r>
          </a:p>
        </p:txBody>
      </p:sp>
      <p:sp>
        <p:nvSpPr>
          <p:cNvPr id="4" name="Slide Number Placeholder 3"/>
          <p:cNvSpPr>
            <a:spLocks noGrp="1"/>
          </p:cNvSpPr>
          <p:nvPr>
            <p:ph type="sldNum" sz="quarter" idx="5"/>
          </p:nvPr>
        </p:nvSpPr>
        <p:spPr/>
        <p:txBody>
          <a:bodyPr/>
          <a:lstStyle/>
          <a:p>
            <a:fld id="{B03F7191-DADC-4CAD-91B0-40D44BE50AA6}" type="slidenum">
              <a:rPr lang="en-US"/>
              <a:t>13</a:t>
            </a:fld>
            <a:endParaRPr lang="en-US"/>
          </a:p>
        </p:txBody>
      </p:sp>
    </p:spTree>
    <p:extLst>
      <p:ext uri="{BB962C8B-B14F-4D97-AF65-F5344CB8AC3E}">
        <p14:creationId xmlns:p14="http://schemas.microsoft.com/office/powerpoint/2010/main" val="90645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Programiranje vlastitog AR iskustva odvija se putem Metaverse Studija. Metaverse Studio je sučelje za programiranje blokova (ponekad se naziva i vizualno programiranje). To znači da ne pišete kôd. Umjesto pisanja koda, vi stvarate svoje iskustvo proširene stvarnosti odabirom naredbi i odabirom dijelova medija s izbornika. Spojite naredbe u pravilan slijed i vaše iskustvo proširene stvarnosti može se koristiti na bilo kojem iOS ili Android uređaju. Na prvi pogled Metaverse Studio mogao bi izgledati pomalo zastrašujuće, ali nakon nekoliko pokušaja postaje prilično intuitivan. Također pomaže i to što je Metaverse nedavno pokrenuo novi set jasnih video vodiča. </a:t>
            </a:r>
          </a:p>
        </p:txBody>
      </p:sp>
      <p:sp>
        <p:nvSpPr>
          <p:cNvPr id="4" name="Slide Number Placeholder 3"/>
          <p:cNvSpPr>
            <a:spLocks noGrp="1"/>
          </p:cNvSpPr>
          <p:nvPr>
            <p:ph type="sldNum" sz="quarter" idx="5"/>
          </p:nvPr>
        </p:nvSpPr>
        <p:spPr/>
        <p:txBody>
          <a:bodyPr/>
          <a:lstStyle/>
          <a:p>
            <a:fld id="{B03F7191-DADC-4CAD-91B0-40D44BE50AA6}" type="slidenum">
              <a:rPr lang="en-US"/>
              <a:t>14</a:t>
            </a:fld>
            <a:endParaRPr lang="en-US"/>
          </a:p>
        </p:txBody>
      </p:sp>
    </p:spTree>
    <p:extLst>
      <p:ext uri="{BB962C8B-B14F-4D97-AF65-F5344CB8AC3E}">
        <p14:creationId xmlns:p14="http://schemas.microsoft.com/office/powerpoint/2010/main" val="269334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Programiranje vlastitog AR iskustva odvija se putem Metaverse Studija. Metaverse Studio je sučelje za programiranje blokova (ponekad se naziva i vizualno programiranje). To znači da ne pišete kôd. Umjesto pisanja koda, vi stvarate svoje iskustvo proširene stvarnosti odabirom naredbi i odabirom dijelova medija s izbornika. Spojite naredbe u pravilan slijed i vaše iskustvo proširene stvarnosti može se koristiti na bilo kojem iOS ili Android uređaju. Na prvi pogled Metaverse Studio mogao bi izgledati pomalo zastrašujuće, ali nakon nekoliko pokušaja postaje prilično intuitivan. Također pomaže i to što je Metaverse nedavno pokrenuo novi set jasnih video vodiča. </a:t>
            </a:r>
          </a:p>
        </p:txBody>
      </p:sp>
      <p:sp>
        <p:nvSpPr>
          <p:cNvPr id="4" name="Slide Number Placeholder 3"/>
          <p:cNvSpPr>
            <a:spLocks noGrp="1"/>
          </p:cNvSpPr>
          <p:nvPr>
            <p:ph type="sldNum" sz="quarter" idx="5"/>
          </p:nvPr>
        </p:nvSpPr>
        <p:spPr/>
        <p:txBody>
          <a:bodyPr/>
          <a:lstStyle/>
          <a:p>
            <a:fld id="{B03F7191-DADC-4CAD-91B0-40D44BE50AA6}" type="slidenum">
              <a:rPr lang="en-US"/>
              <a:t>15</a:t>
            </a:fld>
            <a:endParaRPr lang="en-US"/>
          </a:p>
        </p:txBody>
      </p:sp>
    </p:spTree>
    <p:extLst>
      <p:ext uri="{BB962C8B-B14F-4D97-AF65-F5344CB8AC3E}">
        <p14:creationId xmlns:p14="http://schemas.microsoft.com/office/powerpoint/2010/main" val="106466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Programiranje vlastitog AR iskustva odvija se putem Metaverse Studija. Metaverse Studio je sučelje za programiranje blokova (ponekad se naziva i vizualno programiranje). To znači da ne pišete kôd. Umjesto pisanja koda, vi stvarate svoje iskustvo proširene stvarnosti odabirom naredbi i odabirom dijelova medija s izbornika. Spojite naredbe u pravilan slijed i vaše iskustvo proširene stvarnosti može se koristiti na bilo kojem iOS ili Android uređaju. Na prvi pogled Metaverse Studio mogao bi izgledati pomalo zastrašujuće, ali nakon nekoliko pokušaja postaje prilično intuitivan. Također pomaže i to što je Metaverse nedavno pokrenuo novi set jasnih video vodiča. </a:t>
            </a:r>
          </a:p>
        </p:txBody>
      </p:sp>
      <p:sp>
        <p:nvSpPr>
          <p:cNvPr id="4" name="Slide Number Placeholder 3"/>
          <p:cNvSpPr>
            <a:spLocks noGrp="1"/>
          </p:cNvSpPr>
          <p:nvPr>
            <p:ph type="sldNum" sz="quarter" idx="5"/>
          </p:nvPr>
        </p:nvSpPr>
        <p:spPr/>
        <p:txBody>
          <a:bodyPr/>
          <a:lstStyle/>
          <a:p>
            <a:fld id="{B03F7191-DADC-4CAD-91B0-40D44BE50AA6}" type="slidenum">
              <a:rPr lang="en-US"/>
              <a:t>16</a:t>
            </a:fld>
            <a:endParaRPr lang="en-US"/>
          </a:p>
        </p:txBody>
      </p:sp>
    </p:spTree>
    <p:extLst>
      <p:ext uri="{BB962C8B-B14F-4D97-AF65-F5344CB8AC3E}">
        <p14:creationId xmlns:p14="http://schemas.microsoft.com/office/powerpoint/2010/main" val="74760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3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1070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85239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121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35101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6986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17125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84446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9652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66118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2488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29482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56328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2678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94330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9516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11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10/7/2021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8005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10/7/2021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8232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10/7/2021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5590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10/7/2021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727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10/7/2021</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528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10/7/2021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929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10/7/2021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1259301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1" r:id="rId6"/>
    <p:sldLayoutId id="2147483877" r:id="rId7"/>
    <p:sldLayoutId id="2147483878" r:id="rId8"/>
    <p:sldLayoutId id="2147483879" r:id="rId9"/>
    <p:sldLayoutId id="2147483880" r:id="rId10"/>
    <p:sldLayoutId id="2147483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10/7/2021</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6993711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3" r:id="rId7"/>
    <p:sldLayoutId id="2147483714" r:id="rId8"/>
    <p:sldLayoutId id="2147483715" r:id="rId9"/>
    <p:sldLayoutId id="2147483716" r:id="rId10"/>
    <p:sldLayoutId id="2147483717" r:id="rId11"/>
    <p:sldLayoutId id="2147483719"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bit.ly/CUC2021P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drazena.potocki@skole.hr" TargetMode="External"/><Relationship Id="rId2" Type="http://schemas.openxmlformats.org/officeDocument/2006/relationships/hyperlink" Target="mailto:Ksenija.lekic@skole.h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tudio.gometa.i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666FCC-C49C-4D1C-B0E1-20D11825B6FB}"/>
              </a:ext>
            </a:extLst>
          </p:cNvPr>
          <p:cNvPicPr>
            <a:picLocks noChangeAspect="1"/>
          </p:cNvPicPr>
          <p:nvPr/>
        </p:nvPicPr>
        <p:blipFill rotWithShape="1">
          <a:blip r:embed="rId2"/>
          <a:srcRect l="191" r="15435" b="-1"/>
          <a:stretch/>
        </p:blipFill>
        <p:spPr>
          <a:xfrm>
            <a:off x="3523488" y="10"/>
            <a:ext cx="8668512" cy="6857990"/>
          </a:xfrm>
          <a:prstGeom prst="rect">
            <a:avLst/>
          </a:prstGeom>
        </p:spPr>
      </p:pic>
      <p:sp>
        <p:nvSpPr>
          <p:cNvPr id="34" name="Rectangle 3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172042" cy="3204134"/>
          </a:xfrm>
        </p:spPr>
        <p:txBody>
          <a:bodyPr anchor="b">
            <a:normAutofit/>
          </a:bodyPr>
          <a:lstStyle/>
          <a:p>
            <a:r>
              <a:rPr lang="en-US" sz="4800" b="1" i="1" err="1">
                <a:ea typeface="+mj-lt"/>
                <a:cs typeface="+mj-lt"/>
              </a:rPr>
              <a:t>Natjecanje</a:t>
            </a:r>
            <a:r>
              <a:rPr lang="en-US" sz="4800" b="1" i="1">
                <a:ea typeface="+mj-lt"/>
                <a:cs typeface="+mj-lt"/>
              </a:rPr>
              <a:t> u AR </a:t>
            </a:r>
            <a:r>
              <a:rPr lang="en-US" sz="4800" b="1" i="1" err="1">
                <a:ea typeface="+mj-lt"/>
                <a:cs typeface="+mj-lt"/>
              </a:rPr>
              <a:t>okruženju</a:t>
            </a:r>
            <a:endParaRPr lang="en-US" sz="4800" b="1" err="1"/>
          </a:p>
        </p:txBody>
      </p:sp>
      <p:sp>
        <p:nvSpPr>
          <p:cNvPr id="3" name="Subtitle 2"/>
          <p:cNvSpPr>
            <a:spLocks noGrp="1"/>
          </p:cNvSpPr>
          <p:nvPr>
            <p:ph type="subTitle" idx="1"/>
          </p:nvPr>
        </p:nvSpPr>
        <p:spPr>
          <a:xfrm>
            <a:off x="477980" y="4872922"/>
            <a:ext cx="4023359" cy="1208141"/>
          </a:xfrm>
        </p:spPr>
        <p:txBody>
          <a:bodyPr vert="horz" lIns="91440" tIns="45720" rIns="91440" bIns="45720" rtlCol="0" anchor="t">
            <a:normAutofit fontScale="92500" lnSpcReduction="20000"/>
          </a:bodyPr>
          <a:lstStyle/>
          <a:p>
            <a:pPr algn="r"/>
            <a:r>
              <a:rPr lang="en-US" sz="2000">
                <a:cs typeface="Calibri"/>
              </a:rPr>
              <a:t>Dražena </a:t>
            </a:r>
            <a:r>
              <a:rPr lang="en-US" sz="2000" err="1">
                <a:cs typeface="Calibri"/>
              </a:rPr>
              <a:t>Potočki</a:t>
            </a:r>
            <a:r>
              <a:rPr lang="en-US" sz="2000">
                <a:cs typeface="Calibri"/>
              </a:rPr>
              <a:t> </a:t>
            </a:r>
            <a:r>
              <a:rPr lang="en-US" sz="2000" err="1">
                <a:cs typeface="Calibri"/>
              </a:rPr>
              <a:t>i</a:t>
            </a:r>
            <a:r>
              <a:rPr lang="en-US" sz="2000">
                <a:cs typeface="Calibri"/>
              </a:rPr>
              <a:t> Ksenija </a:t>
            </a:r>
            <a:r>
              <a:rPr lang="en-US" sz="2000" err="1">
                <a:cs typeface="Calibri"/>
              </a:rPr>
              <a:t>Lekić</a:t>
            </a:r>
            <a:endParaRPr lang="en-US" sz="2000" err="1"/>
          </a:p>
          <a:p>
            <a:pPr algn="r"/>
            <a:r>
              <a:rPr lang="en-US" sz="2000" err="1">
                <a:cs typeface="Calibri"/>
              </a:rPr>
              <a:t>Osnovna</a:t>
            </a:r>
            <a:r>
              <a:rPr lang="en-US" sz="2000">
                <a:cs typeface="Calibri"/>
              </a:rPr>
              <a:t> </a:t>
            </a:r>
            <a:r>
              <a:rPr lang="en-US" sz="2000" err="1">
                <a:cs typeface="Calibri"/>
              </a:rPr>
              <a:t>škola</a:t>
            </a:r>
            <a:r>
              <a:rPr lang="en-US" sz="2000">
                <a:cs typeface="Calibri"/>
              </a:rPr>
              <a:t> </a:t>
            </a:r>
            <a:r>
              <a:rPr lang="en-US" sz="2000" err="1">
                <a:cs typeface="Calibri"/>
              </a:rPr>
              <a:t>Novska</a:t>
            </a:r>
            <a:endParaRPr lang="en-US" sz="2000">
              <a:cs typeface="Calibri"/>
            </a:endParaRPr>
          </a:p>
          <a:p>
            <a:pPr algn="r"/>
            <a:r>
              <a:rPr lang="en-US" sz="2000">
                <a:cs typeface="Calibri"/>
              </a:rPr>
              <a:t>CUC 2021</a:t>
            </a:r>
          </a:p>
        </p:txBody>
      </p:sp>
      <p:sp>
        <p:nvSpPr>
          <p:cNvPr id="35"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0386-6509-4985-A47D-064998223DC5}"/>
              </a:ext>
            </a:extLst>
          </p:cNvPr>
          <p:cNvSpPr>
            <a:spLocks noGrp="1"/>
          </p:cNvSpPr>
          <p:nvPr>
            <p:ph type="title"/>
          </p:nvPr>
        </p:nvSpPr>
        <p:spPr/>
        <p:txBody>
          <a:bodyPr/>
          <a:lstStyle/>
          <a:p>
            <a:r>
              <a:rPr lang="en-US"/>
              <a:t>Jednostavnost i pristupačnost</a:t>
            </a:r>
          </a:p>
        </p:txBody>
      </p:sp>
      <p:sp>
        <p:nvSpPr>
          <p:cNvPr id="3" name="Content Placeholder 2">
            <a:extLst>
              <a:ext uri="{FF2B5EF4-FFF2-40B4-BE49-F238E27FC236}">
                <a16:creationId xmlns:a16="http://schemas.microsoft.com/office/drawing/2014/main" id="{BD7674EE-42F6-41A2-88A8-E58C9CF81AE2}"/>
              </a:ext>
            </a:extLst>
          </p:cNvPr>
          <p:cNvSpPr>
            <a:spLocks noGrp="1"/>
          </p:cNvSpPr>
          <p:nvPr>
            <p:ph idx="1"/>
          </p:nvPr>
        </p:nvSpPr>
        <p:spPr>
          <a:xfrm>
            <a:off x="827495" y="2208536"/>
            <a:ext cx="10168128" cy="3694176"/>
          </a:xfrm>
        </p:spPr>
        <p:txBody>
          <a:bodyPr vert="horz" lIns="91440" tIns="45720" rIns="91440" bIns="45720" rtlCol="0" anchor="t">
            <a:normAutofit/>
          </a:bodyPr>
          <a:lstStyle/>
          <a:p>
            <a:r>
              <a:rPr lang="en-US" err="1"/>
              <a:t>poveznica</a:t>
            </a:r>
            <a:r>
              <a:rPr lang="en-US"/>
              <a:t> </a:t>
            </a:r>
            <a:r>
              <a:rPr lang="en-US" err="1"/>
              <a:t>ili</a:t>
            </a:r>
            <a:r>
              <a:rPr lang="en-US"/>
              <a:t> QR </a:t>
            </a:r>
            <a:r>
              <a:rPr lang="en-US" err="1"/>
              <a:t>kod</a:t>
            </a:r>
            <a:r>
              <a:rPr lang="en-US"/>
              <a:t> + </a:t>
            </a:r>
            <a:r>
              <a:rPr lang="en-US" err="1"/>
              <a:t>mobitel</a:t>
            </a:r>
            <a:r>
              <a:rPr lang="en-US"/>
              <a:t> (tablet)</a:t>
            </a:r>
          </a:p>
          <a:p>
            <a:r>
              <a:rPr lang="en-US" err="1"/>
              <a:t>instalirana</a:t>
            </a:r>
            <a:r>
              <a:rPr lang="en-US"/>
              <a:t> </a:t>
            </a:r>
            <a:r>
              <a:rPr lang="en-US" err="1"/>
              <a:t>aplikacija</a:t>
            </a:r>
            <a:endParaRPr lang="en-US"/>
          </a:p>
        </p:txBody>
      </p:sp>
      <p:pic>
        <p:nvPicPr>
          <p:cNvPr id="4" name="Picture 4">
            <a:extLst>
              <a:ext uri="{FF2B5EF4-FFF2-40B4-BE49-F238E27FC236}">
                <a16:creationId xmlns:a16="http://schemas.microsoft.com/office/drawing/2014/main" id="{096F8692-F38F-4F20-8704-029CB6CDAEDC}"/>
              </a:ext>
            </a:extLst>
          </p:cNvPr>
          <p:cNvPicPr>
            <a:picLocks noChangeAspect="1"/>
          </p:cNvPicPr>
          <p:nvPr/>
        </p:nvPicPr>
        <p:blipFill>
          <a:blip r:embed="rId3"/>
          <a:stretch>
            <a:fillRect/>
          </a:stretch>
        </p:blipFill>
        <p:spPr>
          <a:xfrm>
            <a:off x="9380426" y="2698855"/>
            <a:ext cx="2807265" cy="4161903"/>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8BB021BE-5211-47F2-A8E6-3DB6C0DAE653}"/>
              </a:ext>
            </a:extLst>
          </p:cNvPr>
          <p:cNvPicPr>
            <a:picLocks noChangeAspect="1"/>
          </p:cNvPicPr>
          <p:nvPr/>
        </p:nvPicPr>
        <p:blipFill>
          <a:blip r:embed="rId4"/>
          <a:stretch>
            <a:fillRect/>
          </a:stretch>
        </p:blipFill>
        <p:spPr>
          <a:xfrm>
            <a:off x="2652132" y="3647559"/>
            <a:ext cx="4750420" cy="2871074"/>
          </a:xfrm>
          <a:prstGeom prst="rect">
            <a:avLst/>
          </a:prstGeom>
        </p:spPr>
      </p:pic>
    </p:spTree>
    <p:extLst>
      <p:ext uri="{BB962C8B-B14F-4D97-AF65-F5344CB8AC3E}">
        <p14:creationId xmlns:p14="http://schemas.microsoft.com/office/powerpoint/2010/main" val="257406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459A-363D-4F32-9031-785354E0B838}"/>
              </a:ext>
            </a:extLst>
          </p:cNvPr>
          <p:cNvSpPr>
            <a:spLocks noGrp="1"/>
          </p:cNvSpPr>
          <p:nvPr>
            <p:ph type="title"/>
          </p:nvPr>
        </p:nvSpPr>
        <p:spPr>
          <a:xfrm>
            <a:off x="1227080" y="780957"/>
            <a:ext cx="10168128" cy="1179576"/>
          </a:xfrm>
        </p:spPr>
        <p:txBody>
          <a:bodyPr>
            <a:normAutofit fontScale="90000"/>
          </a:bodyPr>
          <a:lstStyle/>
          <a:p>
            <a:r>
              <a:rPr lang="en-US" err="1"/>
              <a:t>Jednostavna</a:t>
            </a:r>
            <a:r>
              <a:rPr lang="en-US"/>
              <a:t> </a:t>
            </a:r>
            <a:r>
              <a:rPr lang="en-US" err="1"/>
              <a:t>aktivnost</a:t>
            </a:r>
            <a:r>
              <a:rPr lang="en-US"/>
              <a:t>:</a:t>
            </a:r>
            <a:br>
              <a:rPr lang="en-US"/>
            </a:br>
            <a:endParaRPr lang="en-US"/>
          </a:p>
        </p:txBody>
      </p:sp>
      <p:pic>
        <p:nvPicPr>
          <p:cNvPr id="4" name="Picture 4" descr="Qr code&#10;&#10;Description automatically generated">
            <a:extLst>
              <a:ext uri="{FF2B5EF4-FFF2-40B4-BE49-F238E27FC236}">
                <a16:creationId xmlns:a16="http://schemas.microsoft.com/office/drawing/2014/main" id="{4496EBD1-DB3B-4C99-BA78-3B2D2CC454ED}"/>
              </a:ext>
            </a:extLst>
          </p:cNvPr>
          <p:cNvPicPr>
            <a:picLocks noGrp="1" noChangeAspect="1"/>
          </p:cNvPicPr>
          <p:nvPr>
            <p:ph idx="1"/>
          </p:nvPr>
        </p:nvPicPr>
        <p:blipFill>
          <a:blip r:embed="rId2"/>
          <a:stretch>
            <a:fillRect/>
          </a:stretch>
        </p:blipFill>
        <p:spPr>
          <a:xfrm>
            <a:off x="1641687" y="1744766"/>
            <a:ext cx="4766913" cy="4268593"/>
          </a:xfrm>
        </p:spPr>
      </p:pic>
      <p:pic>
        <p:nvPicPr>
          <p:cNvPr id="5" name="Picture 5" descr="A picture containing graphical user interface&#10;&#10;Description automatically generated">
            <a:extLst>
              <a:ext uri="{FF2B5EF4-FFF2-40B4-BE49-F238E27FC236}">
                <a16:creationId xmlns:a16="http://schemas.microsoft.com/office/drawing/2014/main" id="{40DFC0E2-7E4D-493F-B479-5B4081EDD4EC}"/>
              </a:ext>
            </a:extLst>
          </p:cNvPr>
          <p:cNvPicPr>
            <a:picLocks noChangeAspect="1"/>
          </p:cNvPicPr>
          <p:nvPr/>
        </p:nvPicPr>
        <p:blipFill>
          <a:blip r:embed="rId3"/>
          <a:stretch>
            <a:fillRect/>
          </a:stretch>
        </p:blipFill>
        <p:spPr>
          <a:xfrm>
            <a:off x="8022159" y="581722"/>
            <a:ext cx="2606097" cy="5350727"/>
          </a:xfrm>
          <a:prstGeom prst="rect">
            <a:avLst/>
          </a:prstGeom>
        </p:spPr>
      </p:pic>
    </p:spTree>
    <p:extLst>
      <p:ext uri="{BB962C8B-B14F-4D97-AF65-F5344CB8AC3E}">
        <p14:creationId xmlns:p14="http://schemas.microsoft.com/office/powerpoint/2010/main" val="3472041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13D3-408F-4104-8FAA-781A5FC22062}"/>
              </a:ext>
            </a:extLst>
          </p:cNvPr>
          <p:cNvSpPr>
            <a:spLocks noGrp="1"/>
          </p:cNvSpPr>
          <p:nvPr>
            <p:ph type="title"/>
          </p:nvPr>
        </p:nvSpPr>
        <p:spPr/>
        <p:txBody>
          <a:bodyPr/>
          <a:lstStyle/>
          <a:p>
            <a:r>
              <a:rPr lang="en-US" err="1"/>
              <a:t>Kreiranje</a:t>
            </a:r>
            <a:r>
              <a:rPr lang="en-US"/>
              <a:t> </a:t>
            </a:r>
            <a:r>
              <a:rPr lang="en-US" err="1"/>
              <a:t>aktivnosti</a:t>
            </a:r>
          </a:p>
        </p:txBody>
      </p:sp>
      <p:pic>
        <p:nvPicPr>
          <p:cNvPr id="7" name="Picture 7">
            <a:extLst>
              <a:ext uri="{FF2B5EF4-FFF2-40B4-BE49-F238E27FC236}">
                <a16:creationId xmlns:a16="http://schemas.microsoft.com/office/drawing/2014/main" id="{2607340F-463E-4638-8B53-C9FD2453C788}"/>
              </a:ext>
            </a:extLst>
          </p:cNvPr>
          <p:cNvPicPr>
            <a:picLocks noGrp="1" noChangeAspect="1"/>
          </p:cNvPicPr>
          <p:nvPr>
            <p:ph idx="1"/>
          </p:nvPr>
        </p:nvPicPr>
        <p:blipFill>
          <a:blip r:embed="rId3"/>
          <a:stretch>
            <a:fillRect/>
          </a:stretch>
        </p:blipFill>
        <p:spPr>
          <a:xfrm>
            <a:off x="2011751" y="1836829"/>
            <a:ext cx="9267860" cy="4409712"/>
          </a:xfrm>
        </p:spPr>
      </p:pic>
    </p:spTree>
    <p:extLst>
      <p:ext uri="{BB962C8B-B14F-4D97-AF65-F5344CB8AC3E}">
        <p14:creationId xmlns:p14="http://schemas.microsoft.com/office/powerpoint/2010/main" val="74468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13D3-408F-4104-8FAA-781A5FC22062}"/>
              </a:ext>
            </a:extLst>
          </p:cNvPr>
          <p:cNvSpPr>
            <a:spLocks noGrp="1"/>
          </p:cNvSpPr>
          <p:nvPr>
            <p:ph type="title"/>
          </p:nvPr>
        </p:nvSpPr>
        <p:spPr/>
        <p:txBody>
          <a:bodyPr/>
          <a:lstStyle/>
          <a:p>
            <a:r>
              <a:rPr lang="en-US" err="1"/>
              <a:t>Kreiranje</a:t>
            </a:r>
            <a:r>
              <a:rPr lang="en-US"/>
              <a:t> </a:t>
            </a:r>
            <a:r>
              <a:rPr lang="en-US" err="1"/>
              <a:t>aktivnosti</a:t>
            </a:r>
          </a:p>
        </p:txBody>
      </p:sp>
      <p:pic>
        <p:nvPicPr>
          <p:cNvPr id="5" name="Picture 5" descr="Graphical user interface, application&#10;&#10;Description automatically generated">
            <a:extLst>
              <a:ext uri="{FF2B5EF4-FFF2-40B4-BE49-F238E27FC236}">
                <a16:creationId xmlns:a16="http://schemas.microsoft.com/office/drawing/2014/main" id="{F2997283-0429-4B4A-A85A-DE12F6377623}"/>
              </a:ext>
            </a:extLst>
          </p:cNvPr>
          <p:cNvPicPr>
            <a:picLocks noGrp="1" noChangeAspect="1"/>
          </p:cNvPicPr>
          <p:nvPr>
            <p:ph idx="1"/>
          </p:nvPr>
        </p:nvPicPr>
        <p:blipFill>
          <a:blip r:embed="rId3"/>
          <a:stretch>
            <a:fillRect/>
          </a:stretch>
        </p:blipFill>
        <p:spPr>
          <a:xfrm>
            <a:off x="1405734" y="1716024"/>
            <a:ext cx="8872259" cy="4381834"/>
          </a:xfrm>
        </p:spPr>
      </p:pic>
    </p:spTree>
    <p:extLst>
      <p:ext uri="{BB962C8B-B14F-4D97-AF65-F5344CB8AC3E}">
        <p14:creationId xmlns:p14="http://schemas.microsoft.com/office/powerpoint/2010/main" val="361066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13D3-408F-4104-8FAA-781A5FC22062}"/>
              </a:ext>
            </a:extLst>
          </p:cNvPr>
          <p:cNvSpPr>
            <a:spLocks noGrp="1"/>
          </p:cNvSpPr>
          <p:nvPr>
            <p:ph type="title"/>
          </p:nvPr>
        </p:nvSpPr>
        <p:spPr/>
        <p:txBody>
          <a:bodyPr/>
          <a:lstStyle/>
          <a:p>
            <a:r>
              <a:rPr lang="en-US" err="1"/>
              <a:t>Kreiranje</a:t>
            </a:r>
            <a:r>
              <a:rPr lang="en-US"/>
              <a:t> </a:t>
            </a:r>
            <a:r>
              <a:rPr lang="en-US" err="1"/>
              <a:t>aktivnosti</a:t>
            </a:r>
          </a:p>
        </p:txBody>
      </p:sp>
      <p:pic>
        <p:nvPicPr>
          <p:cNvPr id="6" name="Picture 6">
            <a:extLst>
              <a:ext uri="{FF2B5EF4-FFF2-40B4-BE49-F238E27FC236}">
                <a16:creationId xmlns:a16="http://schemas.microsoft.com/office/drawing/2014/main" id="{B739BCF3-F553-4FCC-9659-C582F30957E8}"/>
              </a:ext>
            </a:extLst>
          </p:cNvPr>
          <p:cNvPicPr>
            <a:picLocks noGrp="1" noChangeAspect="1"/>
          </p:cNvPicPr>
          <p:nvPr>
            <p:ph idx="1"/>
          </p:nvPr>
        </p:nvPicPr>
        <p:blipFill>
          <a:blip r:embed="rId3"/>
          <a:stretch>
            <a:fillRect/>
          </a:stretch>
        </p:blipFill>
        <p:spPr>
          <a:xfrm>
            <a:off x="1760965" y="1725317"/>
            <a:ext cx="9156112" cy="4530517"/>
          </a:xfrm>
        </p:spPr>
      </p:pic>
    </p:spTree>
    <p:extLst>
      <p:ext uri="{BB962C8B-B14F-4D97-AF65-F5344CB8AC3E}">
        <p14:creationId xmlns:p14="http://schemas.microsoft.com/office/powerpoint/2010/main" val="170869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1013D3-408F-4104-8FAA-781A5FC22062}"/>
              </a:ext>
            </a:extLst>
          </p:cNvPr>
          <p:cNvSpPr>
            <a:spLocks noGrp="1"/>
          </p:cNvSpPr>
          <p:nvPr>
            <p:ph type="title"/>
          </p:nvPr>
        </p:nvSpPr>
        <p:spPr>
          <a:xfrm>
            <a:off x="371094" y="1161288"/>
            <a:ext cx="3438144" cy="1239012"/>
          </a:xfrm>
        </p:spPr>
        <p:txBody>
          <a:bodyPr anchor="ctr">
            <a:normAutofit/>
          </a:bodyPr>
          <a:lstStyle/>
          <a:p>
            <a:r>
              <a:rPr lang="en-US" sz="2800"/>
              <a:t>Kreiranje aktivnosti</a:t>
            </a:r>
          </a:p>
        </p:txBody>
      </p:sp>
      <p:sp>
        <p:nvSpPr>
          <p:cNvPr id="18" name="Rectangle 1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Graphical user interface, application&#10;&#10;Description automatically generated">
            <a:extLst>
              <a:ext uri="{FF2B5EF4-FFF2-40B4-BE49-F238E27FC236}">
                <a16:creationId xmlns:a16="http://schemas.microsoft.com/office/drawing/2014/main" id="{0A1266A0-9487-40A2-84BF-63C8BD437E9F}"/>
              </a:ext>
            </a:extLst>
          </p:cNvPr>
          <p:cNvPicPr>
            <a:picLocks noGrp="1" noChangeAspect="1"/>
          </p:cNvPicPr>
          <p:nvPr>
            <p:ph idx="1"/>
          </p:nvPr>
        </p:nvPicPr>
        <p:blipFill>
          <a:blip r:embed="rId3"/>
          <a:stretch>
            <a:fillRect/>
          </a:stretch>
        </p:blipFill>
        <p:spPr>
          <a:xfrm>
            <a:off x="426850" y="2721728"/>
            <a:ext cx="4628369" cy="2800323"/>
          </a:xfrm>
        </p:spPr>
      </p:pic>
      <p:pic>
        <p:nvPicPr>
          <p:cNvPr id="5" name="Picture 6" descr="Graphical user interface, application&#10;&#10;Description automatically generated">
            <a:extLst>
              <a:ext uri="{FF2B5EF4-FFF2-40B4-BE49-F238E27FC236}">
                <a16:creationId xmlns:a16="http://schemas.microsoft.com/office/drawing/2014/main" id="{F1AC8868-575D-4CD9-82FB-6F586983A322}"/>
              </a:ext>
            </a:extLst>
          </p:cNvPr>
          <p:cNvPicPr>
            <a:picLocks noChangeAspect="1"/>
          </p:cNvPicPr>
          <p:nvPr/>
        </p:nvPicPr>
        <p:blipFill>
          <a:blip r:embed="rId4"/>
          <a:stretch>
            <a:fillRect/>
          </a:stretch>
        </p:blipFill>
        <p:spPr>
          <a:xfrm>
            <a:off x="5338642" y="841248"/>
            <a:ext cx="6047092" cy="5276088"/>
          </a:xfrm>
          <a:prstGeom prst="rect">
            <a:avLst/>
          </a:prstGeom>
        </p:spPr>
      </p:pic>
    </p:spTree>
    <p:extLst>
      <p:ext uri="{BB962C8B-B14F-4D97-AF65-F5344CB8AC3E}">
        <p14:creationId xmlns:p14="http://schemas.microsoft.com/office/powerpoint/2010/main" val="4283688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13D3-408F-4104-8FAA-781A5FC22062}"/>
              </a:ext>
            </a:extLst>
          </p:cNvPr>
          <p:cNvSpPr>
            <a:spLocks noGrp="1"/>
          </p:cNvSpPr>
          <p:nvPr>
            <p:ph type="title"/>
          </p:nvPr>
        </p:nvSpPr>
        <p:spPr/>
        <p:txBody>
          <a:bodyPr/>
          <a:lstStyle/>
          <a:p>
            <a:r>
              <a:rPr lang="en-US" err="1"/>
              <a:t>Kreiranje</a:t>
            </a:r>
            <a:r>
              <a:rPr lang="en-US"/>
              <a:t> </a:t>
            </a:r>
            <a:r>
              <a:rPr lang="en-US" err="1"/>
              <a:t>aktivnosti</a:t>
            </a:r>
          </a:p>
        </p:txBody>
      </p:sp>
      <p:pic>
        <p:nvPicPr>
          <p:cNvPr id="4" name="Picture 4" descr="Graphical user interface, application, Teams&#10;&#10;Description automatically generated">
            <a:extLst>
              <a:ext uri="{FF2B5EF4-FFF2-40B4-BE49-F238E27FC236}">
                <a16:creationId xmlns:a16="http://schemas.microsoft.com/office/drawing/2014/main" id="{D3CF2217-284A-4D21-A1A6-F4B51B5750B1}"/>
              </a:ext>
            </a:extLst>
          </p:cNvPr>
          <p:cNvPicPr>
            <a:picLocks noGrp="1" noChangeAspect="1"/>
          </p:cNvPicPr>
          <p:nvPr>
            <p:ph idx="1"/>
          </p:nvPr>
        </p:nvPicPr>
        <p:blipFill>
          <a:blip r:embed="rId3"/>
          <a:stretch>
            <a:fillRect/>
          </a:stretch>
        </p:blipFill>
        <p:spPr>
          <a:xfrm>
            <a:off x="2337356" y="1908617"/>
            <a:ext cx="7632442" cy="4316785"/>
          </a:xfrm>
        </p:spPr>
      </p:pic>
    </p:spTree>
    <p:extLst>
      <p:ext uri="{BB962C8B-B14F-4D97-AF65-F5344CB8AC3E}">
        <p14:creationId xmlns:p14="http://schemas.microsoft.com/office/powerpoint/2010/main" val="3628085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A057-2029-4085-809D-339F9355AF4C}"/>
              </a:ext>
            </a:extLst>
          </p:cNvPr>
          <p:cNvSpPr>
            <a:spLocks noGrp="1"/>
          </p:cNvSpPr>
          <p:nvPr>
            <p:ph type="title"/>
          </p:nvPr>
        </p:nvSpPr>
        <p:spPr/>
        <p:txBody>
          <a:bodyPr/>
          <a:lstStyle/>
          <a:p>
            <a:r>
              <a:rPr lang="en-US"/>
              <a:t>Ožujak 2020.</a:t>
            </a:r>
          </a:p>
        </p:txBody>
      </p:sp>
      <p:sp>
        <p:nvSpPr>
          <p:cNvPr id="3" name="Content Placeholder 2">
            <a:extLst>
              <a:ext uri="{FF2B5EF4-FFF2-40B4-BE49-F238E27FC236}">
                <a16:creationId xmlns:a16="http://schemas.microsoft.com/office/drawing/2014/main" id="{1E9B0814-30B7-4635-9863-1852F86F6E26}"/>
              </a:ext>
            </a:extLst>
          </p:cNvPr>
          <p:cNvSpPr>
            <a:spLocks noGrp="1"/>
          </p:cNvSpPr>
          <p:nvPr>
            <p:ph idx="1"/>
          </p:nvPr>
        </p:nvSpPr>
        <p:spPr/>
        <p:txBody>
          <a:bodyPr vert="horz" lIns="91440" tIns="45720" rIns="91440" bIns="45720" rtlCol="0" anchor="t">
            <a:normAutofit/>
          </a:bodyPr>
          <a:lstStyle/>
          <a:p>
            <a:r>
              <a:rPr lang="en-US"/>
              <a:t>Dan broja Pi</a:t>
            </a:r>
          </a:p>
          <a:p>
            <a:pPr marL="0" indent="0">
              <a:buNone/>
            </a:pPr>
            <a:r>
              <a:rPr lang="en-US"/>
              <a:t>                           14.3.2020.  ------&gt; subota</a:t>
            </a:r>
          </a:p>
          <a:p>
            <a:pPr marL="0" indent="0">
              <a:buNone/>
            </a:pPr>
            <a:endParaRPr lang="en-US"/>
          </a:p>
          <a:p>
            <a:r>
              <a:rPr lang="en-US"/>
              <a:t>prekid nastave, prelazak na online nastavu</a:t>
            </a:r>
          </a:p>
          <a:p>
            <a:endParaRPr lang="en-US"/>
          </a:p>
          <a:p>
            <a:r>
              <a:rPr lang="en-US"/>
              <a:t>strah, neizvjesnost, ...</a:t>
            </a:r>
          </a:p>
        </p:txBody>
      </p:sp>
    </p:spTree>
    <p:extLst>
      <p:ext uri="{BB962C8B-B14F-4D97-AF65-F5344CB8AC3E}">
        <p14:creationId xmlns:p14="http://schemas.microsoft.com/office/powerpoint/2010/main" val="270646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BE9B-5FD0-4E7F-896C-9055BAE748D3}"/>
              </a:ext>
            </a:extLst>
          </p:cNvPr>
          <p:cNvSpPr>
            <a:spLocks noGrp="1"/>
          </p:cNvSpPr>
          <p:nvPr>
            <p:ph type="title"/>
          </p:nvPr>
        </p:nvSpPr>
        <p:spPr/>
        <p:txBody>
          <a:bodyPr/>
          <a:lstStyle/>
          <a:p>
            <a:r>
              <a:rPr lang="en-US" dirty="0"/>
              <a:t>Dan </a:t>
            </a:r>
            <a:r>
              <a:rPr lang="en-US" dirty="0" err="1"/>
              <a:t>broja</a:t>
            </a:r>
            <a:r>
              <a:rPr lang="en-US" dirty="0"/>
              <a:t> Pi</a:t>
            </a:r>
          </a:p>
        </p:txBody>
      </p:sp>
      <p:sp>
        <p:nvSpPr>
          <p:cNvPr id="3" name="Content Placeholder 2">
            <a:extLst>
              <a:ext uri="{FF2B5EF4-FFF2-40B4-BE49-F238E27FC236}">
                <a16:creationId xmlns:a16="http://schemas.microsoft.com/office/drawing/2014/main" id="{5EACC916-63CB-4837-99B1-2A5B7EBD378E}"/>
              </a:ext>
            </a:extLst>
          </p:cNvPr>
          <p:cNvSpPr>
            <a:spLocks noGrp="1"/>
          </p:cNvSpPr>
          <p:nvPr>
            <p:ph idx="1"/>
          </p:nvPr>
        </p:nvSpPr>
        <p:spPr/>
        <p:txBody>
          <a:bodyPr vert="horz" lIns="91440" tIns="45720" rIns="91440" bIns="45720" rtlCol="0" anchor="t">
            <a:normAutofit/>
          </a:bodyPr>
          <a:lstStyle/>
          <a:p>
            <a:r>
              <a:rPr lang="en-US" dirty="0" err="1"/>
              <a:t>kontakt</a:t>
            </a:r>
            <a:r>
              <a:rPr lang="en-US" dirty="0"/>
              <a:t> s </a:t>
            </a:r>
            <a:r>
              <a:rPr lang="en-US" dirty="0" err="1"/>
              <a:t>učenicima</a:t>
            </a:r>
            <a:endParaRPr lang="en-US" dirty="0"/>
          </a:p>
          <a:p>
            <a:r>
              <a:rPr lang="en-US" dirty="0" err="1"/>
              <a:t>motivacija</a:t>
            </a:r>
            <a:endParaRPr lang="en-US" dirty="0"/>
          </a:p>
          <a:p>
            <a:r>
              <a:rPr lang="en-US" dirty="0" err="1"/>
              <a:t>objava</a:t>
            </a:r>
            <a:r>
              <a:rPr lang="en-US" dirty="0"/>
              <a:t> </a:t>
            </a:r>
            <a:r>
              <a:rPr lang="en-US" dirty="0" err="1"/>
              <a:t>na</a:t>
            </a:r>
            <a:r>
              <a:rPr lang="en-US" dirty="0"/>
              <a:t> web </a:t>
            </a:r>
            <a:r>
              <a:rPr lang="en-US" dirty="0" err="1"/>
              <a:t>stranici</a:t>
            </a:r>
            <a:r>
              <a:rPr lang="en-US" dirty="0"/>
              <a:t> </a:t>
            </a:r>
            <a:r>
              <a:rPr lang="en-US" dirty="0" err="1"/>
              <a:t>škole</a:t>
            </a:r>
            <a:endParaRPr lang="en-US" dirty="0"/>
          </a:p>
          <a:p>
            <a:r>
              <a:rPr lang="en-US" dirty="0" err="1"/>
              <a:t>sigurnost</a:t>
            </a:r>
          </a:p>
          <a:p>
            <a:r>
              <a:rPr lang="en-US" dirty="0"/>
              <a:t>...</a:t>
            </a:r>
          </a:p>
        </p:txBody>
      </p:sp>
    </p:spTree>
    <p:extLst>
      <p:ext uri="{BB962C8B-B14F-4D97-AF65-F5344CB8AC3E}">
        <p14:creationId xmlns:p14="http://schemas.microsoft.com/office/powerpoint/2010/main" val="414862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Qr code&#10;&#10;Description automatically generated">
            <a:extLst>
              <a:ext uri="{FF2B5EF4-FFF2-40B4-BE49-F238E27FC236}">
                <a16:creationId xmlns:a16="http://schemas.microsoft.com/office/drawing/2014/main" id="{F60D7CE4-5FA6-4AC2-AF5B-A158FBB6BF21}"/>
              </a:ext>
            </a:extLst>
          </p:cNvPr>
          <p:cNvPicPr>
            <a:picLocks noGrp="1" noChangeAspect="1"/>
          </p:cNvPicPr>
          <p:nvPr>
            <p:ph idx="1"/>
          </p:nvPr>
        </p:nvPicPr>
        <p:blipFill rotWithShape="1">
          <a:blip r:embed="rId2"/>
          <a:srcRect r="1" b="19687"/>
          <a:stretch/>
        </p:blipFill>
        <p:spPr>
          <a:xfrm>
            <a:off x="416388" y="462065"/>
            <a:ext cx="11730930" cy="6051332"/>
          </a:xfrm>
          <a:prstGeom prst="rect">
            <a:avLst/>
          </a:prstGeom>
        </p:spPr>
      </p:pic>
    </p:spTree>
    <p:extLst>
      <p:ext uri="{BB962C8B-B14F-4D97-AF65-F5344CB8AC3E}">
        <p14:creationId xmlns:p14="http://schemas.microsoft.com/office/powerpoint/2010/main" val="105038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C47B8-9330-405C-B381-3AF485F717EE}"/>
              </a:ext>
            </a:extLst>
          </p:cNvPr>
          <p:cNvSpPr>
            <a:spLocks noGrp="1"/>
          </p:cNvSpPr>
          <p:nvPr>
            <p:ph type="title"/>
          </p:nvPr>
        </p:nvSpPr>
        <p:spPr/>
        <p:txBody>
          <a:bodyPr>
            <a:normAutofit/>
          </a:bodyPr>
          <a:lstStyle/>
          <a:p>
            <a:r>
              <a:rPr lang="en-US"/>
              <a:t>ŠTO KAŽU UČENICI?</a:t>
            </a:r>
          </a:p>
        </p:txBody>
      </p:sp>
      <p:pic>
        <p:nvPicPr>
          <p:cNvPr id="4" name="Picture 4" descr="Red twisted thread">
            <a:extLst>
              <a:ext uri="{FF2B5EF4-FFF2-40B4-BE49-F238E27FC236}">
                <a16:creationId xmlns:a16="http://schemas.microsoft.com/office/drawing/2014/main" id="{83575220-C516-4B1C-9EFA-6C581F040645}"/>
              </a:ext>
            </a:extLst>
          </p:cNvPr>
          <p:cNvPicPr>
            <a:picLocks noGrp="1" noChangeAspect="1"/>
          </p:cNvPicPr>
          <p:nvPr>
            <p:ph idx="1"/>
          </p:nvPr>
        </p:nvPicPr>
        <p:blipFill>
          <a:blip r:embed="rId3"/>
          <a:stretch>
            <a:fillRect/>
          </a:stretch>
        </p:blipFill>
        <p:spPr>
          <a:xfrm>
            <a:off x="1115519" y="2292234"/>
            <a:ext cx="4481803" cy="3694112"/>
          </a:xfrm>
        </p:spPr>
      </p:pic>
      <p:sp>
        <p:nvSpPr>
          <p:cNvPr id="5" name="TextBox 4">
            <a:extLst>
              <a:ext uri="{FF2B5EF4-FFF2-40B4-BE49-F238E27FC236}">
                <a16:creationId xmlns:a16="http://schemas.microsoft.com/office/drawing/2014/main" id="{8A81C8A2-20A6-482A-B8C8-C0DCF1319530}"/>
              </a:ext>
            </a:extLst>
          </p:cNvPr>
          <p:cNvSpPr txBox="1"/>
          <p:nvPr/>
        </p:nvSpPr>
        <p:spPr>
          <a:xfrm>
            <a:off x="6191956" y="2664178"/>
            <a:ext cx="476579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Matematika</a:t>
            </a:r>
            <a:r>
              <a:rPr lang="en-US"/>
              <a:t> je </a:t>
            </a:r>
            <a:r>
              <a:rPr lang="en-US" err="1"/>
              <a:t>teška</a:t>
            </a:r>
            <a:r>
              <a:rPr lang="en-US"/>
              <a:t>, </a:t>
            </a:r>
            <a:r>
              <a:rPr lang="en-US" err="1"/>
              <a:t>nezanimljiva</a:t>
            </a:r>
            <a:r>
              <a:rPr lang="en-US"/>
              <a:t>...</a:t>
            </a:r>
          </a:p>
          <a:p>
            <a:endParaRPr lang="en-US"/>
          </a:p>
          <a:p>
            <a:r>
              <a:rPr lang="en-US" err="1"/>
              <a:t>Potrebno</a:t>
            </a:r>
            <a:r>
              <a:rPr lang="en-US"/>
              <a:t> je </a:t>
            </a:r>
            <a:r>
              <a:rPr lang="en-US" err="1"/>
              <a:t>imati</a:t>
            </a:r>
            <a:r>
              <a:rPr lang="en-US"/>
              <a:t> ono </a:t>
            </a:r>
            <a:r>
              <a:rPr lang="en-US" err="1"/>
              <a:t>nešto</a:t>
            </a:r>
            <a:r>
              <a:rPr lang="en-US"/>
              <a:t> za </a:t>
            </a:r>
            <a:r>
              <a:rPr lang="en-US" err="1"/>
              <a:t>matematiku</a:t>
            </a:r>
            <a:r>
              <a:rPr lang="en-US"/>
              <a:t>.</a:t>
            </a:r>
          </a:p>
          <a:p>
            <a:endParaRPr lang="en-US"/>
          </a:p>
          <a:p>
            <a:r>
              <a:rPr lang="en-US" err="1"/>
              <a:t>Nikome</a:t>
            </a:r>
            <a:r>
              <a:rPr lang="en-US"/>
              <a:t> u </a:t>
            </a:r>
            <a:r>
              <a:rPr lang="en-US" err="1"/>
              <a:t>mojoj</a:t>
            </a:r>
            <a:r>
              <a:rPr lang="en-US"/>
              <a:t> </a:t>
            </a:r>
            <a:r>
              <a:rPr lang="en-US" err="1"/>
              <a:t>obitelji</a:t>
            </a:r>
            <a:r>
              <a:rPr lang="en-US"/>
              <a:t> ne ide </a:t>
            </a:r>
            <a:r>
              <a:rPr lang="en-US" err="1"/>
              <a:t>matematika</a:t>
            </a:r>
            <a:r>
              <a:rPr lang="en-US"/>
              <a:t>.</a:t>
            </a:r>
          </a:p>
          <a:p>
            <a:endParaRPr lang="en-US"/>
          </a:p>
          <a:p>
            <a:r>
              <a:rPr lang="en-US"/>
              <a:t>Nema </a:t>
            </a:r>
            <a:r>
              <a:rPr lang="en-US" err="1"/>
              <a:t>švercanja</a:t>
            </a:r>
            <a:r>
              <a:rPr lang="en-US"/>
              <a:t>.</a:t>
            </a:r>
          </a:p>
          <a:p>
            <a:endParaRPr lang="en-US"/>
          </a:p>
          <a:p>
            <a:r>
              <a:rPr lang="en-US" err="1"/>
              <a:t>Stalno</a:t>
            </a:r>
            <a:r>
              <a:rPr lang="en-US"/>
              <a:t> se mora </a:t>
            </a:r>
            <a:r>
              <a:rPr lang="en-US" err="1"/>
              <a:t>vježbati</a:t>
            </a:r>
            <a:r>
              <a:rPr lang="en-US"/>
              <a:t>.</a:t>
            </a:r>
          </a:p>
          <a:p>
            <a:endParaRPr lang="en-US"/>
          </a:p>
          <a:p>
            <a:r>
              <a:rPr lang="en-US"/>
              <a:t>A </a:t>
            </a:r>
            <a:r>
              <a:rPr lang="en-US" err="1"/>
              <a:t>što</a:t>
            </a:r>
            <a:r>
              <a:rPr lang="en-US"/>
              <a:t> </a:t>
            </a:r>
            <a:r>
              <a:rPr lang="en-US" err="1"/>
              <a:t>će</a:t>
            </a:r>
            <a:r>
              <a:rPr lang="en-US"/>
              <a:t> mi to u </a:t>
            </a:r>
            <a:r>
              <a:rPr lang="en-US" err="1"/>
              <a:t>životu</a:t>
            </a:r>
            <a:r>
              <a:rPr lang="en-US"/>
              <a:t>?</a:t>
            </a:r>
          </a:p>
        </p:txBody>
      </p:sp>
    </p:spTree>
    <p:extLst>
      <p:ext uri="{BB962C8B-B14F-4D97-AF65-F5344CB8AC3E}">
        <p14:creationId xmlns:p14="http://schemas.microsoft.com/office/powerpoint/2010/main" val="3032079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hart&#10;&#10;Description automatically generated">
            <a:extLst>
              <a:ext uri="{FF2B5EF4-FFF2-40B4-BE49-F238E27FC236}">
                <a16:creationId xmlns:a16="http://schemas.microsoft.com/office/drawing/2014/main" id="{1EFC8749-CBA5-4AEB-A6C6-F57EB8B73299}"/>
              </a:ext>
            </a:extLst>
          </p:cNvPr>
          <p:cNvPicPr>
            <a:picLocks noGrp="1" noChangeAspect="1"/>
          </p:cNvPicPr>
          <p:nvPr>
            <p:ph idx="1"/>
          </p:nvPr>
        </p:nvPicPr>
        <p:blipFill>
          <a:blip r:embed="rId2"/>
          <a:stretch>
            <a:fillRect/>
          </a:stretch>
        </p:blipFill>
        <p:spPr>
          <a:xfrm>
            <a:off x="1495806" y="407274"/>
            <a:ext cx="3609967" cy="5980175"/>
          </a:xfrm>
        </p:spPr>
      </p:pic>
      <p:pic>
        <p:nvPicPr>
          <p:cNvPr id="2" name="Picture 2" descr="A picture containing text, different, several&#10;&#10;Description automatically generated">
            <a:extLst>
              <a:ext uri="{FF2B5EF4-FFF2-40B4-BE49-F238E27FC236}">
                <a16:creationId xmlns:a16="http://schemas.microsoft.com/office/drawing/2014/main" id="{EEAEA587-4D04-41AF-BF44-18D2B32F8204}"/>
              </a:ext>
            </a:extLst>
          </p:cNvPr>
          <p:cNvPicPr>
            <a:picLocks noChangeAspect="1"/>
          </p:cNvPicPr>
          <p:nvPr/>
        </p:nvPicPr>
        <p:blipFill>
          <a:blip r:embed="rId3"/>
          <a:stretch>
            <a:fillRect/>
          </a:stretch>
        </p:blipFill>
        <p:spPr>
          <a:xfrm>
            <a:off x="5742992" y="352282"/>
            <a:ext cx="5744546" cy="5865741"/>
          </a:xfrm>
          <a:prstGeom prst="rect">
            <a:avLst/>
          </a:prstGeom>
        </p:spPr>
      </p:pic>
    </p:spTree>
    <p:extLst>
      <p:ext uri="{BB962C8B-B14F-4D97-AF65-F5344CB8AC3E}">
        <p14:creationId xmlns:p14="http://schemas.microsoft.com/office/powerpoint/2010/main" val="66150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0C1B-6388-4ADB-AC71-4303035C0096}"/>
              </a:ext>
            </a:extLst>
          </p:cNvPr>
          <p:cNvSpPr>
            <a:spLocks noGrp="1"/>
          </p:cNvSpPr>
          <p:nvPr>
            <p:ph type="title"/>
          </p:nvPr>
        </p:nvSpPr>
        <p:spPr/>
        <p:txBody>
          <a:bodyPr/>
          <a:lstStyle/>
          <a:p>
            <a:r>
              <a:rPr lang="en-US" dirty="0" err="1"/>
              <a:t>Njihova</a:t>
            </a:r>
            <a:r>
              <a:rPr lang="en-US" dirty="0"/>
              <a:t> </a:t>
            </a:r>
            <a:r>
              <a:rPr lang="en-US" dirty="0" err="1"/>
              <a:t>evaluacija</a:t>
            </a:r>
          </a:p>
        </p:txBody>
      </p:sp>
      <p:sp>
        <p:nvSpPr>
          <p:cNvPr id="3" name="Content Placeholder 2">
            <a:extLst>
              <a:ext uri="{FF2B5EF4-FFF2-40B4-BE49-F238E27FC236}">
                <a16:creationId xmlns:a16="http://schemas.microsoft.com/office/drawing/2014/main" id="{C1C8AD61-A83F-47F1-8E1A-D0C13F2F1584}"/>
              </a:ext>
            </a:extLst>
          </p:cNvPr>
          <p:cNvSpPr>
            <a:spLocks noGrp="1"/>
          </p:cNvSpPr>
          <p:nvPr>
            <p:ph idx="1"/>
          </p:nvPr>
        </p:nvSpPr>
        <p:spPr>
          <a:xfrm>
            <a:off x="1146670" y="2027044"/>
            <a:ext cx="10168128" cy="3694176"/>
          </a:xfrm>
        </p:spPr>
        <p:txBody>
          <a:bodyPr vert="horz" lIns="91440" tIns="45720" rIns="91440" bIns="45720" rtlCol="0" anchor="t">
            <a:normAutofit lnSpcReduction="10000"/>
          </a:bodyPr>
          <a:lstStyle/>
          <a:p>
            <a:r>
              <a:rPr lang="en-US" dirty="0"/>
              <a:t>"</a:t>
            </a:r>
            <a:r>
              <a:rPr lang="en-US" dirty="0" err="1"/>
              <a:t>Svidjelo</a:t>
            </a:r>
            <a:r>
              <a:rPr lang="en-US" dirty="0"/>
              <a:t> mi se </a:t>
            </a:r>
            <a:r>
              <a:rPr lang="en-US" dirty="0" err="1"/>
              <a:t>što</a:t>
            </a:r>
            <a:r>
              <a:rPr lang="en-US" dirty="0"/>
              <a:t> </a:t>
            </a:r>
            <a:r>
              <a:rPr lang="en-US" dirty="0" err="1"/>
              <a:t>su</a:t>
            </a:r>
            <a:r>
              <a:rPr lang="en-US" dirty="0"/>
              <a:t> </a:t>
            </a:r>
            <a:r>
              <a:rPr lang="en-US" dirty="0" err="1"/>
              <a:t>zadatci</a:t>
            </a:r>
            <a:r>
              <a:rPr lang="en-US" dirty="0"/>
              <a:t> </a:t>
            </a:r>
            <a:r>
              <a:rPr lang="en-US" dirty="0" err="1"/>
              <a:t>bili</a:t>
            </a:r>
            <a:r>
              <a:rPr lang="en-US" dirty="0"/>
              <a:t> </a:t>
            </a:r>
            <a:r>
              <a:rPr lang="en-US" dirty="0" err="1"/>
              <a:t>jednostavni</a:t>
            </a:r>
            <a:r>
              <a:rPr lang="en-US" dirty="0"/>
              <a:t> </a:t>
            </a:r>
            <a:r>
              <a:rPr lang="en-US" dirty="0" err="1"/>
              <a:t>i</a:t>
            </a:r>
            <a:r>
              <a:rPr lang="en-US" dirty="0"/>
              <a:t> </a:t>
            </a:r>
            <a:r>
              <a:rPr lang="en-US" dirty="0" err="1"/>
              <a:t>lagani</a:t>
            </a:r>
            <a:r>
              <a:rPr lang="en-US" dirty="0"/>
              <a:t>. </a:t>
            </a:r>
            <a:r>
              <a:rPr lang="en-US" dirty="0" err="1"/>
              <a:t>Nije</a:t>
            </a:r>
            <a:r>
              <a:rPr lang="en-US" dirty="0"/>
              <a:t> </a:t>
            </a:r>
            <a:r>
              <a:rPr lang="en-US" dirty="0" err="1"/>
              <a:t>ih</a:t>
            </a:r>
            <a:r>
              <a:rPr lang="en-US" dirty="0"/>
              <a:t> </a:t>
            </a:r>
            <a:r>
              <a:rPr lang="en-US" dirty="0" err="1"/>
              <a:t>bilo</a:t>
            </a:r>
            <a:r>
              <a:rPr lang="en-US" dirty="0"/>
              <a:t> </a:t>
            </a:r>
            <a:r>
              <a:rPr lang="en-US" dirty="0" err="1"/>
              <a:t>puno</a:t>
            </a:r>
            <a:r>
              <a:rPr lang="en-US" dirty="0"/>
              <a:t>. </a:t>
            </a:r>
            <a:r>
              <a:rPr lang="en-US" dirty="0" err="1"/>
              <a:t>Brzo</a:t>
            </a:r>
            <a:r>
              <a:rPr lang="en-US" dirty="0"/>
              <a:t> se </a:t>
            </a:r>
            <a:r>
              <a:rPr lang="en-US" dirty="0" err="1"/>
              <a:t>mogu</a:t>
            </a:r>
            <a:r>
              <a:rPr lang="en-US" dirty="0"/>
              <a:t> </a:t>
            </a:r>
            <a:r>
              <a:rPr lang="en-US" dirty="0" err="1"/>
              <a:t>riješiti</a:t>
            </a:r>
            <a:r>
              <a:rPr lang="en-US" dirty="0"/>
              <a:t>."</a:t>
            </a:r>
          </a:p>
          <a:p>
            <a:r>
              <a:rPr lang="en-US" dirty="0"/>
              <a:t>"</a:t>
            </a:r>
            <a:r>
              <a:rPr lang="en-US" dirty="0" err="1"/>
              <a:t>Jako</a:t>
            </a:r>
            <a:r>
              <a:rPr lang="en-US" dirty="0"/>
              <a:t> mi se </a:t>
            </a:r>
            <a:r>
              <a:rPr lang="en-US" dirty="0" err="1"/>
              <a:t>sviđa</a:t>
            </a:r>
            <a:r>
              <a:rPr lang="en-US" dirty="0"/>
              <a:t> </a:t>
            </a:r>
            <a:r>
              <a:rPr lang="en-US" dirty="0" err="1"/>
              <a:t>igra</a:t>
            </a:r>
            <a:r>
              <a:rPr lang="en-US" dirty="0"/>
              <a:t> </a:t>
            </a:r>
            <a:r>
              <a:rPr lang="en-US" dirty="0" err="1"/>
              <a:t>i</a:t>
            </a:r>
            <a:r>
              <a:rPr lang="en-US" dirty="0"/>
              <a:t> </a:t>
            </a:r>
            <a:r>
              <a:rPr lang="en-US" dirty="0" err="1"/>
              <a:t>nemam</a:t>
            </a:r>
            <a:r>
              <a:rPr lang="en-US" dirty="0"/>
              <a:t> </a:t>
            </a:r>
            <a:r>
              <a:rPr lang="en-US" dirty="0" err="1"/>
              <a:t>zamjerki</a:t>
            </a:r>
            <a:r>
              <a:rPr lang="en-US" dirty="0"/>
              <a:t>. </a:t>
            </a:r>
            <a:r>
              <a:rPr lang="en-US" dirty="0" err="1"/>
              <a:t>Zadatci</a:t>
            </a:r>
            <a:r>
              <a:rPr lang="en-US" dirty="0"/>
              <a:t> </a:t>
            </a:r>
            <a:r>
              <a:rPr lang="en-US" dirty="0" err="1"/>
              <a:t>su</a:t>
            </a:r>
            <a:r>
              <a:rPr lang="en-US" dirty="0"/>
              <a:t> </a:t>
            </a:r>
            <a:r>
              <a:rPr lang="en-US" dirty="0" err="1"/>
              <a:t>odlični</a:t>
            </a:r>
            <a:r>
              <a:rPr lang="en-US" dirty="0"/>
              <a:t> </a:t>
            </a:r>
            <a:r>
              <a:rPr lang="en-US" dirty="0" err="1"/>
              <a:t>i</a:t>
            </a:r>
            <a:r>
              <a:rPr lang="en-US" dirty="0"/>
              <a:t> </a:t>
            </a:r>
            <a:r>
              <a:rPr lang="en-US" dirty="0" err="1"/>
              <a:t>zanimljivi</a:t>
            </a:r>
            <a:r>
              <a:rPr lang="en-US" dirty="0"/>
              <a:t>!"</a:t>
            </a:r>
          </a:p>
          <a:p>
            <a:r>
              <a:rPr lang="en-US" dirty="0"/>
              <a:t>"</a:t>
            </a:r>
            <a:r>
              <a:rPr lang="en-US" dirty="0" err="1"/>
              <a:t>Vrlo</a:t>
            </a:r>
            <a:r>
              <a:rPr lang="en-US" dirty="0"/>
              <a:t> dobro </a:t>
            </a:r>
            <a:r>
              <a:rPr lang="en-US" dirty="0" err="1"/>
              <a:t>osmišljeno</a:t>
            </a:r>
            <a:r>
              <a:rPr lang="en-US" dirty="0"/>
              <a:t>. </a:t>
            </a:r>
            <a:r>
              <a:rPr lang="en-US" dirty="0" err="1"/>
              <a:t>Baš</a:t>
            </a:r>
            <a:r>
              <a:rPr lang="en-US" dirty="0"/>
              <a:t> </a:t>
            </a:r>
            <a:r>
              <a:rPr lang="en-US" dirty="0" err="1"/>
              <a:t>sam</a:t>
            </a:r>
            <a:r>
              <a:rPr lang="en-US" dirty="0"/>
              <a:t> se dobro </a:t>
            </a:r>
            <a:r>
              <a:rPr lang="en-US" dirty="0" err="1"/>
              <a:t>zabavio</a:t>
            </a:r>
            <a:r>
              <a:rPr lang="en-US" dirty="0"/>
              <a:t>!"</a:t>
            </a:r>
          </a:p>
          <a:p>
            <a:r>
              <a:rPr lang="en-US" dirty="0"/>
              <a:t>"I </a:t>
            </a:r>
            <a:r>
              <a:rPr lang="en-US" dirty="0" err="1"/>
              <a:t>sljedeće</a:t>
            </a:r>
            <a:r>
              <a:rPr lang="en-US" dirty="0"/>
              <a:t> </a:t>
            </a:r>
            <a:r>
              <a:rPr lang="en-US" dirty="0" err="1"/>
              <a:t>godine</a:t>
            </a:r>
            <a:r>
              <a:rPr lang="en-US" dirty="0"/>
              <a:t> </a:t>
            </a:r>
            <a:r>
              <a:rPr lang="en-US" dirty="0" err="1"/>
              <a:t>ću</a:t>
            </a:r>
            <a:r>
              <a:rPr lang="en-US" dirty="0"/>
              <a:t> </a:t>
            </a:r>
            <a:r>
              <a:rPr lang="en-US" dirty="0" err="1"/>
              <a:t>sudjelovati</a:t>
            </a:r>
            <a:r>
              <a:rPr lang="en-US" dirty="0"/>
              <a:t>! Bilo je </a:t>
            </a:r>
            <a:r>
              <a:rPr lang="en-US" dirty="0" err="1"/>
              <a:t>zanimljivo</a:t>
            </a:r>
            <a:r>
              <a:rPr lang="en-US" dirty="0"/>
              <a:t>!"</a:t>
            </a:r>
          </a:p>
          <a:p>
            <a:r>
              <a:rPr lang="en-US" dirty="0"/>
              <a:t>...</a:t>
            </a:r>
          </a:p>
        </p:txBody>
      </p:sp>
    </p:spTree>
    <p:extLst>
      <p:ext uri="{BB962C8B-B14F-4D97-AF65-F5344CB8AC3E}">
        <p14:creationId xmlns:p14="http://schemas.microsoft.com/office/powerpoint/2010/main" val="1761920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F9F9-874F-4F35-BAB4-7CC9AEE97C82}"/>
              </a:ext>
            </a:extLst>
          </p:cNvPr>
          <p:cNvSpPr>
            <a:spLocks noGrp="1"/>
          </p:cNvSpPr>
          <p:nvPr>
            <p:ph type="title"/>
          </p:nvPr>
        </p:nvSpPr>
        <p:spPr/>
        <p:txBody>
          <a:bodyPr/>
          <a:lstStyle/>
          <a:p>
            <a:r>
              <a:rPr lang="en-US"/>
              <a:t>U </a:t>
            </a:r>
            <a:r>
              <a:rPr lang="en-US" err="1"/>
              <a:t>pozadini</a:t>
            </a:r>
            <a:r>
              <a:rPr lang="en-US"/>
              <a:t>:</a:t>
            </a:r>
          </a:p>
        </p:txBody>
      </p:sp>
      <p:pic>
        <p:nvPicPr>
          <p:cNvPr id="4" name="Picture 4">
            <a:extLst>
              <a:ext uri="{FF2B5EF4-FFF2-40B4-BE49-F238E27FC236}">
                <a16:creationId xmlns:a16="http://schemas.microsoft.com/office/drawing/2014/main" id="{4AB8E66D-7D2C-48C4-8324-B2D615186111}"/>
              </a:ext>
            </a:extLst>
          </p:cNvPr>
          <p:cNvPicPr>
            <a:picLocks noGrp="1" noChangeAspect="1"/>
          </p:cNvPicPr>
          <p:nvPr>
            <p:ph idx="1"/>
          </p:nvPr>
        </p:nvPicPr>
        <p:blipFill>
          <a:blip r:embed="rId2"/>
          <a:stretch>
            <a:fillRect/>
          </a:stretch>
        </p:blipFill>
        <p:spPr>
          <a:xfrm>
            <a:off x="2510763" y="1576064"/>
            <a:ext cx="7665432" cy="4774972"/>
          </a:xfrm>
        </p:spPr>
      </p:pic>
    </p:spTree>
    <p:extLst>
      <p:ext uri="{BB962C8B-B14F-4D97-AF65-F5344CB8AC3E}">
        <p14:creationId xmlns:p14="http://schemas.microsoft.com/office/powerpoint/2010/main" val="231414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5268-2374-4009-83D7-5BB62FD54FB6}"/>
              </a:ext>
            </a:extLst>
          </p:cNvPr>
          <p:cNvSpPr>
            <a:spLocks noGrp="1"/>
          </p:cNvSpPr>
          <p:nvPr>
            <p:ph type="title"/>
          </p:nvPr>
        </p:nvSpPr>
        <p:spPr/>
        <p:txBody>
          <a:bodyPr/>
          <a:lstStyle/>
          <a:p>
            <a:r>
              <a:rPr lang="en-US" dirty="0"/>
              <a:t>Kada </a:t>
            </a:r>
            <a:r>
              <a:rPr lang="en-US" dirty="0" err="1"/>
              <a:t>možemo</a:t>
            </a:r>
            <a:r>
              <a:rPr lang="en-US" dirty="0"/>
              <a:t> </a:t>
            </a:r>
            <a:r>
              <a:rPr lang="en-US" dirty="0" err="1"/>
              <a:t>koristiti</a:t>
            </a:r>
            <a:r>
              <a:rPr lang="en-US" dirty="0"/>
              <a:t>? </a:t>
            </a:r>
          </a:p>
        </p:txBody>
      </p:sp>
      <p:sp>
        <p:nvSpPr>
          <p:cNvPr id="3" name="Content Placeholder 2">
            <a:extLst>
              <a:ext uri="{FF2B5EF4-FFF2-40B4-BE49-F238E27FC236}">
                <a16:creationId xmlns:a16="http://schemas.microsoft.com/office/drawing/2014/main" id="{690CB8DD-9017-4A01-B75A-CADD2557E9DE}"/>
              </a:ext>
            </a:extLst>
          </p:cNvPr>
          <p:cNvSpPr>
            <a:spLocks noGrp="1"/>
          </p:cNvSpPr>
          <p:nvPr>
            <p:ph idx="1"/>
          </p:nvPr>
        </p:nvSpPr>
        <p:spPr>
          <a:xfrm>
            <a:off x="975609" y="2003718"/>
            <a:ext cx="10168128" cy="3694176"/>
          </a:xfrm>
        </p:spPr>
        <p:txBody>
          <a:bodyPr vert="horz" lIns="91440" tIns="45720" rIns="91440" bIns="45720" rtlCol="0" anchor="t">
            <a:normAutofit fontScale="85000" lnSpcReduction="20000"/>
          </a:bodyPr>
          <a:lstStyle/>
          <a:p>
            <a:r>
              <a:rPr lang="en-US" dirty="0" err="1"/>
              <a:t>početak</a:t>
            </a:r>
            <a:r>
              <a:rPr lang="en-US" dirty="0"/>
              <a:t> </a:t>
            </a:r>
            <a:r>
              <a:rPr lang="en-US" dirty="0" err="1"/>
              <a:t>i</a:t>
            </a:r>
            <a:r>
              <a:rPr lang="en-US" dirty="0"/>
              <a:t> </a:t>
            </a:r>
            <a:r>
              <a:rPr lang="en-US" dirty="0" err="1"/>
              <a:t>kraj</a:t>
            </a:r>
            <a:r>
              <a:rPr lang="en-US" dirty="0"/>
              <a:t> </a:t>
            </a:r>
            <a:r>
              <a:rPr lang="en-US" dirty="0" err="1"/>
              <a:t>školske</a:t>
            </a:r>
            <a:r>
              <a:rPr lang="en-US" dirty="0"/>
              <a:t> </a:t>
            </a:r>
            <a:r>
              <a:rPr lang="en-US" dirty="0" err="1"/>
              <a:t>godine</a:t>
            </a:r>
            <a:endParaRPr lang="en-US" dirty="0"/>
          </a:p>
          <a:p>
            <a:r>
              <a:rPr lang="en-US" dirty="0" err="1"/>
              <a:t>redovna</a:t>
            </a:r>
            <a:r>
              <a:rPr lang="en-US" dirty="0"/>
              <a:t> </a:t>
            </a:r>
            <a:r>
              <a:rPr lang="en-US" dirty="0" err="1"/>
              <a:t>nastava</a:t>
            </a:r>
            <a:r>
              <a:rPr lang="en-US" dirty="0"/>
              <a:t>: </a:t>
            </a:r>
            <a:r>
              <a:rPr lang="en-US" dirty="0" err="1"/>
              <a:t>ponavljanja</a:t>
            </a:r>
            <a:r>
              <a:rPr lang="en-US" dirty="0"/>
              <a:t>, </a:t>
            </a:r>
            <a:r>
              <a:rPr lang="en-US" dirty="0" err="1"/>
              <a:t>uvježbavanja</a:t>
            </a:r>
            <a:endParaRPr lang="en-US" dirty="0"/>
          </a:p>
          <a:p>
            <a:r>
              <a:rPr lang="en-US" err="1"/>
              <a:t>projekti</a:t>
            </a:r>
            <a:endParaRPr lang="en-US" dirty="0"/>
          </a:p>
          <a:p>
            <a:r>
              <a:rPr lang="en-US" dirty="0" err="1"/>
              <a:t>natjecanja</a:t>
            </a:r>
            <a:endParaRPr lang="en-US" dirty="0"/>
          </a:p>
          <a:p>
            <a:r>
              <a:rPr lang="en-US" dirty="0"/>
              <a:t>Escape Room</a:t>
            </a:r>
          </a:p>
          <a:p>
            <a:r>
              <a:rPr lang="en-US" dirty="0" err="1"/>
              <a:t>lov</a:t>
            </a:r>
            <a:r>
              <a:rPr lang="en-US" dirty="0"/>
              <a:t> </a:t>
            </a:r>
            <a:r>
              <a:rPr lang="en-US" dirty="0" err="1"/>
              <a:t>na</a:t>
            </a:r>
            <a:r>
              <a:rPr lang="en-US" dirty="0"/>
              <a:t> </a:t>
            </a:r>
            <a:r>
              <a:rPr lang="en-US" dirty="0" err="1"/>
              <a:t>blago</a:t>
            </a:r>
            <a:endParaRPr lang="en-US" dirty="0"/>
          </a:p>
          <a:p>
            <a:r>
              <a:rPr lang="en-US" dirty="0"/>
              <a:t>Geocaching</a:t>
            </a:r>
          </a:p>
          <a:p>
            <a:r>
              <a:rPr lang="en-US" dirty="0"/>
              <a:t>...</a:t>
            </a:r>
          </a:p>
          <a:p>
            <a:endParaRPr lang="en-US" dirty="0"/>
          </a:p>
          <a:p>
            <a:endParaRPr lang="en-US"/>
          </a:p>
        </p:txBody>
      </p:sp>
    </p:spTree>
    <p:extLst>
      <p:ext uri="{BB962C8B-B14F-4D97-AF65-F5344CB8AC3E}">
        <p14:creationId xmlns:p14="http://schemas.microsoft.com/office/powerpoint/2010/main" val="3239149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80BF9-F006-4E9D-A409-849D0C7FC8F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Vaše ideje ...</a:t>
            </a:r>
          </a:p>
        </p:txBody>
      </p:sp>
      <p:sp>
        <p:nvSpPr>
          <p:cNvPr id="10"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Business Idea Free Stock Photo - Public Domain Pictures">
            <a:extLst>
              <a:ext uri="{FF2B5EF4-FFF2-40B4-BE49-F238E27FC236}">
                <a16:creationId xmlns:a16="http://schemas.microsoft.com/office/drawing/2014/main" id="{E6F6CCE2-2B4C-4E46-8A4B-B14E48AC79D6}"/>
              </a:ext>
            </a:extLst>
          </p:cNvPr>
          <p:cNvPicPr>
            <a:picLocks noGrp="1" noChangeAspect="1"/>
          </p:cNvPicPr>
          <p:nvPr>
            <p:ph idx="1"/>
          </p:nvPr>
        </p:nvPicPr>
        <p:blipFill>
          <a:blip r:embed="rId2"/>
          <a:stretch>
            <a:fillRect/>
          </a:stretch>
        </p:blipFill>
        <p:spPr>
          <a:xfrm>
            <a:off x="4864608" y="1385044"/>
            <a:ext cx="6846363" cy="3936658"/>
          </a:xfrm>
          <a:prstGeom prst="rect">
            <a:avLst/>
          </a:prstGeom>
        </p:spPr>
      </p:pic>
    </p:spTree>
    <p:extLst>
      <p:ext uri="{BB962C8B-B14F-4D97-AF65-F5344CB8AC3E}">
        <p14:creationId xmlns:p14="http://schemas.microsoft.com/office/powerpoint/2010/main" val="1315020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222C-E3CA-403D-B86C-C0C068DE3FBC}"/>
              </a:ext>
            </a:extLst>
          </p:cNvPr>
          <p:cNvSpPr>
            <a:spLocks noGrp="1"/>
          </p:cNvSpPr>
          <p:nvPr>
            <p:ph type="title"/>
          </p:nvPr>
        </p:nvSpPr>
        <p:spPr/>
        <p:txBody>
          <a:bodyPr/>
          <a:lstStyle/>
          <a:p>
            <a:r>
              <a:rPr lang="en-US" err="1"/>
              <a:t>evaluacija</a:t>
            </a:r>
          </a:p>
        </p:txBody>
      </p:sp>
      <p:sp>
        <p:nvSpPr>
          <p:cNvPr id="3" name="Content Placeholder 2">
            <a:extLst>
              <a:ext uri="{FF2B5EF4-FFF2-40B4-BE49-F238E27FC236}">
                <a16:creationId xmlns:a16="http://schemas.microsoft.com/office/drawing/2014/main" id="{9381E197-52BA-469F-A527-5AABB41681B8}"/>
              </a:ext>
            </a:extLst>
          </p:cNvPr>
          <p:cNvSpPr>
            <a:spLocks noGrp="1"/>
          </p:cNvSpPr>
          <p:nvPr>
            <p:ph idx="1"/>
          </p:nvPr>
        </p:nvSpPr>
        <p:spPr/>
        <p:txBody>
          <a:bodyPr vert="horz" lIns="91440" tIns="45720" rIns="91440" bIns="45720" rtlCol="0" anchor="t">
            <a:normAutofit/>
          </a:bodyPr>
          <a:lstStyle/>
          <a:p>
            <a:r>
              <a:rPr lang="en-US" dirty="0">
                <a:ea typeface="+mn-lt"/>
                <a:cs typeface="+mn-lt"/>
                <a:hlinkClick r:id="rId2"/>
              </a:rPr>
              <a:t>https://bit.ly/CUC2021PI</a:t>
            </a:r>
            <a:endParaRPr lang="en-US">
              <a:ea typeface="+mn-lt"/>
              <a:cs typeface="+mn-lt"/>
            </a:endParaRPr>
          </a:p>
          <a:p>
            <a:endParaRPr lang="en-US" dirty="0"/>
          </a:p>
          <a:p>
            <a:endParaRPr lang="en-US" dirty="0"/>
          </a:p>
          <a:p>
            <a:endParaRPr lang="en-US" dirty="0"/>
          </a:p>
        </p:txBody>
      </p:sp>
      <p:pic>
        <p:nvPicPr>
          <p:cNvPr id="4" name="Picture 4" descr="Qr code&#10;&#10;Description automatically generated">
            <a:extLst>
              <a:ext uri="{FF2B5EF4-FFF2-40B4-BE49-F238E27FC236}">
                <a16:creationId xmlns:a16="http://schemas.microsoft.com/office/drawing/2014/main" id="{ADD194AD-526B-464C-AD56-A4497DCED691}"/>
              </a:ext>
            </a:extLst>
          </p:cNvPr>
          <p:cNvPicPr>
            <a:picLocks noChangeAspect="1"/>
          </p:cNvPicPr>
          <p:nvPr/>
        </p:nvPicPr>
        <p:blipFill>
          <a:blip r:embed="rId3"/>
          <a:stretch>
            <a:fillRect/>
          </a:stretch>
        </p:blipFill>
        <p:spPr>
          <a:xfrm>
            <a:off x="8004717" y="2717180"/>
            <a:ext cx="3198541" cy="3198541"/>
          </a:xfrm>
          <a:prstGeom prst="rect">
            <a:avLst/>
          </a:prstGeom>
        </p:spPr>
      </p:pic>
    </p:spTree>
    <p:extLst>
      <p:ext uri="{BB962C8B-B14F-4D97-AF65-F5344CB8AC3E}">
        <p14:creationId xmlns:p14="http://schemas.microsoft.com/office/powerpoint/2010/main" val="343371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69B6F-E6C6-4D97-B7E5-6D50CE351484}"/>
              </a:ext>
            </a:extLst>
          </p:cNvPr>
          <p:cNvSpPr>
            <a:spLocks noGrp="1"/>
          </p:cNvSpPr>
          <p:nvPr>
            <p:ph idx="1"/>
          </p:nvPr>
        </p:nvSpPr>
        <p:spPr/>
        <p:txBody>
          <a:bodyPr vert="horz" lIns="91440" tIns="45720" rIns="91440" bIns="45720" rtlCol="0" anchor="t">
            <a:normAutofit/>
          </a:bodyPr>
          <a:lstStyle/>
          <a:p>
            <a:pPr marL="0" indent="0">
              <a:buNone/>
            </a:pPr>
            <a:r>
              <a:rPr lang="en-US" sz="4400"/>
              <a:t>Hvala </a:t>
            </a:r>
            <a:r>
              <a:rPr lang="en-US" sz="4400" err="1"/>
              <a:t>na</a:t>
            </a:r>
            <a:r>
              <a:rPr lang="en-US" sz="4400"/>
              <a:t> </a:t>
            </a:r>
            <a:r>
              <a:rPr lang="en-US" sz="4400" err="1"/>
              <a:t>pozornosti</a:t>
            </a:r>
            <a:r>
              <a:rPr lang="en-US" sz="4400"/>
              <a:t>!</a:t>
            </a:r>
          </a:p>
          <a:p>
            <a:pPr marL="0" indent="0">
              <a:buNone/>
            </a:pPr>
            <a:endParaRPr lang="en-US" sz="4400"/>
          </a:p>
          <a:p>
            <a:pPr marL="0" indent="0" algn="r">
              <a:buNone/>
            </a:pPr>
            <a:r>
              <a:rPr lang="en-US">
                <a:hlinkClick r:id="rId2"/>
              </a:rPr>
              <a:t>ksenija.lekic@skole.hr</a:t>
            </a:r>
            <a:endParaRPr lang="en-US"/>
          </a:p>
          <a:p>
            <a:pPr marL="0" indent="0" algn="r">
              <a:buNone/>
            </a:pPr>
            <a:r>
              <a:rPr lang="en-US">
                <a:hlinkClick r:id="rId3"/>
              </a:rPr>
              <a:t>drazena.potocki@skole.hr</a:t>
            </a:r>
            <a:endParaRPr lang="en-US"/>
          </a:p>
          <a:p>
            <a:pPr marL="0" indent="0">
              <a:buNone/>
            </a:pPr>
            <a:endParaRPr lang="en-US" sz="4400"/>
          </a:p>
        </p:txBody>
      </p:sp>
    </p:spTree>
    <p:extLst>
      <p:ext uri="{BB962C8B-B14F-4D97-AF65-F5344CB8AC3E}">
        <p14:creationId xmlns:p14="http://schemas.microsoft.com/office/powerpoint/2010/main" val="289498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3D13-0A69-472C-A557-7181327BA7DA}"/>
              </a:ext>
            </a:extLst>
          </p:cNvPr>
          <p:cNvSpPr>
            <a:spLocks noGrp="1"/>
          </p:cNvSpPr>
          <p:nvPr>
            <p:ph type="title"/>
          </p:nvPr>
        </p:nvSpPr>
        <p:spPr/>
        <p:txBody>
          <a:bodyPr/>
          <a:lstStyle/>
          <a:p>
            <a:r>
              <a:rPr lang="en-US"/>
              <a:t>MATEMATIČKA NATJECANJA</a:t>
            </a:r>
          </a:p>
        </p:txBody>
      </p:sp>
      <p:pic>
        <p:nvPicPr>
          <p:cNvPr id="4" name="Picture 4" descr="Numbers Free Stock Photo - Public Domain Pictures">
            <a:extLst>
              <a:ext uri="{FF2B5EF4-FFF2-40B4-BE49-F238E27FC236}">
                <a16:creationId xmlns:a16="http://schemas.microsoft.com/office/drawing/2014/main" id="{FDC9390E-9BE7-4163-BF27-FB0104056DAA}"/>
              </a:ext>
            </a:extLst>
          </p:cNvPr>
          <p:cNvPicPr>
            <a:picLocks noGrp="1" noChangeAspect="1"/>
          </p:cNvPicPr>
          <p:nvPr>
            <p:ph idx="1"/>
          </p:nvPr>
        </p:nvPicPr>
        <p:blipFill>
          <a:blip r:embed="rId2"/>
          <a:stretch>
            <a:fillRect/>
          </a:stretch>
        </p:blipFill>
        <p:spPr>
          <a:xfrm>
            <a:off x="6455981" y="2525125"/>
            <a:ext cx="4925482" cy="3694112"/>
          </a:xfrm>
        </p:spPr>
      </p:pic>
      <p:sp>
        <p:nvSpPr>
          <p:cNvPr id="5" name="TextBox 4">
            <a:extLst>
              <a:ext uri="{FF2B5EF4-FFF2-40B4-BE49-F238E27FC236}">
                <a16:creationId xmlns:a16="http://schemas.microsoft.com/office/drawing/2014/main" id="{33910AA1-C48C-457A-A71A-7E23F4543F8E}"/>
              </a:ext>
            </a:extLst>
          </p:cNvPr>
          <p:cNvSpPr txBox="1"/>
          <p:nvPr/>
        </p:nvSpPr>
        <p:spPr>
          <a:xfrm>
            <a:off x="1356548" y="3078104"/>
            <a:ext cx="409786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a:t>MOTIVACIJA</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MALI BROJ UČENIKA</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KONTINUITET U RADU</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REZULTATI?</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72246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B845-94C8-4474-BA3F-DD973C2097B7}"/>
              </a:ext>
            </a:extLst>
          </p:cNvPr>
          <p:cNvSpPr>
            <a:spLocks noGrp="1"/>
          </p:cNvSpPr>
          <p:nvPr>
            <p:ph type="title"/>
          </p:nvPr>
        </p:nvSpPr>
        <p:spPr/>
        <p:txBody>
          <a:bodyPr/>
          <a:lstStyle/>
          <a:p>
            <a:r>
              <a:rPr lang="en-US"/>
              <a:t>MOTIVACIJA</a:t>
            </a:r>
          </a:p>
        </p:txBody>
      </p:sp>
      <p:pic>
        <p:nvPicPr>
          <p:cNvPr id="4" name="Picture 4" descr="Hi Bee">
            <a:extLst>
              <a:ext uri="{FF2B5EF4-FFF2-40B4-BE49-F238E27FC236}">
                <a16:creationId xmlns:a16="http://schemas.microsoft.com/office/drawing/2014/main" id="{8A323A1D-F235-4074-95BF-24F97F335EE1}"/>
              </a:ext>
            </a:extLst>
          </p:cNvPr>
          <p:cNvPicPr>
            <a:picLocks noGrp="1" noChangeAspect="1"/>
          </p:cNvPicPr>
          <p:nvPr>
            <p:ph idx="1"/>
          </p:nvPr>
        </p:nvPicPr>
        <p:blipFill>
          <a:blip r:embed="rId2"/>
          <a:stretch>
            <a:fillRect/>
          </a:stretch>
        </p:blipFill>
        <p:spPr>
          <a:xfrm>
            <a:off x="5199591" y="869421"/>
            <a:ext cx="3694112" cy="3694112"/>
          </a:xfrm>
        </p:spPr>
      </p:pic>
      <p:pic>
        <p:nvPicPr>
          <p:cNvPr id="5" name="Picture 5" descr="Like Bee">
            <a:extLst>
              <a:ext uri="{FF2B5EF4-FFF2-40B4-BE49-F238E27FC236}">
                <a16:creationId xmlns:a16="http://schemas.microsoft.com/office/drawing/2014/main" id="{91A85CB5-DCDD-434E-A8C4-0DD39C7036A7}"/>
              </a:ext>
            </a:extLst>
          </p:cNvPr>
          <p:cNvPicPr>
            <a:picLocks noChangeAspect="1"/>
          </p:cNvPicPr>
          <p:nvPr/>
        </p:nvPicPr>
        <p:blipFill>
          <a:blip r:embed="rId3"/>
          <a:stretch>
            <a:fillRect/>
          </a:stretch>
        </p:blipFill>
        <p:spPr>
          <a:xfrm>
            <a:off x="2654770" y="3938881"/>
            <a:ext cx="2743200" cy="2743200"/>
          </a:xfrm>
          <a:prstGeom prst="rect">
            <a:avLst/>
          </a:prstGeom>
        </p:spPr>
      </p:pic>
      <p:pic>
        <p:nvPicPr>
          <p:cNvPr id="6" name="Picture 6" descr="Miss You Bee">
            <a:extLst>
              <a:ext uri="{FF2B5EF4-FFF2-40B4-BE49-F238E27FC236}">
                <a16:creationId xmlns:a16="http://schemas.microsoft.com/office/drawing/2014/main" id="{80CE071E-7784-4079-B1C1-2C74BCBBEABC}"/>
              </a:ext>
            </a:extLst>
          </p:cNvPr>
          <p:cNvPicPr>
            <a:picLocks noChangeAspect="1"/>
          </p:cNvPicPr>
          <p:nvPr/>
        </p:nvPicPr>
        <p:blipFill>
          <a:blip r:embed="rId4"/>
          <a:stretch>
            <a:fillRect/>
          </a:stretch>
        </p:blipFill>
        <p:spPr>
          <a:xfrm>
            <a:off x="9042400" y="307623"/>
            <a:ext cx="2743200" cy="2743200"/>
          </a:xfrm>
          <a:prstGeom prst="rect">
            <a:avLst/>
          </a:prstGeom>
        </p:spPr>
      </p:pic>
      <p:pic>
        <p:nvPicPr>
          <p:cNvPr id="7" name="Picture 7" descr="Party Bee">
            <a:extLst>
              <a:ext uri="{FF2B5EF4-FFF2-40B4-BE49-F238E27FC236}">
                <a16:creationId xmlns:a16="http://schemas.microsoft.com/office/drawing/2014/main" id="{39439704-F098-41EB-91AB-941513F1C5FC}"/>
              </a:ext>
            </a:extLst>
          </p:cNvPr>
          <p:cNvPicPr>
            <a:picLocks noChangeAspect="1"/>
          </p:cNvPicPr>
          <p:nvPr/>
        </p:nvPicPr>
        <p:blipFill>
          <a:blip r:embed="rId5"/>
          <a:stretch>
            <a:fillRect/>
          </a:stretch>
        </p:blipFill>
        <p:spPr>
          <a:xfrm>
            <a:off x="349955" y="1634067"/>
            <a:ext cx="2743200" cy="2743200"/>
          </a:xfrm>
          <a:prstGeom prst="rect">
            <a:avLst/>
          </a:prstGeom>
        </p:spPr>
      </p:pic>
      <p:pic>
        <p:nvPicPr>
          <p:cNvPr id="8" name="Picture 8" descr="Well Bee">
            <a:extLst>
              <a:ext uri="{FF2B5EF4-FFF2-40B4-BE49-F238E27FC236}">
                <a16:creationId xmlns:a16="http://schemas.microsoft.com/office/drawing/2014/main" id="{DBB66687-062E-4A46-9C79-5251932932BD}"/>
              </a:ext>
            </a:extLst>
          </p:cNvPr>
          <p:cNvPicPr>
            <a:picLocks noChangeAspect="1"/>
          </p:cNvPicPr>
          <p:nvPr/>
        </p:nvPicPr>
        <p:blipFill>
          <a:blip r:embed="rId6"/>
          <a:stretch>
            <a:fillRect/>
          </a:stretch>
        </p:blipFill>
        <p:spPr>
          <a:xfrm>
            <a:off x="8713141" y="3666067"/>
            <a:ext cx="2743200" cy="2743200"/>
          </a:xfrm>
          <a:prstGeom prst="rect">
            <a:avLst/>
          </a:prstGeom>
        </p:spPr>
      </p:pic>
    </p:spTree>
    <p:extLst>
      <p:ext uri="{BB962C8B-B14F-4D97-AF65-F5344CB8AC3E}">
        <p14:creationId xmlns:p14="http://schemas.microsoft.com/office/powerpoint/2010/main" val="214611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D38963-8B94-4262-9701-9587C19FACF2}"/>
              </a:ext>
            </a:extLst>
          </p:cNvPr>
          <p:cNvSpPr>
            <a:spLocks noGrp="1"/>
          </p:cNvSpPr>
          <p:nvPr>
            <p:ph idx="1"/>
          </p:nvPr>
        </p:nvSpPr>
        <p:spPr>
          <a:xfrm>
            <a:off x="838199" y="1208660"/>
            <a:ext cx="5399850" cy="3776975"/>
          </a:xfrm>
        </p:spPr>
        <p:txBody>
          <a:bodyPr vert="horz" lIns="91440" tIns="45720" rIns="91440" bIns="45720" rtlCol="0" anchor="t">
            <a:noAutofit/>
          </a:bodyPr>
          <a:lstStyle/>
          <a:p>
            <a:pPr marL="0" indent="0">
              <a:buNone/>
            </a:pPr>
            <a:r>
              <a:rPr lang="en-US" sz="3600"/>
              <a:t>DAN BROJA PI</a:t>
            </a:r>
          </a:p>
          <a:p>
            <a:pPr marL="0" indent="0">
              <a:buNone/>
            </a:pPr>
            <a:endParaRPr lang="en-US" sz="3600"/>
          </a:p>
          <a:p>
            <a:pPr marL="0" indent="0">
              <a:buNone/>
            </a:pPr>
            <a:r>
              <a:rPr lang="en-US" sz="3600"/>
              <a:t>VEČER MATEMATIKE</a:t>
            </a:r>
          </a:p>
          <a:p>
            <a:pPr marL="0" indent="0">
              <a:buNone/>
            </a:pPr>
            <a:endParaRPr lang="en-US" sz="3600"/>
          </a:p>
          <a:p>
            <a:pPr marL="0" indent="0">
              <a:buNone/>
            </a:pPr>
            <a:r>
              <a:rPr lang="en-US" sz="3600"/>
              <a:t>PROJEKTI</a:t>
            </a:r>
          </a:p>
          <a:p>
            <a:endParaRPr lang="en-US" sz="1800"/>
          </a:p>
        </p:txBody>
      </p:sp>
      <p:pic>
        <p:nvPicPr>
          <p:cNvPr id="5" name="Picture 4" descr="Toy plastic numbers">
            <a:extLst>
              <a:ext uri="{FF2B5EF4-FFF2-40B4-BE49-F238E27FC236}">
                <a16:creationId xmlns:a16="http://schemas.microsoft.com/office/drawing/2014/main" id="{42FCAEC4-8BA5-487D-9167-F351BCB018B1}"/>
              </a:ext>
            </a:extLst>
          </p:cNvPr>
          <p:cNvPicPr>
            <a:picLocks noChangeAspect="1"/>
          </p:cNvPicPr>
          <p:nvPr/>
        </p:nvPicPr>
        <p:blipFill rotWithShape="1">
          <a:blip r:embed="rId2"/>
          <a:srcRect l="14510" r="20367" b="-2"/>
          <a:stretch/>
        </p:blipFill>
        <p:spPr>
          <a:xfrm>
            <a:off x="6190488" y="566928"/>
            <a:ext cx="5157216" cy="5286197"/>
          </a:xfrm>
          <a:prstGeom prst="rect">
            <a:avLst/>
          </a:prstGeom>
        </p:spPr>
      </p:pic>
      <p:sp>
        <p:nvSpPr>
          <p:cNvPr id="20" name="Rectangle 19">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1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5D40-0E4F-45DF-BCA8-E61C36A29205}"/>
              </a:ext>
            </a:extLst>
          </p:cNvPr>
          <p:cNvSpPr>
            <a:spLocks noGrp="1"/>
          </p:cNvSpPr>
          <p:nvPr>
            <p:ph type="title"/>
          </p:nvPr>
        </p:nvSpPr>
        <p:spPr/>
        <p:txBody>
          <a:bodyPr/>
          <a:lstStyle/>
          <a:p>
            <a:r>
              <a:rPr lang="en-US"/>
              <a:t>DAN BROJA PI</a:t>
            </a:r>
          </a:p>
        </p:txBody>
      </p:sp>
      <p:pic>
        <p:nvPicPr>
          <p:cNvPr id="7" name="Picture 7">
            <a:extLst>
              <a:ext uri="{FF2B5EF4-FFF2-40B4-BE49-F238E27FC236}">
                <a16:creationId xmlns:a16="http://schemas.microsoft.com/office/drawing/2014/main" id="{5ADD0DF0-24C0-4956-9A87-BAD2008E917C}"/>
              </a:ext>
            </a:extLst>
          </p:cNvPr>
          <p:cNvPicPr>
            <a:picLocks noGrp="1" noChangeAspect="1"/>
          </p:cNvPicPr>
          <p:nvPr>
            <p:ph idx="1"/>
          </p:nvPr>
        </p:nvPicPr>
        <p:blipFill>
          <a:blip r:embed="rId2"/>
          <a:stretch>
            <a:fillRect/>
          </a:stretch>
        </p:blipFill>
        <p:spPr>
          <a:xfrm>
            <a:off x="5796844" y="465912"/>
            <a:ext cx="3956756" cy="2642991"/>
          </a:xfrm>
        </p:spPr>
      </p:pic>
      <p:pic>
        <p:nvPicPr>
          <p:cNvPr id="8" name="Picture 8">
            <a:extLst>
              <a:ext uri="{FF2B5EF4-FFF2-40B4-BE49-F238E27FC236}">
                <a16:creationId xmlns:a16="http://schemas.microsoft.com/office/drawing/2014/main" id="{BEF7ABB1-41A2-48CA-8978-94889F0EFB79}"/>
              </a:ext>
            </a:extLst>
          </p:cNvPr>
          <p:cNvPicPr>
            <a:picLocks noChangeAspect="1"/>
          </p:cNvPicPr>
          <p:nvPr/>
        </p:nvPicPr>
        <p:blipFill>
          <a:blip r:embed="rId3"/>
          <a:stretch>
            <a:fillRect/>
          </a:stretch>
        </p:blipFill>
        <p:spPr>
          <a:xfrm>
            <a:off x="6765807" y="3702060"/>
            <a:ext cx="4050828" cy="2699435"/>
          </a:xfrm>
          <a:prstGeom prst="rect">
            <a:avLst/>
          </a:prstGeom>
        </p:spPr>
      </p:pic>
      <p:pic>
        <p:nvPicPr>
          <p:cNvPr id="9" name="Picture 9">
            <a:extLst>
              <a:ext uri="{FF2B5EF4-FFF2-40B4-BE49-F238E27FC236}">
                <a16:creationId xmlns:a16="http://schemas.microsoft.com/office/drawing/2014/main" id="{54D40D89-831A-4383-A992-5E7FDAB5C096}"/>
              </a:ext>
            </a:extLst>
          </p:cNvPr>
          <p:cNvPicPr>
            <a:picLocks noChangeAspect="1"/>
          </p:cNvPicPr>
          <p:nvPr/>
        </p:nvPicPr>
        <p:blipFill>
          <a:blip r:embed="rId4"/>
          <a:stretch>
            <a:fillRect/>
          </a:stretch>
        </p:blipFill>
        <p:spPr>
          <a:xfrm>
            <a:off x="848548" y="2648736"/>
            <a:ext cx="4464755" cy="2962232"/>
          </a:xfrm>
          <a:prstGeom prst="rect">
            <a:avLst/>
          </a:prstGeom>
        </p:spPr>
      </p:pic>
    </p:spTree>
    <p:extLst>
      <p:ext uri="{BB962C8B-B14F-4D97-AF65-F5344CB8AC3E}">
        <p14:creationId xmlns:p14="http://schemas.microsoft.com/office/powerpoint/2010/main" val="270904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43D5-0D5C-4673-82F6-3ABD7D57F50A}"/>
              </a:ext>
            </a:extLst>
          </p:cNvPr>
          <p:cNvSpPr>
            <a:spLocks noGrp="1"/>
          </p:cNvSpPr>
          <p:nvPr>
            <p:ph type="title"/>
          </p:nvPr>
        </p:nvSpPr>
        <p:spPr/>
        <p:txBody>
          <a:bodyPr/>
          <a:lstStyle/>
          <a:p>
            <a:endParaRPr lang="en-US"/>
          </a:p>
        </p:txBody>
      </p:sp>
      <p:pic>
        <p:nvPicPr>
          <p:cNvPr id="7" name="Picture 7" descr="A picture containing text, indoor, person, different&#10;&#10;Description automatically generated">
            <a:extLst>
              <a:ext uri="{FF2B5EF4-FFF2-40B4-BE49-F238E27FC236}">
                <a16:creationId xmlns:a16="http://schemas.microsoft.com/office/drawing/2014/main" id="{2EF6171D-0446-4494-94AE-11FCAFE12B1A}"/>
              </a:ext>
            </a:extLst>
          </p:cNvPr>
          <p:cNvPicPr>
            <a:picLocks noGrp="1" noChangeAspect="1"/>
          </p:cNvPicPr>
          <p:nvPr>
            <p:ph idx="1"/>
          </p:nvPr>
        </p:nvPicPr>
        <p:blipFill>
          <a:blip r:embed="rId2"/>
          <a:stretch>
            <a:fillRect/>
          </a:stretch>
        </p:blipFill>
        <p:spPr>
          <a:xfrm>
            <a:off x="2469502" y="605309"/>
            <a:ext cx="7198566" cy="5437442"/>
          </a:xfrm>
        </p:spPr>
      </p:pic>
    </p:spTree>
    <p:extLst>
      <p:ext uri="{BB962C8B-B14F-4D97-AF65-F5344CB8AC3E}">
        <p14:creationId xmlns:p14="http://schemas.microsoft.com/office/powerpoint/2010/main" val="15679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0104-DE47-45E7-92C7-08D72F9CB912}"/>
              </a:ext>
            </a:extLst>
          </p:cNvPr>
          <p:cNvSpPr>
            <a:spLocks noGrp="1"/>
          </p:cNvSpPr>
          <p:nvPr>
            <p:ph type="title"/>
          </p:nvPr>
        </p:nvSpPr>
        <p:spPr/>
        <p:txBody>
          <a:bodyPr/>
          <a:lstStyle/>
          <a:p>
            <a:endParaRPr lang="en-US"/>
          </a:p>
        </p:txBody>
      </p:sp>
      <p:pic>
        <p:nvPicPr>
          <p:cNvPr id="3" name="Picture 4" descr="A picture containing text, different, several&#10;&#10;Description automatically generated">
            <a:extLst>
              <a:ext uri="{FF2B5EF4-FFF2-40B4-BE49-F238E27FC236}">
                <a16:creationId xmlns:a16="http://schemas.microsoft.com/office/drawing/2014/main" id="{14F11B89-FD19-40F3-8A0E-E9A10FD358D3}"/>
              </a:ext>
            </a:extLst>
          </p:cNvPr>
          <p:cNvPicPr>
            <a:picLocks noGrp="1" noChangeAspect="1"/>
          </p:cNvPicPr>
          <p:nvPr>
            <p:ph sz="half" idx="2"/>
          </p:nvPr>
        </p:nvPicPr>
        <p:blipFill>
          <a:blip r:embed="rId2"/>
          <a:stretch>
            <a:fillRect/>
          </a:stretch>
        </p:blipFill>
        <p:spPr>
          <a:xfrm>
            <a:off x="6309454" y="767412"/>
            <a:ext cx="3805520" cy="5404788"/>
          </a:xfrm>
        </p:spPr>
      </p:pic>
      <p:pic>
        <p:nvPicPr>
          <p:cNvPr id="8" name="Picture 8" descr="Qr code&#10;&#10;Description automatically generated">
            <a:extLst>
              <a:ext uri="{FF2B5EF4-FFF2-40B4-BE49-F238E27FC236}">
                <a16:creationId xmlns:a16="http://schemas.microsoft.com/office/drawing/2014/main" id="{AC1B0123-B53C-4200-AD08-60B076231E97}"/>
              </a:ext>
            </a:extLst>
          </p:cNvPr>
          <p:cNvPicPr>
            <a:picLocks noGrp="1" noChangeAspect="1"/>
          </p:cNvPicPr>
          <p:nvPr>
            <p:ph sz="half" idx="1"/>
          </p:nvPr>
        </p:nvPicPr>
        <p:blipFill>
          <a:blip r:embed="rId3"/>
          <a:stretch>
            <a:fillRect/>
          </a:stretch>
        </p:blipFill>
        <p:spPr>
          <a:xfrm>
            <a:off x="1514267" y="1976219"/>
            <a:ext cx="4270459" cy="4493346"/>
          </a:xfrm>
        </p:spPr>
      </p:pic>
    </p:spTree>
    <p:extLst>
      <p:ext uri="{BB962C8B-B14F-4D97-AF65-F5344CB8AC3E}">
        <p14:creationId xmlns:p14="http://schemas.microsoft.com/office/powerpoint/2010/main" val="185963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A3AE-C692-4C94-85CC-4C395FC17725}"/>
              </a:ext>
            </a:extLst>
          </p:cNvPr>
          <p:cNvSpPr>
            <a:spLocks noGrp="1"/>
          </p:cNvSpPr>
          <p:nvPr>
            <p:ph type="title"/>
          </p:nvPr>
        </p:nvSpPr>
        <p:spPr/>
        <p:txBody>
          <a:bodyPr/>
          <a:lstStyle/>
          <a:p>
            <a:r>
              <a:rPr lang="en-US"/>
              <a:t>METAVERSE</a:t>
            </a:r>
          </a:p>
        </p:txBody>
      </p:sp>
      <p:sp>
        <p:nvSpPr>
          <p:cNvPr id="3" name="Content Placeholder 2">
            <a:extLst>
              <a:ext uri="{FF2B5EF4-FFF2-40B4-BE49-F238E27FC236}">
                <a16:creationId xmlns:a16="http://schemas.microsoft.com/office/drawing/2014/main" id="{CF085428-DD04-4018-BA17-D1499D317CB5}"/>
              </a:ext>
            </a:extLst>
          </p:cNvPr>
          <p:cNvSpPr>
            <a:spLocks noGrp="1"/>
          </p:cNvSpPr>
          <p:nvPr>
            <p:ph idx="1"/>
          </p:nvPr>
        </p:nvSpPr>
        <p:spPr>
          <a:xfrm>
            <a:off x="1065436" y="2056919"/>
            <a:ext cx="10168128" cy="4857228"/>
          </a:xfrm>
        </p:spPr>
        <p:txBody>
          <a:bodyPr vert="horz" lIns="91440" tIns="45720" rIns="91440" bIns="45720" rtlCol="0" anchor="t">
            <a:normAutofit/>
          </a:bodyPr>
          <a:lstStyle/>
          <a:p>
            <a:r>
              <a:rPr lang="en-US">
                <a:ea typeface="+mn-lt"/>
                <a:cs typeface="+mn-lt"/>
                <a:hlinkClick r:id="rId2"/>
              </a:rPr>
              <a:t>https://studio.gometa.io</a:t>
            </a:r>
            <a:endParaRPr lang="en-US">
              <a:ea typeface="+mn-lt"/>
              <a:cs typeface="+mn-lt"/>
            </a:endParaRPr>
          </a:p>
          <a:p>
            <a:r>
              <a:rPr lang="en-US">
                <a:ea typeface="+mn-lt"/>
                <a:cs typeface="+mn-lt"/>
              </a:rPr>
              <a:t>Metaverse Studio je </a:t>
            </a:r>
            <a:r>
              <a:rPr lang="en-US" err="1">
                <a:ea typeface="+mn-lt"/>
                <a:cs typeface="+mn-lt"/>
              </a:rPr>
              <a:t>alat</a:t>
            </a:r>
            <a:r>
              <a:rPr lang="en-US">
                <a:ea typeface="+mn-lt"/>
                <a:cs typeface="+mn-lt"/>
              </a:rPr>
              <a:t> za </a:t>
            </a:r>
            <a:r>
              <a:rPr lang="en-US" err="1">
                <a:ea typeface="+mn-lt"/>
                <a:cs typeface="+mn-lt"/>
              </a:rPr>
              <a:t>stvaranje</a:t>
            </a:r>
            <a:r>
              <a:rPr lang="en-US">
                <a:ea typeface="+mn-lt"/>
                <a:cs typeface="+mn-lt"/>
              </a:rPr>
              <a:t> </a:t>
            </a:r>
            <a:r>
              <a:rPr lang="en-US" err="1">
                <a:ea typeface="+mn-lt"/>
                <a:cs typeface="+mn-lt"/>
              </a:rPr>
              <a:t>vlastitih</a:t>
            </a:r>
            <a:r>
              <a:rPr lang="en-US">
                <a:ea typeface="+mn-lt"/>
                <a:cs typeface="+mn-lt"/>
              </a:rPr>
              <a:t> </a:t>
            </a:r>
            <a:r>
              <a:rPr lang="en-US" err="1">
                <a:ea typeface="+mn-lt"/>
                <a:cs typeface="+mn-lt"/>
              </a:rPr>
              <a:t>iskustava</a:t>
            </a:r>
            <a:r>
              <a:rPr lang="en-US">
                <a:ea typeface="+mn-lt"/>
                <a:cs typeface="+mn-lt"/>
              </a:rPr>
              <a:t> </a:t>
            </a:r>
            <a:r>
              <a:rPr lang="en-US" err="1">
                <a:ea typeface="+mn-lt"/>
                <a:cs typeface="+mn-lt"/>
              </a:rPr>
              <a:t>učenja</a:t>
            </a:r>
            <a:r>
              <a:rPr lang="en-US">
                <a:ea typeface="+mn-lt"/>
                <a:cs typeface="+mn-lt"/>
              </a:rPr>
              <a:t> </a:t>
            </a:r>
            <a:r>
              <a:rPr lang="en-US" err="1">
                <a:ea typeface="+mn-lt"/>
                <a:cs typeface="+mn-lt"/>
              </a:rPr>
              <a:t>proširene</a:t>
            </a:r>
            <a:r>
              <a:rPr lang="en-US">
                <a:ea typeface="+mn-lt"/>
                <a:cs typeface="+mn-lt"/>
              </a:rPr>
              <a:t> </a:t>
            </a:r>
            <a:r>
              <a:rPr lang="en-US" err="1">
                <a:ea typeface="+mn-lt"/>
                <a:cs typeface="+mn-lt"/>
              </a:rPr>
              <a:t>stvarnosti</a:t>
            </a:r>
            <a:r>
              <a:rPr lang="en-US">
                <a:ea typeface="+mn-lt"/>
                <a:cs typeface="+mn-lt"/>
              </a:rPr>
              <a:t>. </a:t>
            </a:r>
            <a:endParaRPr lang="en-US" err="1">
              <a:ea typeface="+mn-lt"/>
              <a:cs typeface="+mn-lt"/>
            </a:endParaRPr>
          </a:p>
          <a:p>
            <a:r>
              <a:rPr lang="en-US">
                <a:ea typeface="+mn-lt"/>
                <a:cs typeface="+mn-lt"/>
              </a:rPr>
              <a:t>Uz Metaverse </a:t>
            </a:r>
            <a:r>
              <a:rPr lang="en-US" err="1">
                <a:ea typeface="+mn-lt"/>
                <a:cs typeface="+mn-lt"/>
              </a:rPr>
              <a:t>možete</a:t>
            </a:r>
            <a:r>
              <a:rPr lang="en-US">
                <a:ea typeface="+mn-lt"/>
                <a:cs typeface="+mn-lt"/>
              </a:rPr>
              <a:t> </a:t>
            </a:r>
            <a:r>
              <a:rPr lang="en-US" err="1">
                <a:ea typeface="+mn-lt"/>
                <a:cs typeface="+mn-lt"/>
              </a:rPr>
              <a:t>stvoriti</a:t>
            </a:r>
            <a:r>
              <a:rPr lang="en-US">
                <a:ea typeface="+mn-lt"/>
                <a:cs typeface="+mn-lt"/>
              </a:rPr>
              <a:t> </a:t>
            </a:r>
            <a:r>
              <a:rPr lang="en-US" err="1">
                <a:ea typeface="+mn-lt"/>
                <a:cs typeface="+mn-lt"/>
              </a:rPr>
              <a:t>interaktivne</a:t>
            </a:r>
            <a:r>
              <a:rPr lang="en-US">
                <a:ea typeface="+mn-lt"/>
                <a:cs typeface="+mn-lt"/>
              </a:rPr>
              <a:t> </a:t>
            </a:r>
            <a:r>
              <a:rPr lang="en-US" err="1">
                <a:ea typeface="+mn-lt"/>
                <a:cs typeface="+mn-lt"/>
              </a:rPr>
              <a:t>igre</a:t>
            </a:r>
            <a:r>
              <a:rPr lang="en-US">
                <a:ea typeface="+mn-lt"/>
                <a:cs typeface="+mn-lt"/>
              </a:rPr>
              <a:t> </a:t>
            </a:r>
            <a:r>
              <a:rPr lang="en-US" err="1">
                <a:ea typeface="+mn-lt"/>
                <a:cs typeface="+mn-lt"/>
              </a:rPr>
              <a:t>i</a:t>
            </a:r>
            <a:r>
              <a:rPr lang="en-US">
                <a:ea typeface="+mn-lt"/>
                <a:cs typeface="+mn-lt"/>
              </a:rPr>
              <a:t> </a:t>
            </a:r>
            <a:r>
              <a:rPr lang="en-US" err="1">
                <a:ea typeface="+mn-lt"/>
                <a:cs typeface="+mn-lt"/>
              </a:rPr>
              <a:t>izazove</a:t>
            </a:r>
            <a:r>
              <a:rPr lang="en-US">
                <a:ea typeface="+mn-lt"/>
                <a:cs typeface="+mn-lt"/>
              </a:rPr>
              <a:t> s </a:t>
            </a:r>
            <a:r>
              <a:rPr lang="en-US" err="1">
                <a:ea typeface="+mn-lt"/>
                <a:cs typeface="+mn-lt"/>
              </a:rPr>
              <a:t>proširenom</a:t>
            </a:r>
            <a:r>
              <a:rPr lang="en-US">
                <a:ea typeface="+mn-lt"/>
                <a:cs typeface="+mn-lt"/>
              </a:rPr>
              <a:t> </a:t>
            </a:r>
            <a:r>
              <a:rPr lang="en-US" err="1">
                <a:ea typeface="+mn-lt"/>
                <a:cs typeface="+mn-lt"/>
              </a:rPr>
              <a:t>stvarnošću</a:t>
            </a:r>
            <a:r>
              <a:rPr lang="en-US">
                <a:ea typeface="+mn-lt"/>
                <a:cs typeface="+mn-lt"/>
              </a:rPr>
              <a:t> </a:t>
            </a:r>
            <a:r>
              <a:rPr lang="en-US" err="1">
                <a:ea typeface="+mn-lt"/>
                <a:cs typeface="+mn-lt"/>
              </a:rPr>
              <a:t>koje</a:t>
            </a:r>
            <a:r>
              <a:rPr lang="en-US">
                <a:ea typeface="+mn-lt"/>
                <a:cs typeface="+mn-lt"/>
              </a:rPr>
              <a:t> </a:t>
            </a:r>
            <a:r>
              <a:rPr lang="en-US" err="1">
                <a:ea typeface="+mn-lt"/>
                <a:cs typeface="+mn-lt"/>
              </a:rPr>
              <a:t>će</a:t>
            </a:r>
            <a:r>
              <a:rPr lang="en-US">
                <a:ea typeface="+mn-lt"/>
                <a:cs typeface="+mn-lt"/>
              </a:rPr>
              <a:t> </a:t>
            </a:r>
            <a:r>
              <a:rPr lang="en-US" err="1">
                <a:ea typeface="+mn-lt"/>
                <a:cs typeface="+mn-lt"/>
              </a:rPr>
              <a:t>učenici</a:t>
            </a:r>
            <a:r>
              <a:rPr lang="en-US">
                <a:ea typeface="+mn-lt"/>
                <a:cs typeface="+mn-lt"/>
              </a:rPr>
              <a:t> </a:t>
            </a:r>
            <a:r>
              <a:rPr lang="en-US" err="1">
                <a:ea typeface="+mn-lt"/>
                <a:cs typeface="+mn-lt"/>
              </a:rPr>
              <a:t>dovršiti</a:t>
            </a:r>
            <a:r>
              <a:rPr lang="en-US">
                <a:ea typeface="+mn-lt"/>
                <a:cs typeface="+mn-lt"/>
              </a:rPr>
              <a:t> </a:t>
            </a:r>
            <a:r>
              <a:rPr lang="en-US" err="1">
                <a:ea typeface="+mn-lt"/>
                <a:cs typeface="+mn-lt"/>
              </a:rPr>
              <a:t>na</a:t>
            </a:r>
            <a:r>
              <a:rPr lang="en-US">
                <a:ea typeface="+mn-lt"/>
                <a:cs typeface="+mn-lt"/>
              </a:rPr>
              <a:t> </a:t>
            </a:r>
            <a:r>
              <a:rPr lang="en-US" err="1">
                <a:ea typeface="+mn-lt"/>
                <a:cs typeface="+mn-lt"/>
              </a:rPr>
              <a:t>svojim</a:t>
            </a:r>
            <a:r>
              <a:rPr lang="en-US">
                <a:ea typeface="+mn-lt"/>
                <a:cs typeface="+mn-lt"/>
              </a:rPr>
              <a:t> </a:t>
            </a:r>
            <a:r>
              <a:rPr lang="en-US" err="1">
                <a:ea typeface="+mn-lt"/>
                <a:cs typeface="+mn-lt"/>
              </a:rPr>
              <a:t>telefonima</a:t>
            </a:r>
            <a:r>
              <a:rPr lang="en-US">
                <a:ea typeface="+mn-lt"/>
                <a:cs typeface="+mn-lt"/>
              </a:rPr>
              <a:t> </a:t>
            </a:r>
            <a:r>
              <a:rPr lang="en-US" err="1">
                <a:ea typeface="+mn-lt"/>
                <a:cs typeface="+mn-lt"/>
              </a:rPr>
              <a:t>ili</a:t>
            </a:r>
            <a:r>
              <a:rPr lang="en-US">
                <a:ea typeface="+mn-lt"/>
                <a:cs typeface="+mn-lt"/>
              </a:rPr>
              <a:t> </a:t>
            </a:r>
            <a:r>
              <a:rPr lang="en-US" err="1">
                <a:ea typeface="+mn-lt"/>
                <a:cs typeface="+mn-lt"/>
              </a:rPr>
              <a:t>tabletima</a:t>
            </a:r>
            <a:r>
              <a:rPr lang="en-US">
                <a:ea typeface="+mn-lt"/>
                <a:cs typeface="+mn-lt"/>
              </a:rPr>
              <a:t>. </a:t>
            </a:r>
          </a:p>
          <a:p>
            <a:r>
              <a:rPr lang="en-US" err="1">
                <a:ea typeface="+mn-lt"/>
                <a:cs typeface="+mn-lt"/>
              </a:rPr>
              <a:t>Programiranje</a:t>
            </a:r>
            <a:r>
              <a:rPr lang="en-US">
                <a:ea typeface="+mn-lt"/>
                <a:cs typeface="+mn-lt"/>
              </a:rPr>
              <a:t> </a:t>
            </a:r>
            <a:r>
              <a:rPr lang="en-US" err="1">
                <a:ea typeface="+mn-lt"/>
                <a:cs typeface="+mn-lt"/>
              </a:rPr>
              <a:t>vlastitog</a:t>
            </a:r>
            <a:r>
              <a:rPr lang="en-US">
                <a:ea typeface="+mn-lt"/>
                <a:cs typeface="+mn-lt"/>
              </a:rPr>
              <a:t> AR </a:t>
            </a:r>
            <a:r>
              <a:rPr lang="en-US" err="1">
                <a:ea typeface="+mn-lt"/>
                <a:cs typeface="+mn-lt"/>
              </a:rPr>
              <a:t>iskustva</a:t>
            </a:r>
            <a:r>
              <a:rPr lang="en-US">
                <a:ea typeface="+mn-lt"/>
                <a:cs typeface="+mn-lt"/>
              </a:rPr>
              <a:t> </a:t>
            </a:r>
            <a:r>
              <a:rPr lang="en-US" err="1">
                <a:ea typeface="+mn-lt"/>
                <a:cs typeface="+mn-lt"/>
              </a:rPr>
              <a:t>odvija</a:t>
            </a:r>
            <a:r>
              <a:rPr lang="en-US">
                <a:ea typeface="+mn-lt"/>
                <a:cs typeface="+mn-lt"/>
              </a:rPr>
              <a:t> se </a:t>
            </a:r>
            <a:r>
              <a:rPr lang="en-US" err="1">
                <a:ea typeface="+mn-lt"/>
                <a:cs typeface="+mn-lt"/>
              </a:rPr>
              <a:t>putem</a:t>
            </a:r>
            <a:r>
              <a:rPr lang="en-US">
                <a:ea typeface="+mn-lt"/>
                <a:cs typeface="+mn-lt"/>
              </a:rPr>
              <a:t> Metaverse </a:t>
            </a:r>
            <a:r>
              <a:rPr lang="en-US" err="1">
                <a:ea typeface="+mn-lt"/>
                <a:cs typeface="+mn-lt"/>
              </a:rPr>
              <a:t>Studija</a:t>
            </a:r>
            <a:endParaRPr lang="en-US"/>
          </a:p>
        </p:txBody>
      </p:sp>
      <p:pic>
        <p:nvPicPr>
          <p:cNvPr id="4" name="Picture 4" descr="Icon&#10;&#10;Description automatically generated">
            <a:extLst>
              <a:ext uri="{FF2B5EF4-FFF2-40B4-BE49-F238E27FC236}">
                <a16:creationId xmlns:a16="http://schemas.microsoft.com/office/drawing/2014/main" id="{2471C7AE-283E-4AF4-AFB2-D77804D66CDA}"/>
              </a:ext>
            </a:extLst>
          </p:cNvPr>
          <p:cNvPicPr>
            <a:picLocks noChangeAspect="1"/>
          </p:cNvPicPr>
          <p:nvPr/>
        </p:nvPicPr>
        <p:blipFill>
          <a:blip r:embed="rId3"/>
          <a:stretch>
            <a:fillRect/>
          </a:stretch>
        </p:blipFill>
        <p:spPr>
          <a:xfrm>
            <a:off x="4130440" y="428625"/>
            <a:ext cx="1428750" cy="1428750"/>
          </a:xfrm>
          <a:prstGeom prst="rect">
            <a:avLst/>
          </a:prstGeom>
        </p:spPr>
      </p:pic>
    </p:spTree>
    <p:extLst>
      <p:ext uri="{BB962C8B-B14F-4D97-AF65-F5344CB8AC3E}">
        <p14:creationId xmlns:p14="http://schemas.microsoft.com/office/powerpoint/2010/main" val="3717899564"/>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BrushVTI">
  <a:themeElements>
    <a:clrScheme name="AnalogousFromRegularSeedLeftStep">
      <a:dk1>
        <a:srgbClr val="000000"/>
      </a:dk1>
      <a:lt1>
        <a:srgbClr val="FFFFFF"/>
      </a:lt1>
      <a:dk2>
        <a:srgbClr val="281D33"/>
      </a:dk2>
      <a:lt2>
        <a:srgbClr val="E2E8E6"/>
      </a:lt2>
      <a:accent1>
        <a:srgbClr val="E22D5B"/>
      </a:accent1>
      <a:accent2>
        <a:srgbClr val="D11C95"/>
      </a:accent2>
      <a:accent3>
        <a:srgbClr val="D32DE2"/>
      </a:accent3>
      <a:accent4>
        <a:srgbClr val="751CD1"/>
      </a:accent4>
      <a:accent5>
        <a:srgbClr val="3C2DE2"/>
      </a:accent5>
      <a:accent6>
        <a:srgbClr val="1C59D1"/>
      </a:accent6>
      <a:hlink>
        <a:srgbClr val="31937A"/>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7</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AccentBoxVTI</vt:lpstr>
      <vt:lpstr>BrushVTI</vt:lpstr>
      <vt:lpstr>Natjecanje u AR okruženju</vt:lpstr>
      <vt:lpstr>ŠTO KAŽU UČENICI?</vt:lpstr>
      <vt:lpstr>MATEMATIČKA NATJECANJA</vt:lpstr>
      <vt:lpstr>MOTIVACIJA</vt:lpstr>
      <vt:lpstr>PowerPoint Presentation</vt:lpstr>
      <vt:lpstr>DAN BROJA PI</vt:lpstr>
      <vt:lpstr>PowerPoint Presentation</vt:lpstr>
      <vt:lpstr>PowerPoint Presentation</vt:lpstr>
      <vt:lpstr>METAVERSE</vt:lpstr>
      <vt:lpstr>Jednostavnost i pristupačnost</vt:lpstr>
      <vt:lpstr>Jednostavna aktivnost: </vt:lpstr>
      <vt:lpstr>Kreiranje aktivnosti</vt:lpstr>
      <vt:lpstr>Kreiranje aktivnosti</vt:lpstr>
      <vt:lpstr>Kreiranje aktivnosti</vt:lpstr>
      <vt:lpstr>Kreiranje aktivnosti</vt:lpstr>
      <vt:lpstr>Kreiranje aktivnosti</vt:lpstr>
      <vt:lpstr>Ožujak 2020.</vt:lpstr>
      <vt:lpstr>Dan broja Pi</vt:lpstr>
      <vt:lpstr>PowerPoint Presentation</vt:lpstr>
      <vt:lpstr>PowerPoint Presentation</vt:lpstr>
      <vt:lpstr>Njihova evaluacija</vt:lpstr>
      <vt:lpstr>U pozadini:</vt:lpstr>
      <vt:lpstr>Kada možemo koristiti? </vt:lpstr>
      <vt:lpstr>Vaše ideje ...</vt:lpstr>
      <vt:lpstr>evaluacija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220</cp:revision>
  <dcterms:created xsi:type="dcterms:W3CDTF">2021-09-25T19:57:08Z</dcterms:created>
  <dcterms:modified xsi:type="dcterms:W3CDTF">2021-10-07T21:13:34Z</dcterms:modified>
</cp:coreProperties>
</file>