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18"/>
  </p:notesMasterIdLst>
  <p:handoutMasterIdLst>
    <p:handoutMasterId r:id="rId19"/>
  </p:handoutMasterIdLst>
  <p:sldIdLst>
    <p:sldId id="256" r:id="rId2"/>
    <p:sldId id="347" r:id="rId3"/>
    <p:sldId id="408" r:id="rId4"/>
    <p:sldId id="405" r:id="rId5"/>
    <p:sldId id="407" r:id="rId6"/>
    <p:sldId id="406" r:id="rId7"/>
    <p:sldId id="409" r:id="rId8"/>
    <p:sldId id="410" r:id="rId9"/>
    <p:sldId id="411" r:id="rId10"/>
    <p:sldId id="412" r:id="rId11"/>
    <p:sldId id="413" r:id="rId12"/>
    <p:sldId id="414" r:id="rId13"/>
    <p:sldId id="415" r:id="rId14"/>
    <p:sldId id="416" r:id="rId15"/>
    <p:sldId id="417" r:id="rId16"/>
    <p:sldId id="388" r:id="rId17"/>
  </p:sldIdLst>
  <p:sldSz cx="9144000" cy="6858000" type="screen4x3"/>
  <p:notesSz cx="6797675" cy="9928225"/>
  <p:defaultTextStyle>
    <a:defPPr>
      <a:defRPr lang="hr-HR"/>
    </a:defPPr>
    <a:lvl1pPr algn="r" rtl="0" eaLnBrk="0" fontAlgn="base" hangingPunct="0">
      <a:spcBef>
        <a:spcPct val="20000"/>
      </a:spcBef>
      <a:spcAft>
        <a:spcPct val="0"/>
      </a:spcAft>
      <a:buClr>
        <a:schemeClr val="accent2"/>
      </a:buClr>
      <a:buSzPct val="75000"/>
      <a:buFont typeface="Symbol" pitchFamily="18" charset="2"/>
      <a:defRPr sz="2000" kern="1200">
        <a:solidFill>
          <a:schemeClr val="tx1"/>
        </a:solidFill>
        <a:latin typeface="Arial Narrow" pitchFamily="34" charset="0"/>
        <a:ea typeface="+mn-ea"/>
        <a:cs typeface="+mn-cs"/>
      </a:defRPr>
    </a:lvl1pPr>
    <a:lvl2pPr marL="457200" algn="r" rtl="0" eaLnBrk="0" fontAlgn="base" hangingPunct="0">
      <a:spcBef>
        <a:spcPct val="20000"/>
      </a:spcBef>
      <a:spcAft>
        <a:spcPct val="0"/>
      </a:spcAft>
      <a:buClr>
        <a:schemeClr val="accent2"/>
      </a:buClr>
      <a:buSzPct val="75000"/>
      <a:buFont typeface="Symbol" pitchFamily="18" charset="2"/>
      <a:defRPr sz="2000" kern="1200">
        <a:solidFill>
          <a:schemeClr val="tx1"/>
        </a:solidFill>
        <a:latin typeface="Arial Narrow" pitchFamily="34" charset="0"/>
        <a:ea typeface="+mn-ea"/>
        <a:cs typeface="+mn-cs"/>
      </a:defRPr>
    </a:lvl2pPr>
    <a:lvl3pPr marL="914400" algn="r" rtl="0" eaLnBrk="0" fontAlgn="base" hangingPunct="0">
      <a:spcBef>
        <a:spcPct val="20000"/>
      </a:spcBef>
      <a:spcAft>
        <a:spcPct val="0"/>
      </a:spcAft>
      <a:buClr>
        <a:schemeClr val="accent2"/>
      </a:buClr>
      <a:buSzPct val="75000"/>
      <a:buFont typeface="Symbol" pitchFamily="18" charset="2"/>
      <a:defRPr sz="2000" kern="1200">
        <a:solidFill>
          <a:schemeClr val="tx1"/>
        </a:solidFill>
        <a:latin typeface="Arial Narrow" pitchFamily="34" charset="0"/>
        <a:ea typeface="+mn-ea"/>
        <a:cs typeface="+mn-cs"/>
      </a:defRPr>
    </a:lvl3pPr>
    <a:lvl4pPr marL="1371600" algn="r" rtl="0" eaLnBrk="0" fontAlgn="base" hangingPunct="0">
      <a:spcBef>
        <a:spcPct val="20000"/>
      </a:spcBef>
      <a:spcAft>
        <a:spcPct val="0"/>
      </a:spcAft>
      <a:buClr>
        <a:schemeClr val="accent2"/>
      </a:buClr>
      <a:buSzPct val="75000"/>
      <a:buFont typeface="Symbol" pitchFamily="18" charset="2"/>
      <a:defRPr sz="2000" kern="1200">
        <a:solidFill>
          <a:schemeClr val="tx1"/>
        </a:solidFill>
        <a:latin typeface="Arial Narrow" pitchFamily="34" charset="0"/>
        <a:ea typeface="+mn-ea"/>
        <a:cs typeface="+mn-cs"/>
      </a:defRPr>
    </a:lvl4pPr>
    <a:lvl5pPr marL="1828800" algn="r" rtl="0" eaLnBrk="0" fontAlgn="base" hangingPunct="0">
      <a:spcBef>
        <a:spcPct val="20000"/>
      </a:spcBef>
      <a:spcAft>
        <a:spcPct val="0"/>
      </a:spcAft>
      <a:buClr>
        <a:schemeClr val="accent2"/>
      </a:buClr>
      <a:buSzPct val="75000"/>
      <a:buFont typeface="Symbol" pitchFamily="18" charset="2"/>
      <a:defRPr sz="2000" kern="1200">
        <a:solidFill>
          <a:schemeClr val="tx1"/>
        </a:solidFill>
        <a:latin typeface="Arial Narrow" pitchFamily="34" charset="0"/>
        <a:ea typeface="+mn-ea"/>
        <a:cs typeface="+mn-cs"/>
      </a:defRPr>
    </a:lvl5pPr>
    <a:lvl6pPr marL="2286000" algn="l" defTabSz="914400" rtl="0" eaLnBrk="1" latinLnBrk="0" hangingPunct="1">
      <a:defRPr sz="2000" kern="1200">
        <a:solidFill>
          <a:schemeClr val="tx1"/>
        </a:solidFill>
        <a:latin typeface="Arial Narrow" pitchFamily="34" charset="0"/>
        <a:ea typeface="+mn-ea"/>
        <a:cs typeface="+mn-cs"/>
      </a:defRPr>
    </a:lvl6pPr>
    <a:lvl7pPr marL="2743200" algn="l" defTabSz="914400" rtl="0" eaLnBrk="1" latinLnBrk="0" hangingPunct="1">
      <a:defRPr sz="2000" kern="1200">
        <a:solidFill>
          <a:schemeClr val="tx1"/>
        </a:solidFill>
        <a:latin typeface="Arial Narrow" pitchFamily="34" charset="0"/>
        <a:ea typeface="+mn-ea"/>
        <a:cs typeface="+mn-cs"/>
      </a:defRPr>
    </a:lvl7pPr>
    <a:lvl8pPr marL="3200400" algn="l" defTabSz="914400" rtl="0" eaLnBrk="1" latinLnBrk="0" hangingPunct="1">
      <a:defRPr sz="2000" kern="1200">
        <a:solidFill>
          <a:schemeClr val="tx1"/>
        </a:solidFill>
        <a:latin typeface="Arial Narrow" pitchFamily="34" charset="0"/>
        <a:ea typeface="+mn-ea"/>
        <a:cs typeface="+mn-cs"/>
      </a:defRPr>
    </a:lvl8pPr>
    <a:lvl9pPr marL="3657600" algn="l" defTabSz="914400" rtl="0" eaLnBrk="1" latinLnBrk="0" hangingPunct="1">
      <a:defRPr sz="2000" kern="1200">
        <a:solidFill>
          <a:schemeClr val="tx1"/>
        </a:solidFill>
        <a:latin typeface="Arial Narrow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>
          <p15:clr>
            <a:srgbClr val="A4A3A4"/>
          </p15:clr>
        </p15:guide>
        <p15:guide id="2" pos="2142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CC6600"/>
    <a:srgbClr val="FF3300"/>
    <a:srgbClr val="CCFFFF"/>
    <a:srgbClr val="FFFFFF"/>
    <a:srgbClr val="FFFF99"/>
    <a:srgbClr val="E81B76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885" autoAdjust="0"/>
    <p:restoredTop sz="86268" autoAdjust="0"/>
  </p:normalViewPr>
  <p:slideViewPr>
    <p:cSldViewPr>
      <p:cViewPr varScale="1">
        <p:scale>
          <a:sx n="98" d="100"/>
          <a:sy n="98" d="100"/>
        </p:scale>
        <p:origin x="2364" y="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42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758"/>
    </p:cViewPr>
  </p:sorterViewPr>
  <p:notesViewPr>
    <p:cSldViewPr>
      <p:cViewPr varScale="1">
        <p:scale>
          <a:sx n="77" d="100"/>
          <a:sy n="77" d="100"/>
        </p:scale>
        <p:origin x="-2172" y="-90"/>
      </p:cViewPr>
      <p:guideLst>
        <p:guide orient="horz" pos="3127"/>
        <p:guide pos="2142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576" cy="493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559" tIns="47779" rIns="95559" bIns="47779" numCol="1" anchor="t" anchorCtr="0" compatLnSpc="1">
            <a:prstTxWarp prst="textNoShape">
              <a:avLst/>
            </a:prstTxWarp>
          </a:bodyPr>
          <a:lstStyle>
            <a:lvl1pPr algn="l" defTabSz="955233" eaLnBrk="1" hangingPunct="1">
              <a:spcBef>
                <a:spcPct val="0"/>
              </a:spcBef>
              <a:buClrTx/>
              <a:buSzTx/>
              <a:buFontTx/>
              <a:buNone/>
              <a:defRPr sz="1200"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1098" y="0"/>
            <a:ext cx="2944958" cy="493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559" tIns="47779" rIns="95559" bIns="47779" numCol="1" anchor="t" anchorCtr="0" compatLnSpc="1">
            <a:prstTxWarp prst="textNoShape">
              <a:avLst/>
            </a:prstTxWarp>
          </a:bodyPr>
          <a:lstStyle>
            <a:lvl1pPr defTabSz="955233" eaLnBrk="1" hangingPunct="1">
              <a:spcBef>
                <a:spcPct val="0"/>
              </a:spcBef>
              <a:buClrTx/>
              <a:buSzTx/>
              <a:buFontTx/>
              <a:buNone/>
              <a:defRPr sz="1200"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3891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0" y="9431336"/>
            <a:ext cx="6796056" cy="495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559" tIns="47779" rIns="95559" bIns="47779" numCol="1" anchor="b" anchorCtr="0" compatLnSpc="1">
            <a:prstTxWarp prst="textNoShape">
              <a:avLst/>
            </a:prstTxWarp>
          </a:bodyPr>
          <a:lstStyle>
            <a:lvl1pPr algn="ctr" defTabSz="955233" eaLnBrk="1" hangingPunct="1">
              <a:spcBef>
                <a:spcPct val="0"/>
              </a:spcBef>
              <a:buClrTx/>
              <a:buSzTx/>
              <a:buFontTx/>
              <a:buNone/>
              <a:defRPr sz="1200"/>
            </a:lvl1pPr>
          </a:lstStyle>
          <a:p>
            <a:pPr>
              <a:defRPr/>
            </a:pPr>
            <a:r>
              <a:rPr lang="hr-HR"/>
              <a:t>1-</a:t>
            </a:r>
            <a:fld id="{90314373-1338-4563-8791-9B0975A46FF1}" type="slidenum">
              <a:rPr lang="hr-HR"/>
              <a:pPr>
                <a:defRPr/>
              </a:pPr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2634385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576" cy="493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559" tIns="47779" rIns="95559" bIns="47779" numCol="1" anchor="t" anchorCtr="0" compatLnSpc="1">
            <a:prstTxWarp prst="textNoShape">
              <a:avLst/>
            </a:prstTxWarp>
          </a:bodyPr>
          <a:lstStyle>
            <a:lvl1pPr algn="l" defTabSz="955233" eaLnBrk="1" hangingPunct="1">
              <a:spcBef>
                <a:spcPct val="0"/>
              </a:spcBef>
              <a:buClrTx/>
              <a:buSzTx/>
              <a:buFontTx/>
              <a:buNone/>
              <a:defRPr sz="1200"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1098" y="0"/>
            <a:ext cx="2944958" cy="493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559" tIns="47779" rIns="95559" bIns="47779" numCol="1" anchor="t" anchorCtr="0" compatLnSpc="1">
            <a:prstTxWarp prst="textNoShape">
              <a:avLst/>
            </a:prstTxWarp>
          </a:bodyPr>
          <a:lstStyle>
            <a:lvl1pPr defTabSz="955233" eaLnBrk="1" hangingPunct="1">
              <a:spcBef>
                <a:spcPct val="0"/>
              </a:spcBef>
              <a:buClrTx/>
              <a:buSzTx/>
              <a:buFontTx/>
              <a:buNone/>
              <a:defRPr sz="1200"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911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9163" y="746125"/>
            <a:ext cx="4960937" cy="37211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89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606" y="4715669"/>
            <a:ext cx="5438464" cy="44672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559" tIns="47779" rIns="95559" bIns="4777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r-HR" noProof="0"/>
              <a:t>Click to edit Master text styles</a:t>
            </a:r>
          </a:p>
          <a:p>
            <a:pPr lvl="1"/>
            <a:r>
              <a:rPr lang="hr-HR" noProof="0"/>
              <a:t>Second level</a:t>
            </a:r>
          </a:p>
          <a:p>
            <a:pPr lvl="2"/>
            <a:r>
              <a:rPr lang="hr-HR" noProof="0"/>
              <a:t>Third level</a:t>
            </a:r>
          </a:p>
          <a:p>
            <a:pPr lvl="3"/>
            <a:r>
              <a:rPr lang="hr-HR" noProof="0"/>
              <a:t>Fourth level</a:t>
            </a:r>
          </a:p>
          <a:p>
            <a:pPr lvl="4"/>
            <a:r>
              <a:rPr lang="hr-HR" noProof="0"/>
              <a:t>Fifth level</a:t>
            </a:r>
          </a:p>
        </p:txBody>
      </p:sp>
      <p:sp>
        <p:nvSpPr>
          <p:cNvPr id="3789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31336"/>
            <a:ext cx="2946576" cy="495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559" tIns="47779" rIns="95559" bIns="47779" numCol="1" anchor="b" anchorCtr="0" compatLnSpc="1">
            <a:prstTxWarp prst="textNoShape">
              <a:avLst/>
            </a:prstTxWarp>
          </a:bodyPr>
          <a:lstStyle>
            <a:lvl1pPr algn="l" defTabSz="955233" eaLnBrk="1" hangingPunct="1">
              <a:spcBef>
                <a:spcPct val="0"/>
              </a:spcBef>
              <a:buClrTx/>
              <a:buSzTx/>
              <a:buFontTx/>
              <a:buNone/>
              <a:defRPr sz="1200"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3789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1098" y="9431336"/>
            <a:ext cx="2944958" cy="495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559" tIns="47779" rIns="95559" bIns="47779" numCol="1" anchor="b" anchorCtr="0" compatLnSpc="1">
            <a:prstTxWarp prst="textNoShape">
              <a:avLst/>
            </a:prstTxWarp>
          </a:bodyPr>
          <a:lstStyle>
            <a:lvl1pPr defTabSz="955233" eaLnBrk="1" hangingPunct="1">
              <a:spcBef>
                <a:spcPct val="0"/>
              </a:spcBef>
              <a:buClrTx/>
              <a:buSzTx/>
              <a:buFontTx/>
              <a:buNone/>
              <a:defRPr sz="1200"/>
            </a:lvl1pPr>
          </a:lstStyle>
          <a:p>
            <a:pPr>
              <a:defRPr/>
            </a:pPr>
            <a:fld id="{D383C3B0-2AEA-4743-97A5-2EB8D9E1F5B6}" type="slidenum">
              <a:rPr lang="hr-HR"/>
              <a:pPr>
                <a:defRPr/>
              </a:pPr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18619211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 Narrow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 Narrow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 Narrow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 Narrow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 Narrow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216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sr-Latn-CS"/>
          </a:p>
        </p:txBody>
      </p:sp>
      <p:sp>
        <p:nvSpPr>
          <p:cNvPr id="921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127345A-3808-480B-ABCC-BFC0A6C15BDD}" type="slidenum">
              <a:rPr lang="hr-HR" smtClean="0"/>
              <a:pPr/>
              <a:t>1</a:t>
            </a:fld>
            <a:endParaRPr lang="hr-HR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383C3B0-2AEA-4743-97A5-2EB8D9E1F5B6}" type="slidenum">
              <a:rPr lang="hr-HR" smtClean="0"/>
              <a:pPr>
                <a:defRPr/>
              </a:pPr>
              <a:t>10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86027911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383C3B0-2AEA-4743-97A5-2EB8D9E1F5B6}" type="slidenum">
              <a:rPr lang="hr-HR" smtClean="0"/>
              <a:pPr>
                <a:defRPr/>
              </a:pPr>
              <a:t>11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98546476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383C3B0-2AEA-4743-97A5-2EB8D9E1F5B6}" type="slidenum">
              <a:rPr lang="hr-HR" smtClean="0"/>
              <a:pPr>
                <a:defRPr/>
              </a:pPr>
              <a:t>12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91059224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383C3B0-2AEA-4743-97A5-2EB8D9E1F5B6}" type="slidenum">
              <a:rPr lang="hr-HR" smtClean="0"/>
              <a:pPr>
                <a:defRPr/>
              </a:pPr>
              <a:t>13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45880125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383C3B0-2AEA-4743-97A5-2EB8D9E1F5B6}" type="slidenum">
              <a:rPr lang="hr-HR" smtClean="0"/>
              <a:pPr>
                <a:defRPr/>
              </a:pPr>
              <a:t>14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70532550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383C3B0-2AEA-4743-97A5-2EB8D9E1F5B6}" type="slidenum">
              <a:rPr lang="hr-HR" smtClean="0"/>
              <a:pPr>
                <a:defRPr/>
              </a:pPr>
              <a:t>15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10821756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216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ta-IN" altLang="x-none">
                <a:latin typeface="Arial Narrow" charset="0"/>
                <a:ea typeface="ＭＳ Ｐゴシック" charset="-128"/>
              </a:rPr>
              <a:t>bitcoin i kanarinac</a:t>
            </a:r>
            <a:endParaRPr lang="en-US" altLang="x-none">
              <a:latin typeface="Arial Narrow" charset="0"/>
              <a:ea typeface="ＭＳ Ｐゴシック" charset="-128"/>
            </a:endParaRPr>
          </a:p>
        </p:txBody>
      </p:sp>
      <p:sp>
        <p:nvSpPr>
          <p:cNvPr id="9216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6150">
              <a:defRPr sz="20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1pPr>
            <a:lvl2pPr marL="742950" indent="-285750" defTabSz="946150">
              <a:defRPr sz="20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2pPr>
            <a:lvl3pPr marL="1143000" indent="-228600" defTabSz="946150">
              <a:defRPr sz="20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3pPr>
            <a:lvl4pPr marL="1600200" indent="-228600" defTabSz="946150">
              <a:defRPr sz="20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4pPr>
            <a:lvl5pPr marL="2057400" indent="-228600" defTabSz="946150">
              <a:defRPr sz="20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5pPr>
            <a:lvl6pPr marL="25146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6pPr>
            <a:lvl7pPr marL="29718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7pPr>
            <a:lvl8pPr marL="34290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8pPr>
            <a:lvl9pPr marL="38862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9pPr>
          </a:lstStyle>
          <a:p>
            <a:fld id="{075E9106-B569-1E45-AB13-FD705D8CA63A}" type="slidenum">
              <a:rPr lang="hr-HR" altLang="x-none" sz="1200"/>
              <a:pPr/>
              <a:t>16</a:t>
            </a:fld>
            <a:endParaRPr lang="hr-HR" altLang="x-none" sz="1200"/>
          </a:p>
        </p:txBody>
      </p:sp>
    </p:spTree>
    <p:extLst>
      <p:ext uri="{BB962C8B-B14F-4D97-AF65-F5344CB8AC3E}">
        <p14:creationId xmlns:p14="http://schemas.microsoft.com/office/powerpoint/2010/main" val="7033455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383C3B0-2AEA-4743-97A5-2EB8D9E1F5B6}" type="slidenum">
              <a:rPr lang="hr-HR" smtClean="0"/>
              <a:pPr>
                <a:defRPr/>
              </a:pPr>
              <a:t>2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2860833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383C3B0-2AEA-4743-97A5-2EB8D9E1F5B6}" type="slidenum">
              <a:rPr lang="hr-HR" smtClean="0"/>
              <a:pPr>
                <a:defRPr/>
              </a:pPr>
              <a:t>3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7487721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383C3B0-2AEA-4743-97A5-2EB8D9E1F5B6}" type="slidenum">
              <a:rPr lang="hr-HR" smtClean="0"/>
              <a:pPr>
                <a:defRPr/>
              </a:pPr>
              <a:t>4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9261300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383C3B0-2AEA-4743-97A5-2EB8D9E1F5B6}" type="slidenum">
              <a:rPr lang="hr-HR" smtClean="0"/>
              <a:pPr>
                <a:defRPr/>
              </a:pPr>
              <a:t>5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521553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383C3B0-2AEA-4743-97A5-2EB8D9E1F5B6}" type="slidenum">
              <a:rPr lang="hr-HR" smtClean="0"/>
              <a:pPr>
                <a:defRPr/>
              </a:pPr>
              <a:t>6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9645139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383C3B0-2AEA-4743-97A5-2EB8D9E1F5B6}" type="slidenum">
              <a:rPr lang="hr-HR" smtClean="0"/>
              <a:pPr>
                <a:defRPr/>
              </a:pPr>
              <a:t>7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6385653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383C3B0-2AEA-4743-97A5-2EB8D9E1F5B6}" type="slidenum">
              <a:rPr lang="hr-HR" smtClean="0"/>
              <a:pPr>
                <a:defRPr/>
              </a:pPr>
              <a:t>8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4546100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383C3B0-2AEA-4743-97A5-2EB8D9E1F5B6}" type="slidenum">
              <a:rPr lang="hr-HR" smtClean="0"/>
              <a:pPr>
                <a:defRPr/>
              </a:pPr>
              <a:t>9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0958298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1"/>
          <p:cNvSpPr>
            <a:spLocks noChangeArrowheads="1"/>
          </p:cNvSpPr>
          <p:nvPr userDrawn="1"/>
        </p:nvSpPr>
        <p:spPr bwMode="auto">
          <a:xfrm>
            <a:off x="179388" y="5661025"/>
            <a:ext cx="8424862" cy="67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l">
              <a:defRPr/>
            </a:pPr>
            <a:endParaRPr lang="en-GB"/>
          </a:p>
        </p:txBody>
      </p:sp>
      <p:sp>
        <p:nvSpPr>
          <p:cNvPr id="5" name="Line 24"/>
          <p:cNvSpPr>
            <a:spLocks noChangeShapeType="1"/>
          </p:cNvSpPr>
          <p:nvPr userDrawn="1"/>
        </p:nvSpPr>
        <p:spPr bwMode="auto">
          <a:xfrm flipH="1" flipV="1">
            <a:off x="2627313" y="260350"/>
            <a:ext cx="0" cy="6264275"/>
          </a:xfrm>
          <a:prstGeom prst="line">
            <a:avLst/>
          </a:prstGeom>
          <a:noFill/>
          <a:ln w="76200">
            <a:solidFill>
              <a:schemeClr val="bg2"/>
            </a:solidFill>
            <a:round/>
            <a:headEnd/>
            <a:tailEnd/>
          </a:ln>
          <a:effectLst>
            <a:outerShdw dist="107763" dir="2700000" algn="ctr" rotWithShape="0">
              <a:srgbClr val="D70505"/>
            </a:outerShdw>
          </a:effectLst>
        </p:spPr>
        <p:txBody>
          <a:bodyPr wrap="none" anchor="ctr"/>
          <a:lstStyle/>
          <a:p>
            <a:pPr>
              <a:defRPr/>
            </a:pPr>
            <a:endParaRPr lang="hr-HR"/>
          </a:p>
        </p:txBody>
      </p:sp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914650" y="1916113"/>
            <a:ext cx="5978525" cy="1503362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914650" y="4076700"/>
            <a:ext cx="4816475" cy="1800225"/>
          </a:xfrm>
        </p:spPr>
        <p:txBody>
          <a:bodyPr/>
          <a:lstStyle>
            <a:lvl1pPr marL="0" indent="0">
              <a:buFont typeface="Symbol" pitchFamily="18" charset="2"/>
              <a:buNone/>
              <a:defRPr sz="2000"/>
            </a:lvl1pPr>
          </a:lstStyle>
          <a:p>
            <a:endParaRPr lang="en-GB" dirty="0"/>
          </a:p>
        </p:txBody>
      </p:sp>
      <p:pic>
        <p:nvPicPr>
          <p:cNvPr id="9" name="Picture 7">
            <a:extLst>
              <a:ext uri="{FF2B5EF4-FFF2-40B4-BE49-F238E27FC236}">
                <a16:creationId xmlns:a16="http://schemas.microsoft.com/office/drawing/2014/main" id="{55C5E420-B7B1-6247-8111-FDF1075720E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60350"/>
            <a:ext cx="1049534" cy="1070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8702" name="Picture 222" descr="ADEPT">
            <a:extLst>
              <a:ext uri="{FF2B5EF4-FFF2-40B4-BE49-F238E27FC236}">
                <a16:creationId xmlns:a16="http://schemas.microsoft.com/office/drawing/2014/main" id="{2ADBD26E-27C6-9F40-A26A-93FF13B2D99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405" y="1556168"/>
            <a:ext cx="1224305" cy="528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7"/>
          <p:cNvSpPr>
            <a:spLocks noChangeShapeType="1"/>
          </p:cNvSpPr>
          <p:nvPr/>
        </p:nvSpPr>
        <p:spPr bwMode="auto">
          <a:xfrm flipH="1">
            <a:off x="179388" y="836712"/>
            <a:ext cx="7200900" cy="0"/>
          </a:xfrm>
          <a:prstGeom prst="line">
            <a:avLst/>
          </a:prstGeom>
          <a:noFill/>
          <a:ln w="76200">
            <a:solidFill>
              <a:schemeClr val="bg2"/>
            </a:solidFill>
            <a:round/>
            <a:headEnd/>
            <a:tailEnd/>
          </a:ln>
          <a:effectLst>
            <a:outerShdw dist="107763" dir="2700000" algn="ctr" rotWithShape="0">
              <a:srgbClr val="D70505"/>
            </a:outerShdw>
          </a:effectLst>
        </p:spPr>
        <p:txBody>
          <a:bodyPr wrap="none" anchor="ctr"/>
          <a:lstStyle/>
          <a:p>
            <a:pPr>
              <a:defRPr/>
            </a:pPr>
            <a:endParaRPr lang="hr-HR"/>
          </a:p>
        </p:txBody>
      </p:sp>
      <p:sp>
        <p:nvSpPr>
          <p:cNvPr id="5" name="Line 9"/>
          <p:cNvSpPr>
            <a:spLocks noChangeShapeType="1"/>
          </p:cNvSpPr>
          <p:nvPr userDrawn="1"/>
        </p:nvSpPr>
        <p:spPr bwMode="auto">
          <a:xfrm flipH="1">
            <a:off x="152400" y="6400800"/>
            <a:ext cx="8686800" cy="0"/>
          </a:xfrm>
          <a:prstGeom prst="line">
            <a:avLst/>
          </a:prstGeom>
          <a:noFill/>
          <a:ln w="28575">
            <a:solidFill>
              <a:srgbClr val="5F5F5F"/>
            </a:solidFill>
            <a:round/>
            <a:headEnd/>
            <a:tailEnd/>
          </a:ln>
          <a:effectLst>
            <a:outerShdw dist="85194" dir="1593903" algn="ctr" rotWithShape="0">
              <a:srgbClr val="D70505"/>
            </a:outerShdw>
          </a:effectLst>
        </p:spPr>
        <p:txBody>
          <a:bodyPr wrap="none" anchor="ctr"/>
          <a:lstStyle/>
          <a:p>
            <a:pPr>
              <a:defRPr/>
            </a:pPr>
            <a:endParaRPr lang="hr-HR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pic>
        <p:nvPicPr>
          <p:cNvPr id="7" name="Picture 222" descr="ADEPT">
            <a:extLst>
              <a:ext uri="{FF2B5EF4-FFF2-40B4-BE49-F238E27FC236}">
                <a16:creationId xmlns:a16="http://schemas.microsoft.com/office/drawing/2014/main" id="{5005252C-32F5-4240-92DB-277AA496458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6272" y="172787"/>
            <a:ext cx="802928" cy="346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Line 7"/>
          <p:cNvSpPr>
            <a:spLocks noChangeShapeType="1"/>
          </p:cNvSpPr>
          <p:nvPr/>
        </p:nvSpPr>
        <p:spPr bwMode="auto">
          <a:xfrm flipH="1">
            <a:off x="179388" y="836712"/>
            <a:ext cx="7200900" cy="0"/>
          </a:xfrm>
          <a:prstGeom prst="line">
            <a:avLst/>
          </a:prstGeom>
          <a:noFill/>
          <a:ln w="76200">
            <a:solidFill>
              <a:schemeClr val="bg2"/>
            </a:solidFill>
            <a:round/>
            <a:headEnd/>
            <a:tailEnd/>
          </a:ln>
          <a:effectLst>
            <a:outerShdw dist="107763" dir="2700000" algn="ctr" rotWithShape="0">
              <a:srgbClr val="D70505"/>
            </a:outerShdw>
          </a:effectLst>
        </p:spPr>
        <p:txBody>
          <a:bodyPr wrap="none" anchor="ctr"/>
          <a:lstStyle/>
          <a:p>
            <a:pPr>
              <a:defRPr/>
            </a:pPr>
            <a:endParaRPr lang="hr-HR"/>
          </a:p>
        </p:txBody>
      </p:sp>
      <p:sp>
        <p:nvSpPr>
          <p:cNvPr id="4" name="Line 9"/>
          <p:cNvSpPr>
            <a:spLocks noChangeShapeType="1"/>
          </p:cNvSpPr>
          <p:nvPr userDrawn="1"/>
        </p:nvSpPr>
        <p:spPr bwMode="auto">
          <a:xfrm flipH="1">
            <a:off x="152400" y="6400800"/>
            <a:ext cx="8686800" cy="0"/>
          </a:xfrm>
          <a:prstGeom prst="line">
            <a:avLst/>
          </a:prstGeom>
          <a:noFill/>
          <a:ln w="28575">
            <a:solidFill>
              <a:srgbClr val="5F5F5F"/>
            </a:solidFill>
            <a:round/>
            <a:headEnd/>
            <a:tailEnd/>
          </a:ln>
          <a:effectLst>
            <a:outerShdw dist="85194" dir="1593903" algn="ctr" rotWithShape="0">
              <a:srgbClr val="D70505"/>
            </a:outerShdw>
          </a:effectLst>
        </p:spPr>
        <p:txBody>
          <a:bodyPr wrap="none" anchor="ctr"/>
          <a:lstStyle/>
          <a:p>
            <a:pPr>
              <a:defRPr/>
            </a:pPr>
            <a:endParaRPr lang="hr-HR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pic>
        <p:nvPicPr>
          <p:cNvPr id="6" name="Picture 222" descr="ADEPT">
            <a:extLst>
              <a:ext uri="{FF2B5EF4-FFF2-40B4-BE49-F238E27FC236}">
                <a16:creationId xmlns:a16="http://schemas.microsoft.com/office/drawing/2014/main" id="{8C7E6855-2370-FE4C-A67A-16ADAA694F0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6272" y="172787"/>
            <a:ext cx="802928" cy="346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04800" y="71438"/>
            <a:ext cx="694055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52425" y="908050"/>
            <a:ext cx="8510588" cy="5329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103" name="Line 7"/>
          <p:cNvSpPr>
            <a:spLocks noChangeShapeType="1"/>
          </p:cNvSpPr>
          <p:nvPr/>
        </p:nvSpPr>
        <p:spPr bwMode="auto">
          <a:xfrm flipH="1">
            <a:off x="179388" y="836712"/>
            <a:ext cx="7200900" cy="0"/>
          </a:xfrm>
          <a:prstGeom prst="line">
            <a:avLst/>
          </a:prstGeom>
          <a:noFill/>
          <a:ln w="76200">
            <a:solidFill>
              <a:schemeClr val="bg2"/>
            </a:solidFill>
            <a:round/>
            <a:headEnd/>
            <a:tailEnd/>
          </a:ln>
          <a:effectLst>
            <a:outerShdw dist="107763" dir="2700000" algn="ctr" rotWithShape="0">
              <a:srgbClr val="D70505"/>
            </a:outerShdw>
          </a:effectLst>
        </p:spPr>
        <p:txBody>
          <a:bodyPr wrap="none" anchor="ctr"/>
          <a:lstStyle/>
          <a:p>
            <a:pPr>
              <a:defRPr/>
            </a:pPr>
            <a:endParaRPr lang="hr-HR"/>
          </a:p>
        </p:txBody>
      </p:sp>
      <p:sp>
        <p:nvSpPr>
          <p:cNvPr id="4105" name="Line 9"/>
          <p:cNvSpPr>
            <a:spLocks noChangeShapeType="1"/>
          </p:cNvSpPr>
          <p:nvPr userDrawn="1"/>
        </p:nvSpPr>
        <p:spPr bwMode="auto">
          <a:xfrm flipH="1">
            <a:off x="152400" y="6400800"/>
            <a:ext cx="8686800" cy="0"/>
          </a:xfrm>
          <a:prstGeom prst="line">
            <a:avLst/>
          </a:prstGeom>
          <a:noFill/>
          <a:ln w="28575">
            <a:solidFill>
              <a:srgbClr val="5F5F5F"/>
            </a:solidFill>
            <a:round/>
            <a:headEnd/>
            <a:tailEnd/>
          </a:ln>
          <a:effectLst>
            <a:outerShdw dist="85194" dir="1593903" algn="ctr" rotWithShape="0">
              <a:srgbClr val="D70505"/>
            </a:outerShdw>
          </a:effectLst>
        </p:spPr>
        <p:txBody>
          <a:bodyPr wrap="none" anchor="ctr"/>
          <a:lstStyle/>
          <a:p>
            <a:pPr>
              <a:defRPr/>
            </a:pPr>
            <a:endParaRPr lang="hr-HR"/>
          </a:p>
        </p:txBody>
      </p:sp>
      <p:pic>
        <p:nvPicPr>
          <p:cNvPr id="1246" name="Picture 222" descr="ADEPT">
            <a:extLst>
              <a:ext uri="{FF2B5EF4-FFF2-40B4-BE49-F238E27FC236}">
                <a16:creationId xmlns:a16="http://schemas.microsoft.com/office/drawing/2014/main" id="{1C86F0BC-174D-1A43-96F2-C3F381CD399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6272" y="172787"/>
            <a:ext cx="802928" cy="346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051" r:id="rId1"/>
    <p:sldLayoutId id="2147484052" r:id="rId2"/>
    <p:sldLayoutId id="2147484056" r:id="rId3"/>
  </p:sldLayoutIdLst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 Narrow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 Narrow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 Narrow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 Narrow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 Narrow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 Narrow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 Narrow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 Narrow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Symbol" pitchFamily="18" charset="2"/>
        <a:buChar char="¨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ebdings" pitchFamily="18" charset="2"/>
        <a:buChar char="&lt;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ebdings" pitchFamily="18" charset="2"/>
        <a:buChar char="=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ebdings" pitchFamily="18" charset="2"/>
        <a:buChar char="8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ebdings" pitchFamily="18" charset="2"/>
        <a:buChar char="4"/>
        <a:defRPr sz="16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ebdings" pitchFamily="18" charset="2"/>
        <a:buChar char="4"/>
        <a:defRPr sz="16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ebdings" pitchFamily="18" charset="2"/>
        <a:buChar char="4"/>
        <a:defRPr sz="16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ebdings" pitchFamily="18" charset="2"/>
        <a:buChar char="4"/>
        <a:defRPr sz="16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ebdings" pitchFamily="18" charset="2"/>
        <a:buChar char="4"/>
        <a:defRPr sz="1600">
          <a:solidFill>
            <a:schemeClr val="tx1"/>
          </a:solidFill>
          <a:latin typeface="+mn-lt"/>
        </a:defRPr>
      </a:lvl9pPr>
    </p:bodyStyle>
    <p:otherStyle>
      <a:defPPr>
        <a:defRPr lang="sr-Latn-C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843808" y="1916113"/>
            <a:ext cx="6049367" cy="1503362"/>
          </a:xfrm>
        </p:spPr>
        <p:txBody>
          <a:bodyPr/>
          <a:lstStyle/>
          <a:p>
            <a:pPr algn="ctr"/>
            <a:r>
              <a:rPr lang="en-US" dirty="0"/>
              <a:t>WWW.HR</a:t>
            </a:r>
            <a:br>
              <a:rPr lang="en-US" dirty="0"/>
            </a:br>
            <a:r>
              <a:rPr lang="en-US" dirty="0" err="1"/>
              <a:t>Početna</a:t>
            </a:r>
            <a:r>
              <a:rPr lang="en-US" dirty="0"/>
              <a:t> </a:t>
            </a:r>
            <a:r>
              <a:rPr lang="en-US" dirty="0" err="1"/>
              <a:t>stranica</a:t>
            </a:r>
            <a:r>
              <a:rPr lang="en-US" dirty="0"/>
              <a:t> </a:t>
            </a:r>
            <a:r>
              <a:rPr lang="en-US" dirty="0" err="1"/>
              <a:t>Republike</a:t>
            </a:r>
            <a:r>
              <a:rPr lang="en-US" dirty="0"/>
              <a:t> </a:t>
            </a:r>
            <a:r>
              <a:rPr lang="en-US" dirty="0" err="1"/>
              <a:t>Hrvatske</a:t>
            </a:r>
            <a:endParaRPr lang="en-US" dirty="0"/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843808" y="3573016"/>
            <a:ext cx="6121846" cy="1800225"/>
          </a:xfrm>
        </p:spPr>
        <p:txBody>
          <a:bodyPr/>
          <a:lstStyle/>
          <a:p>
            <a:endParaRPr lang="en-US" dirty="0">
              <a:latin typeface="Arial Narrow"/>
              <a:cs typeface="Arial Narrow"/>
            </a:endParaRPr>
          </a:p>
          <a:p>
            <a:pPr algn="ctr"/>
            <a:r>
              <a:rPr lang="en-US" dirty="0">
                <a:latin typeface="Arial Narrow"/>
                <a:cs typeface="Arial Narrow"/>
              </a:rPr>
              <a:t>Marin </a:t>
            </a:r>
            <a:r>
              <a:rPr lang="en-US" dirty="0" err="1">
                <a:latin typeface="Arial Narrow"/>
                <a:cs typeface="Arial Narrow"/>
              </a:rPr>
              <a:t>Vukovi</a:t>
            </a:r>
            <a:r>
              <a:rPr lang="ta-IN" dirty="0" err="1">
                <a:latin typeface="Arial Narrow"/>
                <a:cs typeface="Arial Narrow"/>
              </a:rPr>
              <a:t>ć</a:t>
            </a:r>
            <a:endParaRPr lang="hr-HR" dirty="0">
              <a:latin typeface="Arial Narrow"/>
              <a:cs typeface="Arial Narrow"/>
            </a:endParaRPr>
          </a:p>
          <a:p>
            <a:pPr algn="ctr"/>
            <a:endParaRPr lang="hr-HR" dirty="0">
              <a:latin typeface="Arial Narrow"/>
              <a:cs typeface="Arial Narrow"/>
            </a:endParaRPr>
          </a:p>
          <a:p>
            <a:pPr algn="ctr"/>
            <a:r>
              <a:rPr lang="hr-HR" sz="1600" dirty="0">
                <a:latin typeface="Arial Narrow"/>
                <a:cs typeface="Arial Narrow"/>
              </a:rPr>
              <a:t>Fakultet elektrotehnike i računarstva</a:t>
            </a:r>
            <a:endParaRPr lang="hr-HR" sz="1600" noProof="0" dirty="0">
              <a:latin typeface="Arial Narrow"/>
              <a:cs typeface="Arial Narrow"/>
            </a:endParaRPr>
          </a:p>
          <a:p>
            <a:pPr algn="ctr"/>
            <a:r>
              <a:rPr lang="hr-HR" sz="1600" dirty="0">
                <a:latin typeface="Arial Narrow"/>
                <a:cs typeface="Arial Narrow"/>
              </a:rPr>
              <a:t>Sveučilište u Zagrebu</a:t>
            </a:r>
            <a:endParaRPr lang="hr-HR" sz="1600" noProof="0" dirty="0">
              <a:latin typeface="Arial Narrow"/>
              <a:cs typeface="Arial Narrow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Što nudi? – Hrvatska ukratko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6610114-A547-E94E-B825-F599008D89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35896" y="980728"/>
            <a:ext cx="5295641" cy="5258823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DCB47621-AA22-9D43-8F46-9AECAA5C2E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2425" y="908050"/>
            <a:ext cx="3139455" cy="5329238"/>
          </a:xfrm>
        </p:spPr>
        <p:txBody>
          <a:bodyPr>
            <a:normAutofit/>
          </a:bodyPr>
          <a:lstStyle/>
          <a:p>
            <a:r>
              <a:rPr lang="hr-HR" dirty="0">
                <a:latin typeface="Arial Narrow"/>
                <a:cs typeface="Arial Narrow"/>
              </a:rPr>
              <a:t>Članci - kategorije</a:t>
            </a:r>
          </a:p>
          <a:p>
            <a:pPr lvl="1"/>
            <a:r>
              <a:rPr lang="hr-HR" dirty="0">
                <a:latin typeface="Arial Narrow"/>
                <a:cs typeface="Arial Narrow"/>
              </a:rPr>
              <a:t>priroda,</a:t>
            </a:r>
          </a:p>
          <a:p>
            <a:pPr lvl="1"/>
            <a:r>
              <a:rPr lang="hr-HR" dirty="0">
                <a:latin typeface="Arial Narrow"/>
                <a:cs typeface="Arial Narrow"/>
              </a:rPr>
              <a:t>kulturna baština,</a:t>
            </a:r>
          </a:p>
          <a:p>
            <a:pPr lvl="1"/>
            <a:r>
              <a:rPr lang="hr-HR" dirty="0">
                <a:latin typeface="Arial Narrow"/>
                <a:cs typeface="Arial Narrow"/>
              </a:rPr>
              <a:t>povijest,</a:t>
            </a:r>
          </a:p>
          <a:p>
            <a:pPr lvl="1"/>
            <a:r>
              <a:rPr lang="hr-HR" dirty="0">
                <a:latin typeface="Arial Narrow"/>
                <a:cs typeface="Arial Narrow"/>
              </a:rPr>
              <a:t>gospodarstvo,</a:t>
            </a:r>
          </a:p>
          <a:p>
            <a:pPr lvl="1"/>
            <a:r>
              <a:rPr lang="hr-HR" dirty="0">
                <a:latin typeface="Arial Narrow"/>
                <a:cs typeface="Arial Narrow"/>
              </a:rPr>
              <a:t>izumi i inovacije,</a:t>
            </a:r>
          </a:p>
          <a:p>
            <a:pPr lvl="1"/>
            <a:r>
              <a:rPr lang="hr-HR" dirty="0">
                <a:latin typeface="Arial Narrow"/>
                <a:cs typeface="Arial Narrow"/>
              </a:rPr>
              <a:t>Velikani</a:t>
            </a:r>
          </a:p>
          <a:p>
            <a:r>
              <a:rPr lang="hr-HR" dirty="0">
                <a:latin typeface="Arial Narrow"/>
                <a:cs typeface="Arial Narrow"/>
              </a:rPr>
              <a:t>Cilj:</a:t>
            </a:r>
          </a:p>
          <a:p>
            <a:pPr lvl="1"/>
            <a:r>
              <a:rPr lang="hr-HR" dirty="0">
                <a:latin typeface="Arial Narrow"/>
                <a:cs typeface="Arial Narrow"/>
              </a:rPr>
              <a:t>Kratke informacije i zanimljivosti o RH na jednom mjestu na webu</a:t>
            </a:r>
          </a:p>
        </p:txBody>
      </p:sp>
    </p:spTree>
    <p:extLst>
      <p:ext uri="{BB962C8B-B14F-4D97-AF65-F5344CB8AC3E}">
        <p14:creationId xmlns:p14="http://schemas.microsoft.com/office/powerpoint/2010/main" val="27302793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Što nudi? – Hrvatska ukratko</a:t>
            </a:r>
          </a:p>
        </p:txBody>
      </p:sp>
      <p:pic>
        <p:nvPicPr>
          <p:cNvPr id="5" name="Picture 4" descr="A collage of food&#10;&#10;Description automatically generated with medium confidence">
            <a:extLst>
              <a:ext uri="{FF2B5EF4-FFF2-40B4-BE49-F238E27FC236}">
                <a16:creationId xmlns:a16="http://schemas.microsoft.com/office/drawing/2014/main" id="{8370D533-0682-0744-99EA-D7CEC9EA71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4420"/>
            <a:ext cx="4869160" cy="4869160"/>
          </a:xfrm>
          <a:prstGeom prst="rect">
            <a:avLst/>
          </a:prstGeom>
        </p:spPr>
      </p:pic>
      <p:pic>
        <p:nvPicPr>
          <p:cNvPr id="8" name="Picture 7" descr="A picture containing text, different, various, same&#10;&#10;Description automatically generated">
            <a:extLst>
              <a:ext uri="{FF2B5EF4-FFF2-40B4-BE49-F238E27FC236}">
                <a16:creationId xmlns:a16="http://schemas.microsoft.com/office/drawing/2014/main" id="{D5E9FF96-E4A5-3C4C-BC7A-3524EBD80F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7" y="1000988"/>
            <a:ext cx="3879165" cy="4869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55265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Što nudi? – Hrvatska ukratko</a:t>
            </a:r>
          </a:p>
        </p:txBody>
      </p:sp>
      <p:pic>
        <p:nvPicPr>
          <p:cNvPr id="4" name="Picture 3" descr="A picture containing text, different, various, same&#10;&#10;Description automatically generated">
            <a:extLst>
              <a:ext uri="{FF2B5EF4-FFF2-40B4-BE49-F238E27FC236}">
                <a16:creationId xmlns:a16="http://schemas.microsoft.com/office/drawing/2014/main" id="{15FC26A4-6894-CE45-813E-07888A1C1D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757" y="1090684"/>
            <a:ext cx="3545318" cy="5256639"/>
          </a:xfrm>
          <a:prstGeom prst="rect">
            <a:avLst/>
          </a:prstGeom>
        </p:spPr>
      </p:pic>
      <p:pic>
        <p:nvPicPr>
          <p:cNvPr id="7" name="Picture 6" descr="A picture containing text, different, various, same&#10;&#10;Description automatically generated">
            <a:extLst>
              <a:ext uri="{FF2B5EF4-FFF2-40B4-BE49-F238E27FC236}">
                <a16:creationId xmlns:a16="http://schemas.microsoft.com/office/drawing/2014/main" id="{2808A883-AA56-214B-AFEF-27B8F875B5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7527" y="1052735"/>
            <a:ext cx="5314419" cy="5277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0490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Što nudi? – Hrvatska uživo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DCB47621-AA22-9D43-8F46-9AECAA5C2E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2425" y="908050"/>
            <a:ext cx="3139455" cy="5329238"/>
          </a:xfrm>
        </p:spPr>
        <p:txBody>
          <a:bodyPr>
            <a:normAutofit/>
          </a:bodyPr>
          <a:lstStyle/>
          <a:p>
            <a:r>
              <a:rPr lang="hr-HR" dirty="0">
                <a:latin typeface="Arial Narrow"/>
                <a:cs typeface="Arial Narrow"/>
              </a:rPr>
              <a:t>Web kamere i </a:t>
            </a:r>
            <a:r>
              <a:rPr lang="hr-HR" i="1" dirty="0">
                <a:latin typeface="Arial Narrow"/>
                <a:cs typeface="Arial Narrow"/>
              </a:rPr>
              <a:t>live </a:t>
            </a:r>
            <a:r>
              <a:rPr lang="hr-HR" i="1" dirty="0" err="1">
                <a:latin typeface="Arial Narrow"/>
                <a:cs typeface="Arial Narrow"/>
              </a:rPr>
              <a:t>streamovi</a:t>
            </a:r>
            <a:r>
              <a:rPr lang="hr-HR" i="1" dirty="0">
                <a:latin typeface="Arial Narrow"/>
                <a:cs typeface="Arial Narrow"/>
              </a:rPr>
              <a:t> </a:t>
            </a:r>
            <a:r>
              <a:rPr lang="hr-HR" dirty="0">
                <a:latin typeface="Arial Narrow"/>
                <a:cs typeface="Arial Narrow"/>
              </a:rPr>
              <a:t>hrvatskih gradova</a:t>
            </a:r>
          </a:p>
          <a:p>
            <a:r>
              <a:rPr lang="hr-HR" dirty="0">
                <a:latin typeface="Arial Narrow"/>
                <a:cs typeface="Arial Narrow"/>
              </a:rPr>
              <a:t>Suradnja: HAK, DHMZ, komercijalni servisi…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E31B3BC-11A7-E948-92C4-15D81C84FB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2969" y="1446197"/>
            <a:ext cx="4824536" cy="479109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50FA60A-F40C-6E4B-A7B6-4BC7DC83D4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9884" y="3645024"/>
            <a:ext cx="3338920" cy="2592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14928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Što nudi? – Katalog WWW.HR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DCB47621-AA22-9D43-8F46-9AECAA5C2E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2425" y="908050"/>
            <a:ext cx="3643511" cy="5329238"/>
          </a:xfrm>
        </p:spPr>
        <p:txBody>
          <a:bodyPr>
            <a:normAutofit/>
          </a:bodyPr>
          <a:lstStyle/>
          <a:p>
            <a:r>
              <a:rPr lang="hr-HR" dirty="0">
                <a:latin typeface="Arial Narrow"/>
                <a:cs typeface="Arial Narrow"/>
              </a:rPr>
              <a:t>Više od 25.000 sjedišta weba razvrstano u 700+ kategorija</a:t>
            </a:r>
          </a:p>
          <a:p>
            <a:r>
              <a:rPr lang="hr-HR" dirty="0">
                <a:latin typeface="Arial Narrow"/>
                <a:cs typeface="Arial Narrow"/>
              </a:rPr>
              <a:t>Veliki istraživački potencijal</a:t>
            </a:r>
          </a:p>
          <a:p>
            <a:pPr lvl="1"/>
            <a:r>
              <a:rPr lang="hr-HR" dirty="0">
                <a:latin typeface="Arial Narrow"/>
                <a:cs typeface="Arial Narrow"/>
              </a:rPr>
              <a:t>Što ljudi žele?</a:t>
            </a:r>
          </a:p>
          <a:p>
            <a:pPr lvl="1"/>
            <a:r>
              <a:rPr lang="hr-HR" dirty="0">
                <a:latin typeface="Arial Narrow"/>
                <a:cs typeface="Arial Narrow"/>
              </a:rPr>
              <a:t>Web pauci za analizu sadržaja, sigurnosti…</a:t>
            </a:r>
          </a:p>
          <a:p>
            <a:pPr lvl="1"/>
            <a:r>
              <a:rPr lang="hr-HR" dirty="0">
                <a:latin typeface="Arial Narrow"/>
                <a:cs typeface="Arial Narrow"/>
              </a:rPr>
              <a:t>Više od 30 diplomskih i završnih radova</a:t>
            </a:r>
          </a:p>
          <a:p>
            <a:pPr lvl="1"/>
            <a:r>
              <a:rPr lang="hr-HR" dirty="0">
                <a:latin typeface="Arial Narrow"/>
                <a:cs typeface="Arial Narrow"/>
              </a:rPr>
              <a:t>Više od 20 znanstvenih radova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326D97C-7D5E-7049-AA08-834CC8C919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8062" y="980728"/>
            <a:ext cx="5130413" cy="5112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1412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Novost – WWW.HR Trendovi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DCB47621-AA22-9D43-8F46-9AECAA5C2E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2425" y="908050"/>
            <a:ext cx="4363591" cy="5329238"/>
          </a:xfrm>
        </p:spPr>
        <p:txBody>
          <a:bodyPr>
            <a:normAutofit/>
          </a:bodyPr>
          <a:lstStyle/>
          <a:p>
            <a:r>
              <a:rPr lang="hr-HR" dirty="0">
                <a:latin typeface="Arial Narrow"/>
                <a:cs typeface="Arial Narrow"/>
              </a:rPr>
              <a:t>što ljudi:</a:t>
            </a:r>
          </a:p>
          <a:p>
            <a:pPr lvl="1"/>
            <a:r>
              <a:rPr lang="hr-HR" dirty="0">
                <a:latin typeface="Arial Narrow"/>
                <a:cs typeface="Arial Narrow"/>
              </a:rPr>
              <a:t>žele, traže, posjećuju</a:t>
            </a:r>
          </a:p>
          <a:p>
            <a:pPr lvl="1"/>
            <a:r>
              <a:rPr lang="hr-HR" dirty="0">
                <a:latin typeface="Arial Narrow"/>
                <a:cs typeface="Arial Narrow"/>
              </a:rPr>
              <a:t>tjedno, mjesečno, godišnje</a:t>
            </a:r>
          </a:p>
          <a:p>
            <a:r>
              <a:rPr lang="hr-HR" dirty="0">
                <a:latin typeface="Arial Narrow"/>
                <a:cs typeface="Arial Narrow"/>
              </a:rPr>
              <a:t>„Google u malom”</a:t>
            </a:r>
          </a:p>
          <a:p>
            <a:pPr lvl="1"/>
            <a:r>
              <a:rPr lang="hr-HR" dirty="0" err="1">
                <a:latin typeface="Arial Narrow"/>
                <a:cs typeface="Arial Narrow"/>
              </a:rPr>
              <a:t>Adwords</a:t>
            </a:r>
            <a:r>
              <a:rPr lang="hr-HR" dirty="0">
                <a:latin typeface="Arial Narrow"/>
                <a:cs typeface="Arial Narrow"/>
              </a:rPr>
              <a:t>?</a:t>
            </a:r>
          </a:p>
          <a:p>
            <a:pPr marL="457200" lvl="1" indent="0">
              <a:buNone/>
            </a:pPr>
            <a:endParaRPr lang="hr-HR" dirty="0">
              <a:latin typeface="Arial Narrow"/>
              <a:cs typeface="Arial Narrow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F4ACC85-2030-704F-BDBC-5FD9CA8F06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259" y="3673006"/>
            <a:ext cx="4067944" cy="2564282"/>
          </a:xfrm>
          <a:prstGeom prst="rect">
            <a:avLst/>
          </a:prstGeom>
        </p:spPr>
      </p:pic>
      <p:pic>
        <p:nvPicPr>
          <p:cNvPr id="8" name="Picture 7" descr="Graphical user interface, application, PowerPoint&#10;&#10;Description automatically generated">
            <a:extLst>
              <a:ext uri="{FF2B5EF4-FFF2-40B4-BE49-F238E27FC236}">
                <a16:creationId xmlns:a16="http://schemas.microsoft.com/office/drawing/2014/main" id="{02A3A978-8F04-BE4F-A7F4-FCDAF00BB6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799" y="3695144"/>
            <a:ext cx="4175817" cy="257186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9FC84EE-6324-E342-9ED7-BFEEB711B8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38945" y="908050"/>
            <a:ext cx="4000671" cy="2571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2525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hr-HR" altLang="x-none" sz="6000" dirty="0">
              <a:ea typeface="ＭＳ Ｐゴシック" charset="-128"/>
            </a:endParaRPr>
          </a:p>
          <a:p>
            <a:pPr marL="0" indent="0" algn="ctr">
              <a:buNone/>
            </a:pPr>
            <a:r>
              <a:rPr lang="hr-HR" altLang="x-none" sz="6000" dirty="0">
                <a:ea typeface="ＭＳ Ｐゴシック" charset="-128"/>
              </a:rPr>
              <a:t>Hvala na pažnji!</a:t>
            </a:r>
          </a:p>
          <a:p>
            <a:pPr marL="0" indent="0" algn="ctr">
              <a:buNone/>
            </a:pPr>
            <a:r>
              <a:rPr lang="hr-HR" altLang="x-none" sz="6000" dirty="0">
                <a:ea typeface="ＭＳ Ｐゴシック" charset="-128"/>
              </a:rPr>
              <a:t>Pitanja?</a:t>
            </a:r>
          </a:p>
          <a:p>
            <a:pPr marL="0" indent="0" algn="ctr">
              <a:buNone/>
            </a:pPr>
            <a:endParaRPr lang="en-US" altLang="x-none" sz="3200" dirty="0">
              <a:ea typeface="ＭＳ Ｐゴシック" charset="-128"/>
            </a:endParaRPr>
          </a:p>
          <a:p>
            <a:pPr marL="0" indent="0" algn="ctr">
              <a:buNone/>
            </a:pPr>
            <a:r>
              <a:rPr lang="en-US" altLang="x-none" sz="3200" dirty="0">
                <a:ea typeface="ＭＳ Ｐゴシック" charset="-128"/>
              </a:rPr>
              <a:t>m</a:t>
            </a:r>
            <a:r>
              <a:rPr lang="hr-HR" altLang="x-none" sz="3200" dirty="0" err="1">
                <a:ea typeface="ＭＳ Ｐゴシック" charset="-128"/>
              </a:rPr>
              <a:t>arin.vukovic@fer.hr</a:t>
            </a:r>
            <a:endParaRPr lang="ta-IN" altLang="x-none" sz="3200" dirty="0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432633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Povijest – 1994.</a:t>
            </a:r>
          </a:p>
        </p:txBody>
      </p:sp>
      <p:pic>
        <p:nvPicPr>
          <p:cNvPr id="6" name="Picture 5" descr="1995.png">
            <a:extLst>
              <a:ext uri="{FF2B5EF4-FFF2-40B4-BE49-F238E27FC236}">
                <a16:creationId xmlns:a16="http://schemas.microsoft.com/office/drawing/2014/main" id="{BE5B4406-0C58-B44B-81F2-C1C3E80EB1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7916" y="1268760"/>
            <a:ext cx="6308167" cy="4819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480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Povijest – 1997.</a:t>
            </a:r>
          </a:p>
        </p:txBody>
      </p:sp>
      <p:pic>
        <p:nvPicPr>
          <p:cNvPr id="4" name="Picture 3" descr="1997_2.png">
            <a:extLst>
              <a:ext uri="{FF2B5EF4-FFF2-40B4-BE49-F238E27FC236}">
                <a16:creationId xmlns:a16="http://schemas.microsoft.com/office/drawing/2014/main" id="{A45359F0-7202-1348-A11C-73A7F92944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7088" y="1196752"/>
            <a:ext cx="5509824" cy="4979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2717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Povijest – 2002.</a:t>
            </a:r>
          </a:p>
        </p:txBody>
      </p:sp>
      <p:pic>
        <p:nvPicPr>
          <p:cNvPr id="7" name="Picture 6" descr="2002.png">
            <a:extLst>
              <a:ext uri="{FF2B5EF4-FFF2-40B4-BE49-F238E27FC236}">
                <a16:creationId xmlns:a16="http://schemas.microsoft.com/office/drawing/2014/main" id="{A81F3831-9325-1B44-9D9A-95E5A63DB1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994624"/>
            <a:ext cx="7308304" cy="5336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379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Povijest – 2003.</a:t>
            </a:r>
          </a:p>
        </p:txBody>
      </p:sp>
      <p:pic>
        <p:nvPicPr>
          <p:cNvPr id="4" name="Picture 3" descr="2003.png">
            <a:extLst>
              <a:ext uri="{FF2B5EF4-FFF2-40B4-BE49-F238E27FC236}">
                <a16:creationId xmlns:a16="http://schemas.microsoft.com/office/drawing/2014/main" id="{2E2B4178-0B76-4647-AEDD-152CBC2E9C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16" y="1124744"/>
            <a:ext cx="8474567" cy="5041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290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Povijest – 2004.</a:t>
            </a:r>
          </a:p>
        </p:txBody>
      </p:sp>
      <p:pic>
        <p:nvPicPr>
          <p:cNvPr id="4" name="Picture 3" descr="2004.png">
            <a:extLst>
              <a:ext uri="{FF2B5EF4-FFF2-40B4-BE49-F238E27FC236}">
                <a16:creationId xmlns:a16="http://schemas.microsoft.com/office/drawing/2014/main" id="{6F7256C9-69A7-FC40-B339-FD0ED89E0C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3585" y="1052736"/>
            <a:ext cx="5256829" cy="5202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884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Povijest – 2009.</a:t>
            </a:r>
          </a:p>
        </p:txBody>
      </p:sp>
      <p:pic>
        <p:nvPicPr>
          <p:cNvPr id="5" name="Picture 4" descr="2009.png">
            <a:extLst>
              <a:ext uri="{FF2B5EF4-FFF2-40B4-BE49-F238E27FC236}">
                <a16:creationId xmlns:a16="http://schemas.microsoft.com/office/drawing/2014/main" id="{554203F8-22D9-F24C-980B-F79277764E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7755" y="1196752"/>
            <a:ext cx="6208489" cy="5184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454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Povijest – 2014.</a:t>
            </a:r>
          </a:p>
        </p:txBody>
      </p:sp>
      <p:pic>
        <p:nvPicPr>
          <p:cNvPr id="4" name="Picture 3" descr="2014.png">
            <a:extLst>
              <a:ext uri="{FF2B5EF4-FFF2-40B4-BE49-F238E27FC236}">
                <a16:creationId xmlns:a16="http://schemas.microsoft.com/office/drawing/2014/main" id="{8BD6A2A3-3953-F540-BF73-8BE9B347DC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856" y="1123575"/>
            <a:ext cx="7164288" cy="5212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0615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Danas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C3D0CA4-D835-2043-B91F-A29D3543C9DD}"/>
              </a:ext>
            </a:extLst>
          </p:cNvPr>
          <p:cNvGrpSpPr/>
          <p:nvPr/>
        </p:nvGrpSpPr>
        <p:grpSpPr>
          <a:xfrm>
            <a:off x="817657" y="794624"/>
            <a:ext cx="7508686" cy="5970550"/>
            <a:chOff x="1043607" y="872182"/>
            <a:chExt cx="7508686" cy="597055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0A459804-B7E2-A343-8EBA-C7FE4139299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43608" y="872182"/>
              <a:ext cx="7508685" cy="3636938"/>
            </a:xfrm>
            <a:prstGeom prst="rect">
              <a:avLst/>
            </a:prstGeom>
          </p:spPr>
        </p:pic>
        <p:pic>
          <p:nvPicPr>
            <p:cNvPr id="12" name="Picture 11" descr="Graphical user interface, website&#10;&#10;Description automatically generated">
              <a:extLst>
                <a:ext uri="{FF2B5EF4-FFF2-40B4-BE49-F238E27FC236}">
                  <a16:creationId xmlns:a16="http://schemas.microsoft.com/office/drawing/2014/main" id="{A17BCC64-1148-2A46-9EC8-23397E7FE0A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3607" y="4527554"/>
              <a:ext cx="7508685" cy="231517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21759535"/>
      </p:ext>
    </p:extLst>
  </p:cSld>
  <p:clrMapOvr>
    <a:masterClrMapping/>
  </p:clrMapOvr>
</p:sld>
</file>

<file path=ppt/theme/theme1.xml><?xml version="1.0" encoding="utf-8"?>
<a:theme xmlns:a="http://schemas.openxmlformats.org/drawingml/2006/main" name="telematicke_usluge">
  <a:themeElements>
    <a:clrScheme name="telematicke_uslug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elematicke_usluge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0" fontAlgn="base" latinLnBrk="0" hangingPunct="0">
          <a:lnSpc>
            <a:spcPct val="100000"/>
          </a:lnSpc>
          <a:spcBef>
            <a:spcPct val="20000"/>
          </a:spcBef>
          <a:spcAft>
            <a:spcPct val="0"/>
          </a:spcAft>
          <a:buClr>
            <a:schemeClr val="accent2"/>
          </a:buClr>
          <a:buSzPct val="75000"/>
          <a:buFont typeface="Symbol" pitchFamily="18" charset="2"/>
          <a:buNone/>
          <a:tabLst/>
          <a:defRPr kumimoji="0" lang="hr-HR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0" fontAlgn="base" latinLnBrk="0" hangingPunct="0">
          <a:lnSpc>
            <a:spcPct val="100000"/>
          </a:lnSpc>
          <a:spcBef>
            <a:spcPct val="20000"/>
          </a:spcBef>
          <a:spcAft>
            <a:spcPct val="0"/>
          </a:spcAft>
          <a:buClr>
            <a:schemeClr val="accent2"/>
          </a:buClr>
          <a:buSzPct val="75000"/>
          <a:buFont typeface="Symbol" pitchFamily="18" charset="2"/>
          <a:buNone/>
          <a:tabLst/>
          <a:defRPr kumimoji="0" lang="hr-HR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telematicke_uslug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lematicke_uslug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lematicke_uslug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lematicke_uslug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lematicke_uslug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lematicke_uslug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lematicke_uslug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email</Template>
  <TotalTime>17857</TotalTime>
  <Words>221</Words>
  <Application>Microsoft Office PowerPoint</Application>
  <PresentationFormat>On-screen Show (4:3)</PresentationFormat>
  <Paragraphs>64</Paragraphs>
  <Slides>16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Arial Narrow</vt:lpstr>
      <vt:lpstr>Symbol</vt:lpstr>
      <vt:lpstr>Webdings</vt:lpstr>
      <vt:lpstr>telematicke_usluge</vt:lpstr>
      <vt:lpstr>WWW.HR Početna stranica Republike Hrvatske</vt:lpstr>
      <vt:lpstr>Povijest – 1994.</vt:lpstr>
      <vt:lpstr>Povijest – 1997.</vt:lpstr>
      <vt:lpstr>Povijest – 2002.</vt:lpstr>
      <vt:lpstr>Povijest – 2003.</vt:lpstr>
      <vt:lpstr>Povijest – 2004.</vt:lpstr>
      <vt:lpstr>Povijest – 2009.</vt:lpstr>
      <vt:lpstr>Povijest – 2014.</vt:lpstr>
      <vt:lpstr>Danas</vt:lpstr>
      <vt:lpstr>Što nudi? – Hrvatska ukratko</vt:lpstr>
      <vt:lpstr>Što nudi? – Hrvatska ukratko</vt:lpstr>
      <vt:lpstr>Što nudi? – Hrvatska ukratko</vt:lpstr>
      <vt:lpstr>Što nudi? – Hrvatska uživo</vt:lpstr>
      <vt:lpstr>Što nudi? – Katalog WWW.HR</vt:lpstr>
      <vt:lpstr>Novost – WWW.HR Trendovi</vt:lpstr>
      <vt:lpstr>PowerPoint Presentation</vt:lpstr>
    </vt:vector>
  </TitlesOfParts>
  <Company>FER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ConTEL2011</dc:title>
  <dc:creator>Pavle Skocir</dc:creator>
  <cp:lastModifiedBy>Katarina Plenković</cp:lastModifiedBy>
  <cp:revision>1050</cp:revision>
  <dcterms:created xsi:type="dcterms:W3CDTF">2002-03-12T12:44:48Z</dcterms:created>
  <dcterms:modified xsi:type="dcterms:W3CDTF">2021-11-03T10:02:58Z</dcterms:modified>
</cp:coreProperties>
</file>