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ExtraBold" panose="020B0906030804020204" pitchFamily="34" charset="0"/>
      <p:bold r:id="rId34"/>
      <p:boldItalic r:id="rId35"/>
    </p:embeddedFont>
    <p:embeddedFont>
      <p:font typeface="Open Sans Light" panose="020B03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W+CZ8cYPZRvtNOIkxaKfAxH3N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52" autoAdjust="0"/>
  </p:normalViewPr>
  <p:slideViewPr>
    <p:cSldViewPr snapToGrid="0">
      <p:cViewPr varScale="1">
        <p:scale>
          <a:sx n="63" d="100"/>
          <a:sy n="63" d="100"/>
        </p:scale>
        <p:origin x="14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lot.e-skole.hr/wp-content/uploads/2018/01/Prirucnik_Repozitorij-digitalnih-obrazovnih-sadrzaja-i-primjena-digitalnih-obrazovnih-sadrzaja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age/dos-eskol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lot.e-skole.hr/hr/rezultati/ikt-u-ucenju-i-poucavanju/scenariji-poucavanja-2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age/dos-eskol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lot.e-skole.hr/wp-content/uploads/2018/01/Prirucnik_Repozitorij-digitalnih-obrazovnih-sadrzaja-i-primjena-digitalnih-obrazovnih-sadrzaja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3fd66b20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c3fd66b20c_0_59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6" name="Google Shape;196;gc3fd66b20c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a04a8278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7a04a82788_0_8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5" name="Google Shape;205;g7a04a82788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4c0f757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c4c0f7578a_0_0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100" dirty="0">
                <a:latin typeface="Open Sans Light"/>
                <a:ea typeface="Open Sans Light"/>
                <a:cs typeface="Open Sans Light"/>
                <a:sym typeface="Open Sans Light"/>
              </a:rPr>
              <a:t>Otvorit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digitalni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obrazovni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Matematika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1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klikom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sliku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(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koju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je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ugrađena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poveznica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)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slajdu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kratko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ga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pokazati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Digitalni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obrazovni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u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sklopu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e-Škola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namijenjeni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prvenstveno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učenicima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za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samostalno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korištenje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kod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kuće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ili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za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korištenje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nastavi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uz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učitelja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. Prate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Nastavni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plan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program, 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ciljaju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aktivnom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uključivanju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učenika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nastavno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gradivo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u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obliku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teksta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videa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interaktivnih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kao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razne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za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provjeru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znanja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Digitalni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obrazovni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svima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dostupni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mogu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se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pregledavati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online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ili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preuzeti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pa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pregledavati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(bez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interneta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).</a:t>
            </a: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Više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informacija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o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digitalnim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obrazovnim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sadržajima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dostupno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je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str. 44  u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priručniku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poveznici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: </a:t>
            </a:r>
            <a:r>
              <a:rPr lang="en-US" sz="1100" u="sng" dirty="0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https://pilot.e-skole.hr/wp-content/uploads/2018/01/Prirucnik_Repozitorij-digitalnih-obrazovnih-sadrzaja-i-primjena-digitalnih-obrazovnih-sadrzaja.pdf</a:t>
            </a: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4" name="Google Shape;214;gc4c0f7578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3fd66b20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c3fd66b20c_0_17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Open Sans Light"/>
                <a:ea typeface="Open Sans Light"/>
                <a:cs typeface="Open Sans Light"/>
                <a:sym typeface="Open Sans Light"/>
              </a:rPr>
              <a:t>Otvoriti primjer na poveznicu ugrađenu na slici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Open Sans Light"/>
                <a:ea typeface="Open Sans Light"/>
                <a:cs typeface="Open Sans Light"/>
                <a:sym typeface="Open Sans Light"/>
              </a:rPr>
              <a:t>Primjer za otvaranje navigacijom: </a:t>
            </a:r>
            <a:r>
              <a:rPr lang="en-US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https://edutorij.e-skole.hr/share/page/dos-eskole</a:t>
            </a:r>
            <a:r>
              <a:rPr lang="en-US" sz="1100">
                <a:latin typeface="Open Sans Light"/>
                <a:ea typeface="Open Sans Light"/>
                <a:cs typeface="Open Sans Light"/>
                <a:sym typeface="Open Sans Light"/>
              </a:rPr>
              <a:t>  odabrati ˝OŠ - međupredmetne teme˝ pa 8. razred - UKU - Timska igra. 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>
                <a:latin typeface="Open Sans"/>
                <a:ea typeface="Open Sans"/>
                <a:cs typeface="Open Sans"/>
                <a:sym typeface="Open Sans"/>
              </a:rPr>
              <a:t>Pokazati interakciju, multimediju, funkcionalnosti digitalne pristupačnosti.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gc3fd66b20c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3fd66b20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c3fd66b20c_0_69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3" name="Google Shape;233;gc3fd66b20c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d4df3844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6d4df38448_0_27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Open Sans Light"/>
                <a:ea typeface="Open Sans Light"/>
                <a:cs typeface="Open Sans Light"/>
                <a:sym typeface="Open Sans Light"/>
              </a:rPr>
              <a:t>Scenariji poučavanja su dokumenti namijenjeni učiteljima kao ideje za provođenje nastave koja uključuje digitalnu tehnologiju te suvremene metode poučavanja. 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>
                <a:latin typeface="Open Sans Light"/>
                <a:ea typeface="Open Sans Light"/>
                <a:cs typeface="Open Sans Light"/>
                <a:sym typeface="Open Sans Light"/>
              </a:rPr>
              <a:t>Otvoriti scenarij poučavanja klikom na slike (na koje je ugrađena poveznica) na slajdu i kratko ga pokazati. Otvorit će se stranica Edutorija na kojoj su scenariji poučavanja za biologiju 8. razred. Iz popisa pronađite ˝Put hrane, a desno od naziva kliknite na ikonu kugle da biste pregledali scenarij.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1">
                <a:latin typeface="Open Sans"/>
                <a:ea typeface="Open Sans"/>
                <a:cs typeface="Open Sans"/>
                <a:sym typeface="Open Sans"/>
              </a:rPr>
              <a:t>Pokazati: ishode/očekivanja, informacije o aktivnosti s fokusom na razinu složenosti primjene IKT-a, postupci potpore i aktivnost za one koji žele znati više.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Open Sans Light"/>
                <a:ea typeface="Open Sans Light"/>
                <a:cs typeface="Open Sans Light"/>
                <a:sym typeface="Open Sans Light"/>
              </a:rPr>
              <a:t>Više informacija za predavače o scenarijima poučavanja dostupno je na poveznici: </a:t>
            </a:r>
            <a:r>
              <a:rPr lang="en-US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https://pilot.e-skole.hr/hr/rezultati/ikt-u-ucenju-i-poucavanju/scenariji-poucavanja-2/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2" name="Google Shape;242;g6d4df38448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3fd66b20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c3fd66b20c_0_78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3" name="Google Shape;253;gc3fd66b20c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a04a827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7a04a82788_0_16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Open Sans Light"/>
                <a:ea typeface="Open Sans Light"/>
                <a:cs typeface="Open Sans Light"/>
                <a:sym typeface="Open Sans Light"/>
              </a:rPr>
              <a:t>Vremenski neovisni naglasiti, dakle jedna aktivnost nije namijenjena 1 školskom satu odnosno nije definirano koliko aktivnost traje. Najčešće je potrebno više sati (primjerice 2-3 školska sata) za realizaciju aktivnosti.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2" name="Google Shape;262;g7a04a82788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b0b6ab26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fb0b6ab26d_1_0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8571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nudi dodatni način pretrage kao podrška primjeni međupredmetnih tema u predmetnoj nastavi i izvannastavnim aktivnostima.</a:t>
            </a:r>
            <a:endParaRPr sz="10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fb0b6ab26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a04a8278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7a04a82788_0_30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7a04a82788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b0b6ab2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b0b6ab26d_0_0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fb0b6ab26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b7ee6f0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b7ee6f036_0_0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fb7ee6f03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a04a8278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7a04a82788_0_63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7a04a82788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b97bf52a4_6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6b97bf52a4_6_54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3" name="Google Shape;303;g6b97bf52a4_6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b0b6ab26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fb0b6ab26d_0_121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fb0b6ab26d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b0b6ab26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b0b6ab26d_0_13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fb0b6ab26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d496343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bd49634396_0_1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bd4963439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b4b2af3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6b4b2af31f_0_7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6b4b2af31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28bddf3b9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c28bddf3b9_0_295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Predstavit će se e-Škole digitalni sadržaji za učenje i poučavanje su skup sadržaja od kojih su neki namijenjeni nastavnicima, a neki učenicima.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c28bddf3b9_0_2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a04a8278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7a04a82788_0_3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7a04a82788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d4961922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6d4961922d_0_9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Otvoriti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digitalni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obrazovni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Matematika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1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klikom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sliku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(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koju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je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ugrađena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poveznica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)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slajdu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kratko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ga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pokazati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Primjer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za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otvaranje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navigacijom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: </a:t>
            </a:r>
            <a:r>
              <a:rPr lang="en-US" sz="1100" u="sng" dirty="0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https://edutorij.e-skole.hr/share/page/dos-eskole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otvoriti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Povijest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1 -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modul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2 -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jedinica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2.2</a:t>
            </a: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Pokazati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navigaciju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 (DOS -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modul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jedinica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);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interakciju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multimediju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funkcionalnosti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digitalne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pristupačnosti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 (gore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desno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1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Digitalni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obrazovni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u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sklopu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e-Škola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namijenjeni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prvenstveno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učenicima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za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samostalno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korištenje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kod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kuće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ili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za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korištenje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nastavi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uz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učitelja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. Prate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Nastavni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plan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program, 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ciljaju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aktivnom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uključivanju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učenika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nastavno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gradivo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u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obliku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teksta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videa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interaktivnih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kao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razne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za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provjeru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znanja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Digitalni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obrazovni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svima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dostupni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mogu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se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pregledavati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online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ili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preuzeti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pa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pregledavati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(bez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interneta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).</a:t>
            </a: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Više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informacija</a:t>
            </a:r>
            <a:r>
              <a:rPr lang="hr-HR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o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digitalnim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obrazovnim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sadržajima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dostupno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je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str. 44  u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priručniku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na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100" dirty="0" err="1">
                <a:latin typeface="Open Sans Light"/>
                <a:ea typeface="Open Sans Light"/>
                <a:cs typeface="Open Sans Light"/>
                <a:sym typeface="Open Sans Light"/>
              </a:rPr>
              <a:t>poveznici</a:t>
            </a:r>
            <a:r>
              <a:rPr lang="en-US" sz="1100" dirty="0">
                <a:latin typeface="Open Sans Light"/>
                <a:ea typeface="Open Sans Light"/>
                <a:cs typeface="Open Sans Light"/>
                <a:sym typeface="Open Sans Light"/>
              </a:rPr>
              <a:t>: </a:t>
            </a:r>
            <a:r>
              <a:rPr lang="en-US" sz="1100" u="sng" dirty="0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https://pilot.e-skole.hr/wp-content/uploads/2018/01/Prirucnik_Repozitorij-digitalnih-obrazovnih-sadrzaja-i-primjena-digitalnih-obrazovnih-sadrzaja.pdf</a:t>
            </a:r>
            <a:endParaRPr sz="11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6" name="Google Shape;186;g6d4961922d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9BEA"/>
              </a:gs>
              <a:gs pos="100000">
                <a:srgbClr val="2FD6E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7"/>
          <p:cNvSpPr txBox="1">
            <a:spLocks noGrp="1"/>
          </p:cNvSpPr>
          <p:nvPr>
            <p:ph type="title"/>
          </p:nvPr>
        </p:nvSpPr>
        <p:spPr>
          <a:xfrm>
            <a:off x="5083036" y="3051729"/>
            <a:ext cx="586158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  <a:defRPr sz="5400" b="1" i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body" idx="1"/>
          </p:nvPr>
        </p:nvSpPr>
        <p:spPr>
          <a:xfrm>
            <a:off x="5083036" y="4651929"/>
            <a:ext cx="586158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6" name="Google Shape;16;p37"/>
          <p:cNvGrpSpPr/>
          <p:nvPr/>
        </p:nvGrpSpPr>
        <p:grpSpPr>
          <a:xfrm>
            <a:off x="4751866" y="5627915"/>
            <a:ext cx="6523928" cy="816062"/>
            <a:chOff x="1308844" y="5417042"/>
            <a:chExt cx="9574307" cy="1197626"/>
          </a:xfrm>
        </p:grpSpPr>
        <p:pic>
          <p:nvPicPr>
            <p:cNvPr id="17" name="Google Shape;17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08844" y="5417042"/>
              <a:ext cx="7407289" cy="119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91983" y="5755983"/>
              <a:ext cx="2091168" cy="5197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25736" y="900574"/>
            <a:ext cx="5246226" cy="524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:50 + Photo">
  <p:cSld name="50:50 + Phot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3"/>
          <p:cNvSpPr/>
          <p:nvPr/>
        </p:nvSpPr>
        <p:spPr>
          <a:xfrm>
            <a:off x="0" y="0"/>
            <a:ext cx="6089715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576816" y="1103443"/>
            <a:ext cx="471162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Light"/>
              <a:buNone/>
              <a:defRPr sz="36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576816" y="3259825"/>
            <a:ext cx="471162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92" name="Google Shape;92;p43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93" name="Google Shape;93;p43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4" name="Google Shape;94;p43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p43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6" name="Google Shape;96;p43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7" name="Google Shape;97;p43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98" name="Google Shape;98;p43"/>
          <p:cNvSpPr>
            <a:spLocks noGrp="1"/>
          </p:cNvSpPr>
          <p:nvPr>
            <p:ph type="pic" idx="2"/>
          </p:nvPr>
        </p:nvSpPr>
        <p:spPr>
          <a:xfrm>
            <a:off x="6089650" y="0"/>
            <a:ext cx="6102350" cy="33274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3"/>
          <p:cNvSpPr>
            <a:spLocks noGrp="1"/>
          </p:cNvSpPr>
          <p:nvPr>
            <p:ph type="pic" idx="3"/>
          </p:nvPr>
        </p:nvSpPr>
        <p:spPr>
          <a:xfrm>
            <a:off x="6089650" y="3327399"/>
            <a:ext cx="6102350" cy="3439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>
            <a:spLocks noGrp="1"/>
          </p:cNvSpPr>
          <p:nvPr>
            <p:ph type="title"/>
          </p:nvPr>
        </p:nvSpPr>
        <p:spPr>
          <a:xfrm>
            <a:off x="525049" y="765313"/>
            <a:ext cx="557095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5"/>
          <p:cNvSpPr txBox="1">
            <a:spLocks noGrp="1"/>
          </p:cNvSpPr>
          <p:nvPr>
            <p:ph type="body" idx="1"/>
          </p:nvPr>
        </p:nvSpPr>
        <p:spPr>
          <a:xfrm>
            <a:off x="525049" y="2365513"/>
            <a:ext cx="557095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45"/>
          <p:cNvSpPr>
            <a:spLocks noGrp="1"/>
          </p:cNvSpPr>
          <p:nvPr>
            <p:ph type="pic" idx="2"/>
          </p:nvPr>
        </p:nvSpPr>
        <p:spPr>
          <a:xfrm>
            <a:off x="7315200" y="0"/>
            <a:ext cx="4876800" cy="676592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4" name="Google Shape;104;p45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105" name="Google Shape;105;p45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6" name="Google Shape;106;p45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7" name="Google Shape;107;p45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8" name="Google Shape;108;p45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9" name="Google Shape;109;p45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hoto 1">
  <p:cSld name="Title and Photo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b0b6ab26d_0_228"/>
          <p:cNvSpPr/>
          <p:nvPr/>
        </p:nvSpPr>
        <p:spPr>
          <a:xfrm>
            <a:off x="0" y="0"/>
            <a:ext cx="4876800" cy="6766500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fb0b6ab26d_0_228"/>
          <p:cNvSpPr txBox="1">
            <a:spLocks noGrp="1"/>
          </p:cNvSpPr>
          <p:nvPr>
            <p:ph type="title"/>
          </p:nvPr>
        </p:nvSpPr>
        <p:spPr>
          <a:xfrm>
            <a:off x="576816" y="2582862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Light"/>
              <a:buNone/>
              <a:defRPr sz="60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gfb0b6ab26d_0_228"/>
          <p:cNvGrpSpPr/>
          <p:nvPr/>
        </p:nvGrpSpPr>
        <p:grpSpPr>
          <a:xfrm rot="10800000" flipH="1">
            <a:off x="0" y="6766427"/>
            <a:ext cx="12191951" cy="137203"/>
            <a:chOff x="0" y="6612673"/>
            <a:chExt cx="10036180" cy="245400"/>
          </a:xfrm>
        </p:grpSpPr>
        <p:sp>
          <p:nvSpPr>
            <p:cNvPr id="114" name="Google Shape;114;gfb0b6ab26d_0_228"/>
            <p:cNvSpPr/>
            <p:nvPr/>
          </p:nvSpPr>
          <p:spPr>
            <a:xfrm>
              <a:off x="0" y="6612673"/>
              <a:ext cx="2007300" cy="245400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5" name="Google Shape;115;gfb0b6ab26d_0_228"/>
            <p:cNvSpPr/>
            <p:nvPr/>
          </p:nvSpPr>
          <p:spPr>
            <a:xfrm>
              <a:off x="2007220" y="6612673"/>
              <a:ext cx="2007300" cy="245400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6" name="Google Shape;116;gfb0b6ab26d_0_228"/>
            <p:cNvSpPr/>
            <p:nvPr/>
          </p:nvSpPr>
          <p:spPr>
            <a:xfrm>
              <a:off x="4014440" y="6612673"/>
              <a:ext cx="2007300" cy="245400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7" name="Google Shape;117;gfb0b6ab26d_0_228"/>
            <p:cNvSpPr/>
            <p:nvPr/>
          </p:nvSpPr>
          <p:spPr>
            <a:xfrm>
              <a:off x="6021660" y="6612673"/>
              <a:ext cx="2007300" cy="245400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8" name="Google Shape;118;gfb0b6ab26d_0_228"/>
            <p:cNvSpPr/>
            <p:nvPr/>
          </p:nvSpPr>
          <p:spPr>
            <a:xfrm>
              <a:off x="8028880" y="6612673"/>
              <a:ext cx="2007300" cy="245400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19" name="Google Shape;119;gfb0b6ab26d_0_228"/>
          <p:cNvSpPr>
            <a:spLocks noGrp="1"/>
          </p:cNvSpPr>
          <p:nvPr>
            <p:ph type="pic" idx="2"/>
          </p:nvPr>
        </p:nvSpPr>
        <p:spPr>
          <a:xfrm>
            <a:off x="4876800" y="0"/>
            <a:ext cx="7315200" cy="6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hoto">
  <p:cSld name="Title and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/>
          <p:nvPr/>
        </p:nvSpPr>
        <p:spPr>
          <a:xfrm>
            <a:off x="0" y="0"/>
            <a:ext cx="48768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576816" y="258286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Light"/>
              <a:buNone/>
              <a:defRPr sz="60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40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24" name="Google Shape;24;p40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" name="Google Shape;25;p40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6" name="Google Shape;26;p40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" name="Google Shape;27;p40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8" name="Google Shape;28;p40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9" name="Google Shape;29;p40"/>
          <p:cNvSpPr>
            <a:spLocks noGrp="1"/>
          </p:cNvSpPr>
          <p:nvPr>
            <p:ph type="pic" idx="2"/>
          </p:nvPr>
        </p:nvSpPr>
        <p:spPr>
          <a:xfrm>
            <a:off x="4876800" y="0"/>
            <a:ext cx="7315200" cy="6765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4"/>
          <p:cNvSpPr/>
          <p:nvPr/>
        </p:nvSpPr>
        <p:spPr>
          <a:xfrm>
            <a:off x="0" y="0"/>
            <a:ext cx="7315200" cy="6766559"/>
          </a:xfrm>
          <a:prstGeom prst="rect">
            <a:avLst/>
          </a:prstGeom>
          <a:gradFill>
            <a:gsLst>
              <a:gs pos="0">
                <a:srgbClr val="009BEA"/>
              </a:gs>
              <a:gs pos="100000">
                <a:srgbClr val="2FD6E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558065" y="1848160"/>
            <a:ext cx="586158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Light"/>
              <a:buNone/>
              <a:defRPr sz="60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1"/>
          </p:nvPr>
        </p:nvSpPr>
        <p:spPr>
          <a:xfrm>
            <a:off x="558065" y="3448360"/>
            <a:ext cx="586158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44"/>
          <p:cNvSpPr>
            <a:spLocks noGrp="1"/>
          </p:cNvSpPr>
          <p:nvPr>
            <p:ph type="pic" idx="2"/>
          </p:nvPr>
        </p:nvSpPr>
        <p:spPr>
          <a:xfrm>
            <a:off x="7315200" y="0"/>
            <a:ext cx="4876800" cy="676592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5" name="Google Shape;35;p44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36" name="Google Shape;36;p44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7" name="Google Shape;37;p44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" name="Google Shape;38;p44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9" name="Google Shape;39;p44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0" name="Google Shape;40;p44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9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43" name="Google Shape;43;p39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4" name="Google Shape;44;p39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5" name="Google Shape;45;p39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6" name="Google Shape;46;p39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" name="Google Shape;47;p39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42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50" name="Google Shape;50;p42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" name="Google Shape;51;p42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" name="Google Shape;52;p42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" name="Google Shape;53;p42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4" name="Google Shape;54;p42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55" name="Google Shape;55;p4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76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:50">
  <p:cSld name="50:50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/>
          <p:nvPr/>
        </p:nvSpPr>
        <p:spPr>
          <a:xfrm>
            <a:off x="0" y="0"/>
            <a:ext cx="6089715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1"/>
          <p:cNvSpPr txBox="1">
            <a:spLocks noGrp="1"/>
          </p:cNvSpPr>
          <p:nvPr>
            <p:ph type="title"/>
          </p:nvPr>
        </p:nvSpPr>
        <p:spPr>
          <a:xfrm>
            <a:off x="576816" y="184816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Light"/>
              <a:buNone/>
              <a:defRPr sz="60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body" idx="1"/>
          </p:nvPr>
        </p:nvSpPr>
        <p:spPr>
          <a:xfrm>
            <a:off x="576816" y="344836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2"/>
          </p:nvPr>
        </p:nvSpPr>
        <p:spPr>
          <a:xfrm>
            <a:off x="8050694" y="775252"/>
            <a:ext cx="3538331" cy="542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1" name="Google Shape;61;p41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62" name="Google Shape;62;p41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" name="Google Shape;63;p41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" name="Google Shape;64;p41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" name="Google Shape;65;p41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6" name="Google Shape;66;p41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page">
  <p:cSld name="Last pag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9BEA"/>
              </a:gs>
              <a:gs pos="100000">
                <a:srgbClr val="2FD6E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/>
          <p:nvPr/>
        </p:nvSpPr>
        <p:spPr>
          <a:xfrm>
            <a:off x="0" y="0"/>
            <a:ext cx="73152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>
          <a:xfrm>
            <a:off x="576816" y="184816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Light"/>
              <a:buNone/>
              <a:defRPr sz="60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1"/>
          </p:nvPr>
        </p:nvSpPr>
        <p:spPr>
          <a:xfrm>
            <a:off x="576816" y="344836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2"/>
          </p:nvPr>
        </p:nvSpPr>
        <p:spPr>
          <a:xfrm>
            <a:off x="8050694" y="775252"/>
            <a:ext cx="3538331" cy="542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Open Sans Light"/>
              <a:buNone/>
              <a:defRPr sz="1800"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4" name="Google Shape;74;p38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75" name="Google Shape;75;p38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6" name="Google Shape;76;p38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7" name="Google Shape;77;p38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8" name="Google Shape;78;p38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9" name="Google Shape;79;p38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47"/>
          <p:cNvGrpSpPr/>
          <p:nvPr/>
        </p:nvGrpSpPr>
        <p:grpSpPr>
          <a:xfrm rot="10800000" flipH="1">
            <a:off x="0" y="6766560"/>
            <a:ext cx="12192000" cy="137159"/>
            <a:chOff x="0" y="6612673"/>
            <a:chExt cx="10036100" cy="245327"/>
          </a:xfrm>
        </p:grpSpPr>
        <p:sp>
          <p:nvSpPr>
            <p:cNvPr id="82" name="Google Shape;82;p47"/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3" name="Google Shape;83;p47"/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4" name="Google Shape;84;p47"/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5" name="Google Shape;85;p47"/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6" name="Google Shape;86;p47"/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87" name="Google Shape;87;p47"/>
          <p:cNvSpPr/>
          <p:nvPr/>
        </p:nvSpPr>
        <p:spPr>
          <a:xfrm>
            <a:off x="0" y="0"/>
            <a:ext cx="121920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pen Sans Light"/>
              <a:buNone/>
              <a:defRPr sz="4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dutorij.e-skole.hr/share/proxy/alfresco-noauth/edutorij/api/proxy-guest/06abe333-aab9-4274-96fd-02230801b75a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edutorij.e-skole.hr/share/proxy/alfresco-noauth/edutorij/api/proxy-guest/00405482-d1c3-4087-99ce-8c1e37a67274/html/24199_Skupov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2936550" y="228250"/>
            <a:ext cx="9107700" cy="27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Open Sans ExtraBold"/>
              <a:buNone/>
            </a:pPr>
            <a:r>
              <a:rPr lang="en-US" sz="5000"/>
              <a:t>e-Škole digitalni sadržaji za učenje i poučavanje kao podrška primjeni IKT-a </a:t>
            </a:r>
            <a:endParaRPr sz="5000"/>
          </a:p>
        </p:txBody>
      </p:sp>
      <p:sp>
        <p:nvSpPr>
          <p:cNvPr id="125" name="Google Shape;125;p1"/>
          <p:cNvSpPr txBox="1">
            <a:spLocks noGrp="1"/>
          </p:cNvSpPr>
          <p:nvPr>
            <p:ph type="body" idx="1"/>
          </p:nvPr>
        </p:nvSpPr>
        <p:spPr>
          <a:xfrm>
            <a:off x="4619975" y="3586925"/>
            <a:ext cx="72438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2500"/>
              <a:t>Predavačice: </a:t>
            </a:r>
            <a:endParaRPr sz="2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2500"/>
              <a:t>Gordana Benat, dipl.ing. et lingv.</a:t>
            </a:r>
            <a:endParaRPr sz="2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2500"/>
              <a:t>dr.sc. Maja Quien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endParaRPr sz="2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2500"/>
              <a:t>CUC 2021.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3fd66b20c_0_59"/>
          <p:cNvSpPr txBox="1">
            <a:spLocks noGrp="1"/>
          </p:cNvSpPr>
          <p:nvPr>
            <p:ph type="title"/>
          </p:nvPr>
        </p:nvSpPr>
        <p:spPr>
          <a:xfrm>
            <a:off x="514475" y="2293050"/>
            <a:ext cx="43656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e-Škole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digitalni obrazovni sadržaji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199" name="Google Shape;199;gc3fd66b20c_0_59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c3fd66b20c_0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c3fd66b20c_0_59"/>
          <p:cNvSpPr txBox="1"/>
          <p:nvPr/>
        </p:nvSpPr>
        <p:spPr>
          <a:xfrm>
            <a:off x="4880075" y="2293050"/>
            <a:ext cx="70320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obuhvaćaju 60 - 100% kurikuluma</a:t>
            </a:r>
            <a:endParaRPr sz="3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modularni ali cjelovit pristup predmetu</a:t>
            </a:r>
            <a:endParaRPr sz="3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a04a82788_0_8"/>
          <p:cNvSpPr txBox="1">
            <a:spLocks noGrp="1"/>
          </p:cNvSpPr>
          <p:nvPr>
            <p:ph type="title"/>
          </p:nvPr>
        </p:nvSpPr>
        <p:spPr>
          <a:xfrm>
            <a:off x="514475" y="2293050"/>
            <a:ext cx="43656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e-Škole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digitalni obrazovni sadržaji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208" name="Google Shape;208;g7a04a82788_0_8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7a04a82788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7a04a82788_0_8"/>
          <p:cNvSpPr txBox="1"/>
          <p:nvPr/>
        </p:nvSpPr>
        <p:spPr>
          <a:xfrm>
            <a:off x="4880075" y="417100"/>
            <a:ext cx="7032000" cy="5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Dostupnost:</a:t>
            </a:r>
            <a:endParaRPr sz="3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5 - 8. r OŠ za predmete Engleski, Francuski, Njemački, Talijanski i Hrvatski jezik, Informatiku, Matematiku, Povijest, Prirodu, Tehničku kulturu, Biologiju, Fiziku i Kemiju</a:t>
            </a:r>
            <a:endParaRPr sz="3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1.-4. r. opće gimnazije za Engleski, Francuski, Njemački, Talijanski, Latinski i Hrvatski jezik, Informatiku, Matematiku, Prirodu, Biologiju, Fiziku, Kemiju i Geografiju</a:t>
            </a:r>
            <a:endParaRPr sz="3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4c0f7578a_0_0"/>
          <p:cNvSpPr txBox="1">
            <a:spLocks noGrp="1"/>
          </p:cNvSpPr>
          <p:nvPr>
            <p:ph type="title"/>
          </p:nvPr>
        </p:nvSpPr>
        <p:spPr>
          <a:xfrm>
            <a:off x="514475" y="2293050"/>
            <a:ext cx="43656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e-Škole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digitalni obrazovni sadržaji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217" name="Google Shape;217;gc4c0f7578a_0_0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c4c0f7578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c4c0f7578a_0_0"/>
          <p:cNvSpPr txBox="1"/>
          <p:nvPr/>
        </p:nvSpPr>
        <p:spPr>
          <a:xfrm>
            <a:off x="4951500" y="1512600"/>
            <a:ext cx="70713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Dostupnost - do kraja projekta: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 sve općeobrazovne predmete osim  Tjelesne i zdravstvene kulture, Vjeronauka i Etike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 sve preostale razrede predmetne nastave u OŠ i SŠ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3fd66b20c_0_17"/>
          <p:cNvSpPr txBox="1">
            <a:spLocks noGrp="1"/>
          </p:cNvSpPr>
          <p:nvPr>
            <p:ph type="title"/>
          </p:nvPr>
        </p:nvSpPr>
        <p:spPr>
          <a:xfrm>
            <a:off x="0" y="2511350"/>
            <a:ext cx="50208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interaktivni sadržaji za međupredmetne teme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226" name="Google Shape;226;gc3fd66b20c_0_17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c3fd66b20c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c3fd66b20c_0_17"/>
          <p:cNvSpPr txBox="1">
            <a:spLocks noGrp="1"/>
          </p:cNvSpPr>
          <p:nvPr>
            <p:ph type="title"/>
          </p:nvPr>
        </p:nvSpPr>
        <p:spPr>
          <a:xfrm>
            <a:off x="4880075" y="4220300"/>
            <a:ext cx="7178100" cy="2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dodatni obrazovni materijali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sadrže nastavno gradivo jedne međupredmetne teme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 želji primjenjuje ih </a:t>
            </a:r>
            <a:r>
              <a:rPr lang="en-US" sz="3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učenik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kod kuće ili uz učitelja na nastavi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gc3fd66b20c_0_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11517" b="7484"/>
          <a:stretch/>
        </p:blipFill>
        <p:spPr>
          <a:xfrm>
            <a:off x="4950437" y="377762"/>
            <a:ext cx="7037376" cy="3206264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3fd66b20c_0_69"/>
          <p:cNvSpPr txBox="1">
            <a:spLocks noGrp="1"/>
          </p:cNvSpPr>
          <p:nvPr>
            <p:ph type="title"/>
          </p:nvPr>
        </p:nvSpPr>
        <p:spPr>
          <a:xfrm>
            <a:off x="0" y="2511350"/>
            <a:ext cx="50208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interaktivni sadržaji za međupredmetne teme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236" name="Google Shape;236;gc3fd66b20c_0_69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c3fd66b20c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c3fd66b20c_0_69"/>
          <p:cNvSpPr txBox="1">
            <a:spLocks noGrp="1"/>
          </p:cNvSpPr>
          <p:nvPr>
            <p:ph type="title"/>
          </p:nvPr>
        </p:nvSpPr>
        <p:spPr>
          <a:xfrm>
            <a:off x="4880075" y="829875"/>
            <a:ext cx="71781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 10 minuta interakcije učenika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dostupni za sve međupredmetne teme, od 5. r. osnovne škole do 4. r. srednje škole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mogu se integrirati u različite predmete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d4df38448_0_27"/>
          <p:cNvSpPr txBox="1">
            <a:spLocks noGrp="1"/>
          </p:cNvSpPr>
          <p:nvPr>
            <p:ph type="title"/>
          </p:nvPr>
        </p:nvSpPr>
        <p:spPr>
          <a:xfrm>
            <a:off x="514475" y="2293050"/>
            <a:ext cx="43656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e-Škole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scenariji poučavanja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245" name="Google Shape;245;g6d4df38448_0_27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6d4df38448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6d4df38448_0_27"/>
          <p:cNvSpPr txBox="1">
            <a:spLocks noGrp="1"/>
          </p:cNvSpPr>
          <p:nvPr>
            <p:ph type="title"/>
          </p:nvPr>
        </p:nvSpPr>
        <p:spPr>
          <a:xfrm>
            <a:off x="4880075" y="5059050"/>
            <a:ext cx="75357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ideje za nastavne aktivnosti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namijenjeni učitelju za za pripremu nastave uz digitalnu tehnologiju i suvremene nastavne metode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g6d4df38448_0_27"/>
          <p:cNvPicPr preferRelativeResize="0"/>
          <p:nvPr/>
        </p:nvPicPr>
        <p:blipFill rotWithShape="1">
          <a:blip r:embed="rId4">
            <a:alphaModFix/>
          </a:blip>
          <a:srcRect l="861" t="12713" b="9855"/>
          <a:stretch/>
        </p:blipFill>
        <p:spPr>
          <a:xfrm>
            <a:off x="3474300" y="128600"/>
            <a:ext cx="7369901" cy="3237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g6d4df38448_0_27"/>
          <p:cNvPicPr preferRelativeResize="0"/>
          <p:nvPr/>
        </p:nvPicPr>
        <p:blipFill rotWithShape="1">
          <a:blip r:embed="rId5">
            <a:alphaModFix/>
          </a:blip>
          <a:srcRect l="13054" t="21598" r="14139" b="10478"/>
          <a:stretch/>
        </p:blipFill>
        <p:spPr>
          <a:xfrm>
            <a:off x="7030475" y="2358175"/>
            <a:ext cx="5049600" cy="2649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3fd66b20c_0_78"/>
          <p:cNvSpPr txBox="1">
            <a:spLocks noGrp="1"/>
          </p:cNvSpPr>
          <p:nvPr>
            <p:ph type="title"/>
          </p:nvPr>
        </p:nvSpPr>
        <p:spPr>
          <a:xfrm>
            <a:off x="514475" y="2293050"/>
            <a:ext cx="43656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e-Škole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scenariji poučavanja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256" name="Google Shape;256;gc3fd66b20c_0_78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c3fd66b20c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c3fd66b20c_0_78"/>
          <p:cNvSpPr txBox="1"/>
          <p:nvPr/>
        </p:nvSpPr>
        <p:spPr>
          <a:xfrm>
            <a:off x="4880075" y="698500"/>
            <a:ext cx="7066800" cy="6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do 5 nastavnih i/ili izvannastavnih aktivnosti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Dvije vrste scenarija poučavanja: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 nastavne predmete: Matematika, Biologija, Kemija, Fizika, 7. i 8. r. osnovne škole te 1. i 2. r. opće gimnazije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 međupredmetne teme: aktivnosti za sve predmete koje pohađaju svi učenici, od 5. r. osnovne škole do 4. r. opće gimnazije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a04a82788_0_16"/>
          <p:cNvSpPr txBox="1">
            <a:spLocks noGrp="1"/>
          </p:cNvSpPr>
          <p:nvPr>
            <p:ph type="title"/>
          </p:nvPr>
        </p:nvSpPr>
        <p:spPr>
          <a:xfrm>
            <a:off x="514475" y="2293050"/>
            <a:ext cx="43656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e-Škole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scenariji poučavanja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265" name="Google Shape;265;g7a04a82788_0_16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7a04a82788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7a04a82788_0_16"/>
          <p:cNvSpPr txBox="1"/>
          <p:nvPr/>
        </p:nvSpPr>
        <p:spPr>
          <a:xfrm>
            <a:off x="5020700" y="1910600"/>
            <a:ext cx="6785400" cy="26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vremenski neovisni (aktivnost nema definirano trajanje)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Open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tri razine složenosti primjene IKT-a prema razinama digitalnih kompetencija nastavnika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b0b6ab26d_1_0"/>
          <p:cNvSpPr txBox="1">
            <a:spLocks noGrp="1"/>
          </p:cNvSpPr>
          <p:nvPr>
            <p:ph type="title"/>
          </p:nvPr>
        </p:nvSpPr>
        <p:spPr>
          <a:xfrm>
            <a:off x="0" y="1974600"/>
            <a:ext cx="4876800" cy="2816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latin typeface="Open Sans"/>
                <a:ea typeface="Open Sans"/>
                <a:cs typeface="Open Sans"/>
                <a:sym typeface="Open Sans"/>
              </a:rPr>
              <a:t>Tražilica </a:t>
            </a:r>
            <a:endParaRPr sz="43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latin typeface="Open Sans"/>
                <a:ea typeface="Open Sans"/>
                <a:cs typeface="Open Sans"/>
                <a:sym typeface="Open Sans"/>
              </a:rPr>
              <a:t>e- sadržaja za međupredmetne teme</a:t>
            </a:r>
            <a:endParaRPr sz="43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4" name="Google Shape;274;gfb0b6ab26d_1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154" r="21154"/>
          <a:stretch/>
        </p:blipFill>
        <p:spPr>
          <a:xfrm>
            <a:off x="4876800" y="0"/>
            <a:ext cx="7315200" cy="6765900"/>
          </a:xfrm>
          <a:prstGeom prst="rect">
            <a:avLst/>
          </a:prstGeom>
        </p:spPr>
      </p:pic>
      <p:sp>
        <p:nvSpPr>
          <p:cNvPr id="275" name="Google Shape;275;gfb0b6ab26d_1_0"/>
          <p:cNvSpPr/>
          <p:nvPr/>
        </p:nvSpPr>
        <p:spPr>
          <a:xfrm>
            <a:off x="409766" y="699005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fb0b6ab26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189" y="893875"/>
            <a:ext cx="6667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a04a82788_0_30"/>
          <p:cNvSpPr txBox="1">
            <a:spLocks noGrp="1"/>
          </p:cNvSpPr>
          <p:nvPr>
            <p:ph type="title"/>
          </p:nvPr>
        </p:nvSpPr>
        <p:spPr>
          <a:xfrm>
            <a:off x="576826" y="1848150"/>
            <a:ext cx="426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Mogućnosti korištenja</a:t>
            </a:r>
            <a:endParaRPr/>
          </a:p>
        </p:txBody>
      </p:sp>
      <p:sp>
        <p:nvSpPr>
          <p:cNvPr id="283" name="Google Shape;283;g7a04a82788_0_30"/>
          <p:cNvSpPr txBox="1">
            <a:spLocks noGrp="1"/>
          </p:cNvSpPr>
          <p:nvPr>
            <p:ph type="body" idx="2"/>
          </p:nvPr>
        </p:nvSpPr>
        <p:spPr>
          <a:xfrm>
            <a:off x="6268300" y="775250"/>
            <a:ext cx="5516400" cy="54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sadržaji za učenike ili priprema nastave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učenici samostalno ili uz nastavnika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dijeljenje sadržaja (kraćenje poveznice, virtualna okruženja)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učenici s posebnim potrebama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b0b6ab26d_0_0"/>
          <p:cNvSpPr txBox="1">
            <a:spLocks noGrp="1"/>
          </p:cNvSpPr>
          <p:nvPr>
            <p:ph type="title"/>
          </p:nvPr>
        </p:nvSpPr>
        <p:spPr>
          <a:xfrm>
            <a:off x="576825" y="1848145"/>
            <a:ext cx="3932100" cy="234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Otvorite Padlet</a:t>
            </a:r>
            <a:endParaRPr/>
          </a:p>
        </p:txBody>
      </p:sp>
      <p:sp>
        <p:nvSpPr>
          <p:cNvPr id="132" name="Google Shape;132;gfb0b6ab26d_0_0"/>
          <p:cNvSpPr txBox="1">
            <a:spLocks noGrp="1"/>
          </p:cNvSpPr>
          <p:nvPr>
            <p:ph type="body" idx="2"/>
          </p:nvPr>
        </p:nvSpPr>
        <p:spPr>
          <a:xfrm>
            <a:off x="6181225" y="775250"/>
            <a:ext cx="5655000" cy="211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tinyurl.com/28102021</a:t>
            </a:r>
            <a:endParaRPr sz="4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gfb0b6ab26d_0_0"/>
          <p:cNvPicPr preferRelativeResize="0"/>
          <p:nvPr/>
        </p:nvPicPr>
        <p:blipFill rotWithShape="1">
          <a:blip r:embed="rId3">
            <a:alphaModFix/>
          </a:blip>
          <a:srcRect l="29963" t="12520" r="30458" b="10621"/>
          <a:stretch/>
        </p:blipFill>
        <p:spPr>
          <a:xfrm>
            <a:off x="7297475" y="2419450"/>
            <a:ext cx="3076550" cy="33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fb7ee6f036_0_0"/>
          <p:cNvPicPr preferRelativeResize="0"/>
          <p:nvPr/>
        </p:nvPicPr>
        <p:blipFill rotWithShape="1">
          <a:blip r:embed="rId3">
            <a:alphaModFix/>
          </a:blip>
          <a:srcRect t="17875" b="6987"/>
          <a:stretch/>
        </p:blipFill>
        <p:spPr>
          <a:xfrm>
            <a:off x="0" y="0"/>
            <a:ext cx="12337500" cy="695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fb7ee6f036_0_0"/>
          <p:cNvSpPr txBox="1">
            <a:spLocks noGrp="1"/>
          </p:cNvSpPr>
          <p:nvPr>
            <p:ph type="title" idx="4294967295"/>
          </p:nvPr>
        </p:nvSpPr>
        <p:spPr>
          <a:xfrm>
            <a:off x="7966250" y="433650"/>
            <a:ext cx="3369000" cy="14577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Tražimo lažova</a:t>
            </a:r>
            <a:endParaRPr i="1"/>
          </a:p>
        </p:txBody>
      </p:sp>
      <p:sp>
        <p:nvSpPr>
          <p:cNvPr id="291" name="Google Shape;291;gfb7ee6f036_0_0"/>
          <p:cNvSpPr txBox="1"/>
          <p:nvPr/>
        </p:nvSpPr>
        <p:spPr>
          <a:xfrm>
            <a:off x="8244000" y="5406400"/>
            <a:ext cx="409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Izvor: National Geographic, 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 by Niklas Weber, 2018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a04a82788_0_63"/>
          <p:cNvSpPr txBox="1">
            <a:spLocks noGrp="1"/>
          </p:cNvSpPr>
          <p:nvPr>
            <p:ph type="title"/>
          </p:nvPr>
        </p:nvSpPr>
        <p:spPr>
          <a:xfrm>
            <a:off x="576816" y="184816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Zaključak</a:t>
            </a:r>
            <a:endParaRPr/>
          </a:p>
        </p:txBody>
      </p:sp>
      <p:sp>
        <p:nvSpPr>
          <p:cNvPr id="298" name="Google Shape;298;g7a04a82788_0_63"/>
          <p:cNvSpPr txBox="1">
            <a:spLocks noGrp="1"/>
          </p:cNvSpPr>
          <p:nvPr>
            <p:ph type="body" idx="2"/>
          </p:nvPr>
        </p:nvSpPr>
        <p:spPr>
          <a:xfrm>
            <a:off x="6754027" y="775250"/>
            <a:ext cx="4834800" cy="54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Gotovi sadržaji za učenike: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e-Škole digitalni obrazovni sadržaji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interaktivni sadržaji za međupredmetne teme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Priprema nastave: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e-Škole scenariji poučavanja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Edutorij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g7a04a82788_0_63"/>
          <p:cNvSpPr txBox="1">
            <a:spLocks noGrp="1"/>
          </p:cNvSpPr>
          <p:nvPr>
            <p:ph type="body" idx="1"/>
          </p:nvPr>
        </p:nvSpPr>
        <p:spPr>
          <a:xfrm>
            <a:off x="634650" y="3777125"/>
            <a:ext cx="5124900" cy="2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e-Škole digitalni sadržaji kao podrška za suvremenom učenju i poučavanju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b97bf52a4_6_54"/>
          <p:cNvSpPr txBox="1">
            <a:spLocks noGrp="1"/>
          </p:cNvSpPr>
          <p:nvPr>
            <p:ph type="title"/>
          </p:nvPr>
        </p:nvSpPr>
        <p:spPr>
          <a:xfrm>
            <a:off x="576816" y="184816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Pitanja?</a:t>
            </a:r>
            <a:endParaRPr/>
          </a:p>
        </p:txBody>
      </p:sp>
      <p:sp>
        <p:nvSpPr>
          <p:cNvPr id="306" name="Google Shape;306;g6b97bf52a4_6_54"/>
          <p:cNvSpPr txBox="1"/>
          <p:nvPr/>
        </p:nvSpPr>
        <p:spPr>
          <a:xfrm>
            <a:off x="6666525" y="2593500"/>
            <a:ext cx="5334000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Gordana.Benat@CARNET.hr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Maja.Quien@CARNET.hr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2310" y="1614744"/>
            <a:ext cx="2311400" cy="31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/>
          <p:nvPr/>
        </p:nvSpPr>
        <p:spPr>
          <a:xfrm>
            <a:off x="2448228" y="6100198"/>
            <a:ext cx="70595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Kontakt: Hrvatska akademska i istraživačka mreža – CARNET | Josipa Marohnića 5, 10000 Zagreb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Tel.: +385 1 6661 616 | www.carnet.hr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3" name="Google Shape;313;p35"/>
          <p:cNvCxnSpPr/>
          <p:nvPr/>
        </p:nvCxnSpPr>
        <p:spPr>
          <a:xfrm>
            <a:off x="2544215" y="6038269"/>
            <a:ext cx="676459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35"/>
          <p:cNvSpPr txBox="1"/>
          <p:nvPr/>
        </p:nvSpPr>
        <p:spPr>
          <a:xfrm>
            <a:off x="2372689" y="4989503"/>
            <a:ext cx="72106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Projekt je sufinancirala Europska unija iz europskih strukturnih i investicijskih fondova.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Više informacija o EU fondovima možete naći na web stranicama Ministarstva regionalnoga razvoja i fondova Europske unije: www.strukturnifondovi.hr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2054637" y="5602731"/>
            <a:ext cx="78467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Sadržaj ovog materijala isključiva je odgovornost Hrvatske akademske i istraživačke mreže - CARNET.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9707" y="594575"/>
            <a:ext cx="1313993" cy="4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 txBox="1"/>
          <p:nvPr/>
        </p:nvSpPr>
        <p:spPr>
          <a:xfrm>
            <a:off x="7967500" y="1056250"/>
            <a:ext cx="40791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Ovo djelo je dano na korištenje pod licencom Creative Commons Imenovanje-Nekomercijalno-Dijeli pod istim uvjetima 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4.0 međunarodna.</a:t>
            </a:r>
            <a:endParaRPr sz="1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b0b6ab26d_0_121"/>
          <p:cNvSpPr txBox="1">
            <a:spLocks noGrp="1"/>
          </p:cNvSpPr>
          <p:nvPr>
            <p:ph type="title"/>
          </p:nvPr>
        </p:nvSpPr>
        <p:spPr>
          <a:xfrm>
            <a:off x="576816" y="184816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Sadržaj</a:t>
            </a:r>
            <a:endParaRPr/>
          </a:p>
        </p:txBody>
      </p:sp>
      <p:sp>
        <p:nvSpPr>
          <p:cNvPr id="140" name="Google Shape;140;gfb0b6ab26d_0_121"/>
          <p:cNvSpPr txBox="1">
            <a:spLocks noGrp="1"/>
          </p:cNvSpPr>
          <p:nvPr>
            <p:ph type="title"/>
          </p:nvPr>
        </p:nvSpPr>
        <p:spPr>
          <a:xfrm>
            <a:off x="6474500" y="1534025"/>
            <a:ext cx="5103000" cy="4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Edutorij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e-Škole digitalni sadržaji:</a:t>
            </a:r>
            <a:endParaRPr sz="3000"/>
          </a:p>
          <a:p>
            <a:pPr marL="914400" lvl="1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Open Sans Light"/>
              <a:buChar char="○"/>
            </a:pPr>
            <a:r>
              <a:rPr lang="en-US" sz="3000">
                <a:latin typeface="Open Sans Light"/>
                <a:ea typeface="Open Sans Light"/>
                <a:cs typeface="Open Sans Light"/>
                <a:sym typeface="Open Sans Light"/>
              </a:rPr>
              <a:t>digitalni obrazovni sadržaji</a:t>
            </a:r>
            <a:endParaRPr sz="3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Open Sans Light"/>
              <a:buChar char="○"/>
            </a:pPr>
            <a:r>
              <a:rPr lang="en-US" sz="3000">
                <a:latin typeface="Open Sans Light"/>
                <a:ea typeface="Open Sans Light"/>
                <a:cs typeface="Open Sans Light"/>
                <a:sym typeface="Open Sans Light"/>
              </a:rPr>
              <a:t>interaktivni sadržaji za međupredmetne teme</a:t>
            </a:r>
            <a:endParaRPr sz="3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000"/>
              <a:buFont typeface="Open Sans Light"/>
              <a:buChar char="○"/>
            </a:pPr>
            <a:r>
              <a:rPr lang="en-US" sz="3000">
                <a:latin typeface="Open Sans Light"/>
                <a:ea typeface="Open Sans Light"/>
                <a:cs typeface="Open Sans Light"/>
                <a:sym typeface="Open Sans Light"/>
              </a:rPr>
              <a:t>scenariji poučavanja</a:t>
            </a:r>
            <a:endParaRPr sz="3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fb0b6ab26d_0_13"/>
          <p:cNvPicPr preferRelativeResize="0"/>
          <p:nvPr/>
        </p:nvPicPr>
        <p:blipFill rotWithShape="1">
          <a:blip r:embed="rId3">
            <a:alphaModFix/>
          </a:blip>
          <a:srcRect t="17875" b="6987"/>
          <a:stretch/>
        </p:blipFill>
        <p:spPr>
          <a:xfrm>
            <a:off x="0" y="0"/>
            <a:ext cx="12337500" cy="695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fb0b6ab26d_0_13"/>
          <p:cNvSpPr txBox="1">
            <a:spLocks noGrp="1"/>
          </p:cNvSpPr>
          <p:nvPr>
            <p:ph type="title" idx="4294967295"/>
          </p:nvPr>
        </p:nvSpPr>
        <p:spPr>
          <a:xfrm>
            <a:off x="7966250" y="433650"/>
            <a:ext cx="3369000" cy="14577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Tražit ćemo lažova</a:t>
            </a:r>
            <a:endParaRPr i="1"/>
          </a:p>
        </p:txBody>
      </p:sp>
      <p:sp>
        <p:nvSpPr>
          <p:cNvPr id="148" name="Google Shape;148;gfb0b6ab26d_0_13"/>
          <p:cNvSpPr txBox="1"/>
          <p:nvPr/>
        </p:nvSpPr>
        <p:spPr>
          <a:xfrm>
            <a:off x="8244000" y="5406400"/>
            <a:ext cx="409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Izvor: National Geographic, 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 by Niklas Weber, 2018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d49634396_0_1"/>
          <p:cNvSpPr txBox="1">
            <a:spLocks noGrp="1"/>
          </p:cNvSpPr>
          <p:nvPr>
            <p:ph type="title" idx="4294967295"/>
          </p:nvPr>
        </p:nvSpPr>
        <p:spPr>
          <a:xfrm>
            <a:off x="910750" y="1392350"/>
            <a:ext cx="6172200" cy="29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5000">
                <a:solidFill>
                  <a:schemeClr val="lt1"/>
                </a:solidFill>
              </a:rPr>
              <a:t>Jedno mjesto za sve digitalne sadržaje:</a:t>
            </a:r>
            <a:endParaRPr sz="5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5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5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Edutorij</a:t>
            </a:r>
            <a:endParaRPr sz="5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gbd49634396_0_1"/>
          <p:cNvSpPr txBox="1">
            <a:spLocks noGrp="1"/>
          </p:cNvSpPr>
          <p:nvPr>
            <p:ph type="title"/>
          </p:nvPr>
        </p:nvSpPr>
        <p:spPr>
          <a:xfrm>
            <a:off x="910750" y="4593125"/>
            <a:ext cx="37929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edutorij.e-skole.hr </a:t>
            </a:r>
            <a:endParaRPr sz="3000"/>
          </a:p>
        </p:txBody>
      </p:sp>
      <p:pic>
        <p:nvPicPr>
          <p:cNvPr id="156" name="Google Shape;156;gbd49634396_0_1"/>
          <p:cNvPicPr preferRelativeResize="0"/>
          <p:nvPr/>
        </p:nvPicPr>
        <p:blipFill rotWithShape="1">
          <a:blip r:embed="rId4">
            <a:alphaModFix/>
          </a:blip>
          <a:srcRect r="46595"/>
          <a:stretch/>
        </p:blipFill>
        <p:spPr>
          <a:xfrm>
            <a:off x="7082950" y="0"/>
            <a:ext cx="5109048" cy="673652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bd49634396_0_1"/>
          <p:cNvSpPr txBox="1"/>
          <p:nvPr/>
        </p:nvSpPr>
        <p:spPr>
          <a:xfrm>
            <a:off x="4608850" y="6413425"/>
            <a:ext cx="2474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Izvor slike: Ahmad Ardity</a:t>
            </a:r>
            <a:r>
              <a:rPr lang="en-US" sz="900" b="0" i="0" u="none" strike="noStrike" cap="non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, Pixabay</a:t>
            </a:r>
            <a:r>
              <a:rPr lang="en-US" sz="900" b="0" i="0" u="none" strike="noStrike" cap="none">
                <a:solidFill>
                  <a:srgbClr val="191B2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b4b2af31f_0_7"/>
          <p:cNvSpPr txBox="1">
            <a:spLocks noGrp="1"/>
          </p:cNvSpPr>
          <p:nvPr>
            <p:ph type="title" idx="4294967295"/>
          </p:nvPr>
        </p:nvSpPr>
        <p:spPr>
          <a:xfrm>
            <a:off x="4643450" y="2129850"/>
            <a:ext cx="7143600" cy="23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e-Škole</a:t>
            </a:r>
            <a:endParaRPr sz="5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digitalni sadržaji za učenje i poučavanje</a:t>
            </a:r>
            <a:endParaRPr sz="5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g6b4b2af31f_0_7"/>
          <p:cNvSpPr/>
          <p:nvPr/>
        </p:nvSpPr>
        <p:spPr>
          <a:xfrm>
            <a:off x="2104516" y="1934980"/>
            <a:ext cx="1275600" cy="1275600"/>
          </a:xfrm>
          <a:prstGeom prst="ellipse">
            <a:avLst/>
          </a:prstGeom>
          <a:solidFill>
            <a:srgbClr val="00B0F0"/>
          </a:solidFill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6b4b2af31f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8939" y="2129863"/>
            <a:ext cx="6667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28bddf3b9_0_295"/>
          <p:cNvSpPr/>
          <p:nvPr/>
        </p:nvSpPr>
        <p:spPr>
          <a:xfrm>
            <a:off x="442000" y="2255375"/>
            <a:ext cx="7169100" cy="95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Gotovi sadržaji za učenike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c28bddf3b9_0_295"/>
          <p:cNvSpPr/>
          <p:nvPr/>
        </p:nvSpPr>
        <p:spPr>
          <a:xfrm>
            <a:off x="7997725" y="2255375"/>
            <a:ext cx="3548400" cy="95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Priprema nastave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c28bddf3b9_0_295"/>
          <p:cNvSpPr/>
          <p:nvPr/>
        </p:nvSpPr>
        <p:spPr>
          <a:xfrm>
            <a:off x="442000" y="3364225"/>
            <a:ext cx="3547800" cy="2085300"/>
          </a:xfrm>
          <a:prstGeom prst="roundRect">
            <a:avLst>
              <a:gd name="adj" fmla="val 16667"/>
            </a:avLst>
          </a:prstGeom>
          <a:solidFill>
            <a:srgbClr val="84BC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e-Škole digitalni obrazovni sadržaji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c28bddf3b9_0_295"/>
          <p:cNvSpPr txBox="1"/>
          <p:nvPr/>
        </p:nvSpPr>
        <p:spPr>
          <a:xfrm>
            <a:off x="428400" y="735475"/>
            <a:ext cx="1133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e-Škole digitalni sadržaji za učenje i poučavanje</a:t>
            </a:r>
            <a:endParaRPr sz="4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gc28bddf3b9_0_295"/>
          <p:cNvSpPr/>
          <p:nvPr/>
        </p:nvSpPr>
        <p:spPr>
          <a:xfrm>
            <a:off x="4062688" y="3364224"/>
            <a:ext cx="3548400" cy="2085300"/>
          </a:xfrm>
          <a:prstGeom prst="roundRect">
            <a:avLst>
              <a:gd name="adj" fmla="val 16667"/>
            </a:avLst>
          </a:prstGeom>
          <a:solidFill>
            <a:srgbClr val="299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interaktivni sadržaji za međupredmetne teme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c28bddf3b9_0_295"/>
          <p:cNvSpPr/>
          <p:nvPr/>
        </p:nvSpPr>
        <p:spPr>
          <a:xfrm>
            <a:off x="7997725" y="3364224"/>
            <a:ext cx="3548400" cy="2085300"/>
          </a:xfrm>
          <a:prstGeom prst="roundRect">
            <a:avLst>
              <a:gd name="adj" fmla="val 16667"/>
            </a:avLst>
          </a:prstGeom>
          <a:solidFill>
            <a:srgbClr val="E71A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e-Škole scenariji poučavanja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a04a82788_0_3"/>
          <p:cNvSpPr txBox="1"/>
          <p:nvPr/>
        </p:nvSpPr>
        <p:spPr>
          <a:xfrm>
            <a:off x="735450" y="127025"/>
            <a:ext cx="10721100" cy="6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Temeljeni na predmetnim i međupredmetnim kurikulumima</a:t>
            </a:r>
            <a:endParaRPr sz="3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Izradili stručnjaci; recenzirani</a:t>
            </a:r>
            <a:endParaRPr sz="3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Digitalno pristupačni</a:t>
            </a:r>
            <a:endParaRPr sz="3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Karakterizira ih: </a:t>
            </a:r>
            <a:br>
              <a:rPr lang="en-US" sz="3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aktivno učenje učenika, motivacija, </a:t>
            </a:r>
            <a:endParaRPr sz="3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suvremena pedagogija, primjena IKT-a</a:t>
            </a:r>
            <a:endParaRPr sz="3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d4961922d_0_9"/>
          <p:cNvSpPr txBox="1">
            <a:spLocks noGrp="1"/>
          </p:cNvSpPr>
          <p:nvPr>
            <p:ph type="title"/>
          </p:nvPr>
        </p:nvSpPr>
        <p:spPr>
          <a:xfrm>
            <a:off x="514475" y="2293050"/>
            <a:ext cx="43656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e-Škole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r>
              <a:rPr lang="en-US" sz="4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digitalni obrazovni sadržaji</a:t>
            </a:r>
            <a:endParaRPr sz="3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Open Sans Light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189" name="Google Shape;189;g6d4961922d_0_9"/>
          <p:cNvSpPr/>
          <p:nvPr/>
        </p:nvSpPr>
        <p:spPr>
          <a:xfrm>
            <a:off x="619966" y="829880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6d4961922d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89" y="1024763"/>
            <a:ext cx="6667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6d4961922d_0_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230" t="54519" r="31753" b="3713"/>
          <a:stretch/>
        </p:blipFill>
        <p:spPr>
          <a:xfrm>
            <a:off x="6094825" y="171325"/>
            <a:ext cx="5088552" cy="367810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" name="Google Shape;192;g6d4961922d_0_9"/>
          <p:cNvSpPr txBox="1">
            <a:spLocks noGrp="1"/>
          </p:cNvSpPr>
          <p:nvPr>
            <p:ph type="title"/>
          </p:nvPr>
        </p:nvSpPr>
        <p:spPr>
          <a:xfrm>
            <a:off x="4880075" y="4464825"/>
            <a:ext cx="7178100" cy="2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dodatni obrazovni materijali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sadrže nastavno gradivo predmeta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namijenjen </a:t>
            </a:r>
            <a:r>
              <a:rPr lang="en-US" sz="3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učenicima</a:t>
            </a: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za učenje na satu ili kod kuće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Široki zaslon</PresentationFormat>
  <Paragraphs>156</Paragraphs>
  <Slides>23</Slides>
  <Notes>23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Open Sans ExtraBold</vt:lpstr>
      <vt:lpstr>Open Sans Light</vt:lpstr>
      <vt:lpstr>Open Sans</vt:lpstr>
      <vt:lpstr>Calibri</vt:lpstr>
      <vt:lpstr>Arial</vt:lpstr>
      <vt:lpstr>Custom Design</vt:lpstr>
      <vt:lpstr>e-Škole digitalni sadržaji za učenje i poučavanje kao podrška primjeni IKT-a </vt:lpstr>
      <vt:lpstr>Otvorite Padlet</vt:lpstr>
      <vt:lpstr>Sadržaj</vt:lpstr>
      <vt:lpstr>Tražit ćemo lažova</vt:lpstr>
      <vt:lpstr>Jedno mjesto za sve digitalne sadržaje:  Edutorij</vt:lpstr>
      <vt:lpstr>e-Škole digitalni sadržaji za učenje i poučavanje</vt:lpstr>
      <vt:lpstr>PowerPoint prezentacija</vt:lpstr>
      <vt:lpstr>PowerPoint prezentacija</vt:lpstr>
      <vt:lpstr>e-Škole digitalni obrazovni sadržaji </vt:lpstr>
      <vt:lpstr>e-Škole digitalni obrazovni sadržaji </vt:lpstr>
      <vt:lpstr>e-Škole digitalni obrazovni sadržaji </vt:lpstr>
      <vt:lpstr>e-Škole digitalni obrazovni sadržaji </vt:lpstr>
      <vt:lpstr>interaktivni sadržaji za međupredmetne teme </vt:lpstr>
      <vt:lpstr>interaktivni sadržaji za međupredmetne teme </vt:lpstr>
      <vt:lpstr>e-Škole scenariji poučavanja </vt:lpstr>
      <vt:lpstr>e-Škole scenariji poučavanja </vt:lpstr>
      <vt:lpstr>e-Škole scenariji poučavanja </vt:lpstr>
      <vt:lpstr>Tražilica  e- sadržaja za međupredmetne teme</vt:lpstr>
      <vt:lpstr>Mogućnosti korištenja</vt:lpstr>
      <vt:lpstr>Tražimo lažova</vt:lpstr>
      <vt:lpstr>Zaključak</vt:lpstr>
      <vt:lpstr>Pitanja?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e-Škole digitalni sadržaji za učenje i poučavanje kao podrška primjeni IKT-a </dc:title>
  <dc:creator>Microsoft Office User</dc:creator>
  <cp:lastModifiedBy>CARNET</cp:lastModifiedBy>
  <cp:revision>2</cp:revision>
  <dcterms:created xsi:type="dcterms:W3CDTF">2019-05-09T07:42:08Z</dcterms:created>
  <dcterms:modified xsi:type="dcterms:W3CDTF">2021-11-08T14:58:02Z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0x01010032EFCD3AFC171642A3756711582EF149</vt:lpwstr>
  </property>
</Properties>
</file>