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57" r:id="rId11"/>
    <p:sldId id="258" r:id="rId12"/>
    <p:sldId id="260" r:id="rId13"/>
    <p:sldId id="259" r:id="rId14"/>
    <p:sldId id="263" r:id="rId15"/>
    <p:sldId id="264" r:id="rId16"/>
    <p:sldId id="270" r:id="rId17"/>
    <p:sldId id="271" r:id="rId18"/>
    <p:sldId id="265" r:id="rId19"/>
    <p:sldId id="272" r:id="rId20"/>
    <p:sldId id="267" r:id="rId21"/>
    <p:sldId id="268" r:id="rId22"/>
    <p:sldId id="269" r:id="rId23"/>
    <p:sldId id="262" r:id="rId24"/>
    <p:sldId id="280" r:id="rId2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8F4"/>
    <a:srgbClr val="FDF1E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embed/1CZd-nXTFQc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imi.hr/wp-content/uploads/2018/04/Priroda-5-6-2017.pdf#page=30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embed/1CZd-nXTFQc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imi.hr/wp-content/uploads/2018/04/Priroda-5-6-2017.pdf#page=30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308A78-B5A6-447C-B4E9-2418A7E9D3A2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1BD1AC-99A7-4F68-9C96-AF7B2832146F}">
      <dgm:prSet custT="1"/>
      <dgm:spPr/>
      <dgm:t>
        <a:bodyPr/>
        <a:lstStyle/>
        <a:p>
          <a:r>
            <a:rPr lang="hr-HR" sz="2800" dirty="0"/>
            <a:t>1.aktivnost: gledanje </a:t>
          </a:r>
          <a:r>
            <a:rPr lang="hr-HR" sz="2800" b="1" dirty="0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video zapisa</a:t>
          </a:r>
          <a:endParaRPr lang="en-US" sz="2800" b="1" dirty="0"/>
        </a:p>
      </dgm:t>
    </dgm:pt>
    <dgm:pt modelId="{76EEF50F-B132-4A79-B023-137DB6D6EA9E}" type="parTrans" cxnId="{50BB6324-6783-4748-B347-57727404D794}">
      <dgm:prSet/>
      <dgm:spPr/>
      <dgm:t>
        <a:bodyPr/>
        <a:lstStyle/>
        <a:p>
          <a:endParaRPr lang="hr-HR"/>
        </a:p>
      </dgm:t>
    </dgm:pt>
    <dgm:pt modelId="{C1D453B0-1924-43F2-A634-2E16DA076322}" type="sibTrans" cxnId="{50BB6324-6783-4748-B347-57727404D794}">
      <dgm:prSet/>
      <dgm:spPr/>
      <dgm:t>
        <a:bodyPr/>
        <a:lstStyle/>
        <a:p>
          <a:endParaRPr lang="hr-HR"/>
        </a:p>
      </dgm:t>
    </dgm:pt>
    <dgm:pt modelId="{CFA20043-E11D-4E90-988A-473DDF377E94}" type="pres">
      <dgm:prSet presAssocID="{1F308A78-B5A6-447C-B4E9-2418A7E9D3A2}" presName="diagram" presStyleCnt="0">
        <dgm:presLayoutVars>
          <dgm:dir/>
          <dgm:resizeHandles val="exact"/>
        </dgm:presLayoutVars>
      </dgm:prSet>
      <dgm:spPr/>
    </dgm:pt>
    <dgm:pt modelId="{5DCE90C6-35F7-4AD7-96D1-CEE0296A05D4}" type="pres">
      <dgm:prSet presAssocID="{BB1BD1AC-99A7-4F68-9C96-AF7B2832146F}" presName="arrow" presStyleLbl="node1" presStyleIdx="0" presStyleCnt="1">
        <dgm:presLayoutVars>
          <dgm:bulletEnabled val="1"/>
        </dgm:presLayoutVars>
      </dgm:prSet>
      <dgm:spPr/>
    </dgm:pt>
  </dgm:ptLst>
  <dgm:cxnLst>
    <dgm:cxn modelId="{50BB6324-6783-4748-B347-57727404D794}" srcId="{1F308A78-B5A6-447C-B4E9-2418A7E9D3A2}" destId="{BB1BD1AC-99A7-4F68-9C96-AF7B2832146F}" srcOrd="0" destOrd="0" parTransId="{76EEF50F-B132-4A79-B023-137DB6D6EA9E}" sibTransId="{C1D453B0-1924-43F2-A634-2E16DA076322}"/>
    <dgm:cxn modelId="{12AC9C92-A57B-493E-91C7-ADECE14ECDAB}" type="presOf" srcId="{1F308A78-B5A6-447C-B4E9-2418A7E9D3A2}" destId="{CFA20043-E11D-4E90-988A-473DDF377E94}" srcOrd="0" destOrd="0" presId="urn:microsoft.com/office/officeart/2005/8/layout/arrow5"/>
    <dgm:cxn modelId="{FE52B4F8-209F-444E-AB95-C19AA8CC1376}" type="presOf" srcId="{BB1BD1AC-99A7-4F68-9C96-AF7B2832146F}" destId="{5DCE90C6-35F7-4AD7-96D1-CEE0296A05D4}" srcOrd="0" destOrd="0" presId="urn:microsoft.com/office/officeart/2005/8/layout/arrow5"/>
    <dgm:cxn modelId="{44AD4735-7679-433A-80B9-1CF714210B8E}" type="presParOf" srcId="{CFA20043-E11D-4E90-988A-473DDF377E94}" destId="{5DCE90C6-35F7-4AD7-96D1-CEE0296A05D4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308A78-B5A6-447C-B4E9-2418A7E9D3A2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DC1D87-A7E4-4506-9DC5-BE2A14468F50}">
      <dgm:prSet/>
      <dgm:spPr/>
      <dgm:t>
        <a:bodyPr/>
        <a:lstStyle/>
        <a:p>
          <a:r>
            <a:rPr lang="hr-HR" dirty="0"/>
            <a:t>2. aktivnost: </a:t>
          </a:r>
          <a:r>
            <a:rPr lang="hr-HR" dirty="0" err="1"/>
            <a:t>Mentimeter</a:t>
          </a:r>
          <a:endParaRPr lang="en-US" b="1" dirty="0">
            <a:solidFill>
              <a:schemeClr val="bg1"/>
            </a:solidFill>
          </a:endParaRPr>
        </a:p>
      </dgm:t>
    </dgm:pt>
    <dgm:pt modelId="{B63A23A9-BF57-4A64-A2A3-8698F4B94147}" type="parTrans" cxnId="{8A76E59B-6F45-47D7-A4A7-43C9F433E395}">
      <dgm:prSet/>
      <dgm:spPr/>
      <dgm:t>
        <a:bodyPr/>
        <a:lstStyle/>
        <a:p>
          <a:endParaRPr lang="en-US"/>
        </a:p>
      </dgm:t>
    </dgm:pt>
    <dgm:pt modelId="{79595C17-C926-4E88-BE94-FE0BFD2686B5}" type="sibTrans" cxnId="{8A76E59B-6F45-47D7-A4A7-43C9F433E395}">
      <dgm:prSet/>
      <dgm:spPr/>
      <dgm:t>
        <a:bodyPr/>
        <a:lstStyle/>
        <a:p>
          <a:endParaRPr lang="en-US"/>
        </a:p>
      </dgm:t>
    </dgm:pt>
    <dgm:pt modelId="{CFA20043-E11D-4E90-988A-473DDF377E94}" type="pres">
      <dgm:prSet presAssocID="{1F308A78-B5A6-447C-B4E9-2418A7E9D3A2}" presName="diagram" presStyleCnt="0">
        <dgm:presLayoutVars>
          <dgm:dir/>
          <dgm:resizeHandles val="exact"/>
        </dgm:presLayoutVars>
      </dgm:prSet>
      <dgm:spPr/>
    </dgm:pt>
    <dgm:pt modelId="{66FFCF64-4D90-4C76-BAB5-DCEE09438D3E}" type="pres">
      <dgm:prSet presAssocID="{C8DC1D87-A7E4-4506-9DC5-BE2A14468F50}" presName="arrow" presStyleLbl="node1" presStyleIdx="0" presStyleCnt="1" custRadScaleRad="112413" custRadScaleInc="-53">
        <dgm:presLayoutVars>
          <dgm:bulletEnabled val="1"/>
        </dgm:presLayoutVars>
      </dgm:prSet>
      <dgm:spPr/>
    </dgm:pt>
  </dgm:ptLst>
  <dgm:cxnLst>
    <dgm:cxn modelId="{12AC9C92-A57B-493E-91C7-ADECE14ECDAB}" type="presOf" srcId="{1F308A78-B5A6-447C-B4E9-2418A7E9D3A2}" destId="{CFA20043-E11D-4E90-988A-473DDF377E94}" srcOrd="0" destOrd="0" presId="urn:microsoft.com/office/officeart/2005/8/layout/arrow5"/>
    <dgm:cxn modelId="{8A76E59B-6F45-47D7-A4A7-43C9F433E395}" srcId="{1F308A78-B5A6-447C-B4E9-2418A7E9D3A2}" destId="{C8DC1D87-A7E4-4506-9DC5-BE2A14468F50}" srcOrd="0" destOrd="0" parTransId="{B63A23A9-BF57-4A64-A2A3-8698F4B94147}" sibTransId="{79595C17-C926-4E88-BE94-FE0BFD2686B5}"/>
    <dgm:cxn modelId="{DBDEA2A5-B876-454D-BA4D-4AD3120E9A1C}" type="presOf" srcId="{C8DC1D87-A7E4-4506-9DC5-BE2A14468F50}" destId="{66FFCF64-4D90-4C76-BAB5-DCEE09438D3E}" srcOrd="0" destOrd="0" presId="urn:microsoft.com/office/officeart/2005/8/layout/arrow5"/>
    <dgm:cxn modelId="{43EE86E7-0877-4B3E-AED5-BCC94A706F08}" type="presParOf" srcId="{CFA20043-E11D-4E90-988A-473DDF377E94}" destId="{66FFCF64-4D90-4C76-BAB5-DCEE09438D3E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308A78-B5A6-447C-B4E9-2418A7E9D3A2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DC1D87-A7E4-4506-9DC5-BE2A14468F50}">
      <dgm:prSet/>
      <dgm:spPr/>
      <dgm:t>
        <a:bodyPr/>
        <a:lstStyle/>
        <a:p>
          <a:r>
            <a:rPr lang="hr-HR" dirty="0"/>
            <a:t>3. aktivnost: . </a:t>
          </a:r>
          <a:r>
            <a:rPr lang="hr-HR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Suradničko učenje</a:t>
          </a:r>
          <a:endParaRPr lang="en-US" b="1" dirty="0">
            <a:solidFill>
              <a:schemeClr val="bg1"/>
            </a:solidFill>
          </a:endParaRPr>
        </a:p>
      </dgm:t>
    </dgm:pt>
    <dgm:pt modelId="{B63A23A9-BF57-4A64-A2A3-8698F4B94147}" type="parTrans" cxnId="{8A76E59B-6F45-47D7-A4A7-43C9F433E395}">
      <dgm:prSet/>
      <dgm:spPr/>
      <dgm:t>
        <a:bodyPr/>
        <a:lstStyle/>
        <a:p>
          <a:endParaRPr lang="en-US"/>
        </a:p>
      </dgm:t>
    </dgm:pt>
    <dgm:pt modelId="{79595C17-C926-4E88-BE94-FE0BFD2686B5}" type="sibTrans" cxnId="{8A76E59B-6F45-47D7-A4A7-43C9F433E395}">
      <dgm:prSet/>
      <dgm:spPr/>
      <dgm:t>
        <a:bodyPr/>
        <a:lstStyle/>
        <a:p>
          <a:endParaRPr lang="en-US"/>
        </a:p>
      </dgm:t>
    </dgm:pt>
    <dgm:pt modelId="{CFA20043-E11D-4E90-988A-473DDF377E94}" type="pres">
      <dgm:prSet presAssocID="{1F308A78-B5A6-447C-B4E9-2418A7E9D3A2}" presName="diagram" presStyleCnt="0">
        <dgm:presLayoutVars>
          <dgm:dir/>
          <dgm:resizeHandles val="exact"/>
        </dgm:presLayoutVars>
      </dgm:prSet>
      <dgm:spPr/>
    </dgm:pt>
    <dgm:pt modelId="{66FFCF64-4D90-4C76-BAB5-DCEE09438D3E}" type="pres">
      <dgm:prSet presAssocID="{C8DC1D87-A7E4-4506-9DC5-BE2A14468F50}" presName="arrow" presStyleLbl="node1" presStyleIdx="0" presStyleCnt="1" custRadScaleRad="112413" custRadScaleInc="-53">
        <dgm:presLayoutVars>
          <dgm:bulletEnabled val="1"/>
        </dgm:presLayoutVars>
      </dgm:prSet>
      <dgm:spPr/>
    </dgm:pt>
  </dgm:ptLst>
  <dgm:cxnLst>
    <dgm:cxn modelId="{12AC9C92-A57B-493E-91C7-ADECE14ECDAB}" type="presOf" srcId="{1F308A78-B5A6-447C-B4E9-2418A7E9D3A2}" destId="{CFA20043-E11D-4E90-988A-473DDF377E94}" srcOrd="0" destOrd="0" presId="urn:microsoft.com/office/officeart/2005/8/layout/arrow5"/>
    <dgm:cxn modelId="{8A76E59B-6F45-47D7-A4A7-43C9F433E395}" srcId="{1F308A78-B5A6-447C-B4E9-2418A7E9D3A2}" destId="{C8DC1D87-A7E4-4506-9DC5-BE2A14468F50}" srcOrd="0" destOrd="0" parTransId="{B63A23A9-BF57-4A64-A2A3-8698F4B94147}" sibTransId="{79595C17-C926-4E88-BE94-FE0BFD2686B5}"/>
    <dgm:cxn modelId="{DBDEA2A5-B876-454D-BA4D-4AD3120E9A1C}" type="presOf" srcId="{C8DC1D87-A7E4-4506-9DC5-BE2A14468F50}" destId="{66FFCF64-4D90-4C76-BAB5-DCEE09438D3E}" srcOrd="0" destOrd="0" presId="urn:microsoft.com/office/officeart/2005/8/layout/arrow5"/>
    <dgm:cxn modelId="{43EE86E7-0877-4B3E-AED5-BCC94A706F08}" type="presParOf" srcId="{CFA20043-E11D-4E90-988A-473DDF377E94}" destId="{66FFCF64-4D90-4C76-BAB5-DCEE09438D3E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308A78-B5A6-447C-B4E9-2418A7E9D3A2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DC1D87-A7E4-4506-9DC5-BE2A14468F50}">
      <dgm:prSet/>
      <dgm:spPr/>
      <dgm:t>
        <a:bodyPr/>
        <a:lstStyle/>
        <a:p>
          <a:r>
            <a:rPr lang="hr-HR" dirty="0"/>
            <a:t>4. aktivnost:  </a:t>
          </a:r>
        </a:p>
        <a:p>
          <a:r>
            <a:rPr lang="hr-HR" dirty="0">
              <a:solidFill>
                <a:schemeClr val="bg1"/>
              </a:solidFill>
            </a:rPr>
            <a:t>Učenički radovi</a:t>
          </a:r>
        </a:p>
      </dgm:t>
    </dgm:pt>
    <dgm:pt modelId="{B63A23A9-BF57-4A64-A2A3-8698F4B94147}" type="parTrans" cxnId="{8A76E59B-6F45-47D7-A4A7-43C9F433E395}">
      <dgm:prSet/>
      <dgm:spPr/>
      <dgm:t>
        <a:bodyPr/>
        <a:lstStyle/>
        <a:p>
          <a:endParaRPr lang="en-US"/>
        </a:p>
      </dgm:t>
    </dgm:pt>
    <dgm:pt modelId="{79595C17-C926-4E88-BE94-FE0BFD2686B5}" type="sibTrans" cxnId="{8A76E59B-6F45-47D7-A4A7-43C9F433E395}">
      <dgm:prSet/>
      <dgm:spPr/>
      <dgm:t>
        <a:bodyPr/>
        <a:lstStyle/>
        <a:p>
          <a:endParaRPr lang="en-US"/>
        </a:p>
      </dgm:t>
    </dgm:pt>
    <dgm:pt modelId="{CFA20043-E11D-4E90-988A-473DDF377E94}" type="pres">
      <dgm:prSet presAssocID="{1F308A78-B5A6-447C-B4E9-2418A7E9D3A2}" presName="diagram" presStyleCnt="0">
        <dgm:presLayoutVars>
          <dgm:dir/>
          <dgm:resizeHandles val="exact"/>
        </dgm:presLayoutVars>
      </dgm:prSet>
      <dgm:spPr/>
    </dgm:pt>
    <dgm:pt modelId="{66FFCF64-4D90-4C76-BAB5-DCEE09438D3E}" type="pres">
      <dgm:prSet presAssocID="{C8DC1D87-A7E4-4506-9DC5-BE2A14468F50}" presName="arrow" presStyleLbl="node1" presStyleIdx="0" presStyleCnt="1" custRadScaleRad="112413" custRadScaleInc="-53">
        <dgm:presLayoutVars>
          <dgm:bulletEnabled val="1"/>
        </dgm:presLayoutVars>
      </dgm:prSet>
      <dgm:spPr/>
    </dgm:pt>
  </dgm:ptLst>
  <dgm:cxnLst>
    <dgm:cxn modelId="{12AC9C92-A57B-493E-91C7-ADECE14ECDAB}" type="presOf" srcId="{1F308A78-B5A6-447C-B4E9-2418A7E9D3A2}" destId="{CFA20043-E11D-4E90-988A-473DDF377E94}" srcOrd="0" destOrd="0" presId="urn:microsoft.com/office/officeart/2005/8/layout/arrow5"/>
    <dgm:cxn modelId="{8A76E59B-6F45-47D7-A4A7-43C9F433E395}" srcId="{1F308A78-B5A6-447C-B4E9-2418A7E9D3A2}" destId="{C8DC1D87-A7E4-4506-9DC5-BE2A14468F50}" srcOrd="0" destOrd="0" parTransId="{B63A23A9-BF57-4A64-A2A3-8698F4B94147}" sibTransId="{79595C17-C926-4E88-BE94-FE0BFD2686B5}"/>
    <dgm:cxn modelId="{DBDEA2A5-B876-454D-BA4D-4AD3120E9A1C}" type="presOf" srcId="{C8DC1D87-A7E4-4506-9DC5-BE2A14468F50}" destId="{66FFCF64-4D90-4C76-BAB5-DCEE09438D3E}" srcOrd="0" destOrd="0" presId="urn:microsoft.com/office/officeart/2005/8/layout/arrow5"/>
    <dgm:cxn modelId="{43EE86E7-0877-4B3E-AED5-BCC94A706F08}" type="presParOf" srcId="{CFA20043-E11D-4E90-988A-473DDF377E94}" destId="{66FFCF64-4D90-4C76-BAB5-DCEE09438D3E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CE90C6-35F7-4AD7-96D1-CEE0296A05D4}">
      <dsp:nvSpPr>
        <dsp:cNvPr id="0" name=""/>
        <dsp:cNvSpPr/>
      </dsp:nvSpPr>
      <dsp:spPr>
        <a:xfrm>
          <a:off x="3083309" y="1178"/>
          <a:ext cx="4348981" cy="434898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1.aktivnost: gledanje </a:t>
          </a:r>
          <a:r>
            <a:rPr lang="hr-HR" sz="2800" b="1" kern="1200" dirty="0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video zapisa</a:t>
          </a:r>
          <a:endParaRPr lang="en-US" sz="2800" b="1" kern="1200" dirty="0"/>
        </a:p>
      </dsp:txBody>
      <dsp:txXfrm>
        <a:off x="4170554" y="1178"/>
        <a:ext cx="2174491" cy="35879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FCF64-4D90-4C76-BAB5-DCEE09438D3E}">
      <dsp:nvSpPr>
        <dsp:cNvPr id="0" name=""/>
        <dsp:cNvSpPr/>
      </dsp:nvSpPr>
      <dsp:spPr>
        <a:xfrm>
          <a:off x="3061806" y="0"/>
          <a:ext cx="4348981" cy="434898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2. aktivnost: </a:t>
          </a:r>
          <a:r>
            <a:rPr lang="hr-HR" sz="2800" kern="1200" dirty="0" err="1"/>
            <a:t>Mentimeter</a:t>
          </a:r>
          <a:endParaRPr lang="en-US" sz="2800" b="1" kern="1200" dirty="0">
            <a:solidFill>
              <a:schemeClr val="bg1"/>
            </a:solidFill>
          </a:endParaRPr>
        </a:p>
      </dsp:txBody>
      <dsp:txXfrm>
        <a:off x="4149051" y="0"/>
        <a:ext cx="2174491" cy="35879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FCF64-4D90-4C76-BAB5-DCEE09438D3E}">
      <dsp:nvSpPr>
        <dsp:cNvPr id="0" name=""/>
        <dsp:cNvSpPr/>
      </dsp:nvSpPr>
      <dsp:spPr>
        <a:xfrm>
          <a:off x="3061806" y="0"/>
          <a:ext cx="4348981" cy="434898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 dirty="0"/>
            <a:t>3. aktivnost: . </a:t>
          </a:r>
          <a:r>
            <a:rPr lang="hr-HR" sz="300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Suradničko učenje</a:t>
          </a:r>
          <a:endParaRPr lang="en-US" sz="3000" b="1" kern="1200" dirty="0">
            <a:solidFill>
              <a:schemeClr val="bg1"/>
            </a:solidFill>
          </a:endParaRPr>
        </a:p>
      </dsp:txBody>
      <dsp:txXfrm>
        <a:off x="4149051" y="0"/>
        <a:ext cx="2174491" cy="35879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FCF64-4D90-4C76-BAB5-DCEE09438D3E}">
      <dsp:nvSpPr>
        <dsp:cNvPr id="0" name=""/>
        <dsp:cNvSpPr/>
      </dsp:nvSpPr>
      <dsp:spPr>
        <a:xfrm>
          <a:off x="3061806" y="0"/>
          <a:ext cx="4348981" cy="434898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kern="1200" dirty="0"/>
            <a:t>4. aktivnost:  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kern="1200" dirty="0">
              <a:solidFill>
                <a:schemeClr val="bg1"/>
              </a:solidFill>
            </a:rPr>
            <a:t>Učenički radovi</a:t>
          </a:r>
        </a:p>
      </dsp:txBody>
      <dsp:txXfrm>
        <a:off x="4149051" y="0"/>
        <a:ext cx="2174491" cy="3587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C20007-6AB1-4B8F-B742-F20AECB38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F9ED13B-8CD2-48B2-BBFF-01CA733C0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6AC216B-4C3E-422A-B1E1-EB3292DD2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A374C-A357-47B7-99F1-7A7AE51C5947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9042CCC-89B1-48EE-855C-2AA5E493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040103-4872-4077-AC05-92222507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0910-EB55-4846-927F-5E1946460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3305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7B6363-B25B-4901-9F6F-B129CC09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F317097-F2D6-4DD9-BE8C-B2912290B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B5CA0AB-101E-4008-980B-F6D83FC1D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A374C-A357-47B7-99F1-7A7AE51C5947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9AD9ED8-4E78-4A79-B874-BAD50D962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7FD449B-F8E2-4198-B27C-1A9134F12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0910-EB55-4846-927F-5E1946460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5422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A675A98F-6E34-43EE-B654-B9F839C315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852E27B-BF84-4A34-8E4D-EFE10D6C6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00C3146-73D3-4F44-994B-17606769D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A374C-A357-47B7-99F1-7A7AE51C5947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479545A-FDF4-48DE-AB37-F107B0B93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D47FF16-8C6A-4E8D-ADE3-0C568DF8B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0910-EB55-4846-927F-5E1946460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95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DA88AB-2158-4E68-A79C-73AE1320A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A3B5092-AA9A-42CF-9F82-092059A0F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9452812-C326-4B76-9659-30FEE98C6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A374C-A357-47B7-99F1-7A7AE51C5947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DC83CDC-0C7E-4C85-9DCF-072EF8ED1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1B637A9-E705-48C6-B8CB-9A5852861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0910-EB55-4846-927F-5E1946460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673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5B13DA-2C01-4C33-9071-CFF1101FD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C88DCA0-10EE-46B9-A82A-3F05BF268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3CE0657-9426-4611-BA57-ACCBA21D0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A374C-A357-47B7-99F1-7A7AE51C5947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BA7A012-FE2C-45F4-ADBA-3B0D7A594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35C66C4-9AFA-4BF9-AFC2-4E88330BE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0910-EB55-4846-927F-5E1946460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8590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95B6F8-DD08-45D3-A0AA-64807309C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A1C244B-DFA1-4682-9323-61D978E313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C25F3BD-DBAB-4B9B-AE44-0DF6C5347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5073126-BBAA-48BF-B09A-19952152E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A374C-A357-47B7-99F1-7A7AE51C5947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D7004DD-AA81-40E6-B89B-E0E632D73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2F90973-B821-46BD-8A77-F60FB3BCD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0910-EB55-4846-927F-5E1946460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5017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449BB4-FF8F-452B-8495-AFD9F4E6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6E2AB1E-F0D1-4FD1-A3C9-4E3C9E479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0C9C431-E2F8-4937-8E23-E49F6D64E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276C4AA0-3B47-4436-902A-4D721D03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98D6ABD-B1D1-4BE1-81FD-3CF1EFFA55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4F970ED0-28E2-4BB7-A7B5-96DB79A0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A374C-A357-47B7-99F1-7A7AE51C5947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94E5C1CE-DACA-4589-8B51-27215AB11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DEB24F16-7EB3-466A-AD76-24E0A2C51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0910-EB55-4846-927F-5E1946460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4165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5F6232-5A1D-459A-864D-E737735C1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73B0FFCB-F166-43C6-9BAF-E951AB2E1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A374C-A357-47B7-99F1-7A7AE51C5947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D733E9B4-C552-4497-A3EF-E3C1224D9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240E91AB-D8A8-4C8B-90E5-861683EE1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0910-EB55-4846-927F-5E1946460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5383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2338842F-1706-4A69-BFBA-297EC9059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A374C-A357-47B7-99F1-7A7AE51C5947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2391437A-87E9-4259-AE71-1EA7F5949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CF406AAD-3AA3-4CD2-845F-0F4771C26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0910-EB55-4846-927F-5E1946460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9750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EC1108-DC28-4272-9D38-203C59A6B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1FA5E73-4238-4C26-9A0F-B3DBD17D4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430E0DE-AB29-476C-80D7-75A542A12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626400E-87B9-4336-95FB-012A67382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A374C-A357-47B7-99F1-7A7AE51C5947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768A321-697F-4363-A55E-80F5A878F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5905051-70BB-4118-96F1-32D1005CE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0910-EB55-4846-927F-5E1946460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591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77D548-A909-4FE7-B90A-660CD1E9C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AD590CD8-2799-4199-B065-C2794282E5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07889FD-6929-411F-8AB0-4FAD8F766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A1FFE1C-EBCB-4812-9EA6-55E0C27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A374C-A357-47B7-99F1-7A7AE51C5947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20C5A6A-6AF0-468B-A840-0210BC022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FDCE1F0-C517-4FC1-8D0B-D52DA4DBC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0910-EB55-4846-927F-5E1946460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83403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3FD9855D-5053-41F6-93B4-7F8A4DB9C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48EB228-8AC0-4D33-A471-3393BE832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149D573-39B3-49F5-B72A-6A027A3EC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A374C-A357-47B7-99F1-7A7AE51C5947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04384FF-42FD-42DC-900E-DBEA48ADD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3A58518-C499-4877-A7BD-57F97E305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40910-EB55-4846-927F-5E19464606E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8010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bit.ly/3l2TEk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menti.com/nft2w7cndh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615b08ac2ec5020dd53588ca/interactive-image-copy-copy-pesticidi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ew.genial.ly/615aa4a575267b0e312bf5bd/interactive-content-untitled-genially" TargetMode="Externa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read.bookcreator.com/Jd--Xz6PKyVroC4XtSw2aslwtdDon9ihCplgktvIB30/oesTHeUEQKCEe5oHVc5Uxg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edutorij.e-skole.hr/share/proxy/alfresco-noauth/edutorij/api/proxy-guest/6a335119-cf8d-4b33-af75-9943d5504cfc/index.html#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edutorij.e-skole.hr/share/proxy/alfresco-noauth/edutorij/api/proxy-guest/c76a4e28-8865-4869-90df-487b676701a0/index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AF4D288-0B88-4AC5-823D-0459B934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428" y="1532447"/>
            <a:ext cx="5314872" cy="1496733"/>
          </a:xfrm>
          <a:solidFill>
            <a:srgbClr val="FEF8F4"/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dirty="0" err="1"/>
              <a:t>Učimo</a:t>
            </a:r>
            <a:r>
              <a:rPr lang="en-US" sz="4400" b="1" dirty="0"/>
              <a:t> </a:t>
            </a:r>
            <a:r>
              <a:rPr lang="en-US" sz="4400" b="1" dirty="0" err="1"/>
              <a:t>razmišljati</a:t>
            </a:r>
            <a:r>
              <a:rPr lang="en-US" sz="4400" b="1" dirty="0"/>
              <a:t> </a:t>
            </a:r>
            <a:r>
              <a:rPr lang="en-US" sz="4400" b="1" dirty="0" err="1"/>
              <a:t>i</a:t>
            </a:r>
            <a:r>
              <a:rPr lang="en-US" sz="4400" b="1" dirty="0"/>
              <a:t> </a:t>
            </a:r>
            <a:r>
              <a:rPr lang="en-US" sz="4400" b="1" dirty="0" err="1"/>
              <a:t>djelovati</a:t>
            </a:r>
            <a:r>
              <a:rPr lang="en-US" sz="4400" b="1" dirty="0"/>
              <a:t> </a:t>
            </a:r>
            <a:r>
              <a:rPr lang="en-US" sz="4400" b="1" dirty="0" err="1"/>
              <a:t>održivo</a:t>
            </a:r>
            <a:endParaRPr lang="en-US" sz="4400" b="1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F068F67-5803-44E2-AA12-4B5F3B826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56" y="6316394"/>
            <a:ext cx="5184616" cy="393896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1300" dirty="0"/>
              <a:t>CUC 2021.  </a:t>
            </a:r>
            <a:r>
              <a:rPr lang="hr-HR" sz="1300" dirty="0"/>
              <a:t>-</a:t>
            </a:r>
            <a:r>
              <a:rPr lang="en-US" sz="1300" dirty="0"/>
              <a:t> NOVE</a:t>
            </a:r>
            <a:r>
              <a:rPr lang="hr-HR" sz="1300" dirty="0"/>
              <a:t> PRILIKE                      27. – 29. listopada 2021.</a:t>
            </a:r>
          </a:p>
          <a:p>
            <a:pPr algn="l"/>
            <a:endParaRPr lang="en-US" sz="1300" dirty="0"/>
          </a:p>
        </p:txBody>
      </p:sp>
      <p:pic>
        <p:nvPicPr>
          <p:cNvPr id="7" name="Slika 6" descr="Potting a young plant">
            <a:extLst>
              <a:ext uri="{FF2B5EF4-FFF2-40B4-BE49-F238E27FC236}">
                <a16:creationId xmlns:a16="http://schemas.microsoft.com/office/drawing/2014/main" id="{00D6C716-BE60-4A0A-8386-DD74074A8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1" r="24452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AE4F960-47B1-4D64-AFD5-92DC5C7D885E}"/>
              </a:ext>
            </a:extLst>
          </p:cNvPr>
          <p:cNvSpPr txBox="1"/>
          <p:nvPr/>
        </p:nvSpPr>
        <p:spPr>
          <a:xfrm>
            <a:off x="193300" y="3266934"/>
            <a:ext cx="5314872" cy="1077218"/>
          </a:xfrm>
          <a:prstGeom prst="rect">
            <a:avLst/>
          </a:prstGeom>
          <a:solidFill>
            <a:srgbClr val="FEF8F4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r-HR" dirty="0"/>
              <a:t>mr.</a:t>
            </a:r>
            <a:r>
              <a:rPr lang="en-US" dirty="0"/>
              <a:t> </a:t>
            </a:r>
            <a:r>
              <a:rPr lang="hr-HR" dirty="0"/>
              <a:t>sc. Sandra Lacić, prof.,  OŠ Brodarica, Šibenik</a:t>
            </a:r>
          </a:p>
          <a:p>
            <a:pPr>
              <a:spcAft>
                <a:spcPts val="600"/>
              </a:spcAft>
            </a:pPr>
            <a:r>
              <a:rPr lang="hr-HR" dirty="0"/>
              <a:t>mr.</a:t>
            </a:r>
            <a:r>
              <a:rPr lang="en-US" dirty="0"/>
              <a:t> </a:t>
            </a:r>
            <a:r>
              <a:rPr lang="hr-HR" dirty="0"/>
              <a:t>sc. Tamara Banović, prof., OŠ Josip Pupačić, Omiš</a:t>
            </a:r>
          </a:p>
          <a:p>
            <a:pPr>
              <a:spcAft>
                <a:spcPts val="600"/>
              </a:spcAft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2495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D448EC6-C363-4438-8778-35507AAB0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Scenarij poučavanja </a:t>
            </a:r>
          </a:p>
          <a:p>
            <a:pPr marL="0" indent="0">
              <a:buNone/>
            </a:pPr>
            <a:r>
              <a:rPr lang="hr-HR" b="1" dirty="0"/>
              <a:t>TKO PROIZVODI MOJE POVRĆE?</a:t>
            </a:r>
          </a:p>
          <a:p>
            <a:pPr marL="0" indent="0">
              <a:buNone/>
            </a:pPr>
            <a:r>
              <a:rPr lang="hr-HR" dirty="0" err="1"/>
              <a:t>Međupredmetna</a:t>
            </a:r>
            <a:r>
              <a:rPr lang="hr-HR" dirty="0"/>
              <a:t> tema </a:t>
            </a:r>
          </a:p>
          <a:p>
            <a:pPr marL="0" indent="0">
              <a:buNone/>
            </a:pPr>
            <a:r>
              <a:rPr lang="hr-HR" b="1" dirty="0"/>
              <a:t>ODRŽIVI RAZVOJ</a:t>
            </a:r>
          </a:p>
          <a:p>
            <a:pPr marL="0" indent="0">
              <a:buNone/>
            </a:pPr>
            <a:r>
              <a:rPr lang="hr-HR" dirty="0"/>
              <a:t>Nastavna aktivnost za predmet kemija: </a:t>
            </a:r>
            <a:r>
              <a:rPr lang="hr-HR" b="1" dirty="0"/>
              <a:t>OD PESTICIDA DO EKOCIDA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10" name="Slika 9" descr="Fresh carrots laid on a wooden floor">
            <a:extLst>
              <a:ext uri="{FF2B5EF4-FFF2-40B4-BE49-F238E27FC236}">
                <a16:creationId xmlns:a16="http://schemas.microsoft.com/office/drawing/2014/main" id="{8CB8D1B1-87DE-49FA-B710-F69C98D79A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6" r="17203" b="-2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45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5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20C988C-FAAD-4B22-8BA7-6B5DEFD8D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0808139-5A75-416C-AEAF-5869DAD65A00}"/>
              </a:ext>
            </a:extLst>
          </p:cNvPr>
          <p:cNvSpPr txBox="1"/>
          <p:nvPr/>
        </p:nvSpPr>
        <p:spPr>
          <a:xfrm>
            <a:off x="8847616" y="386544"/>
            <a:ext cx="3152478" cy="829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atin typeface="+mj-lt"/>
                <a:ea typeface="+mj-ea"/>
                <a:cs typeface="+mj-cs"/>
                <a:hlinkClick r:id="rId2"/>
              </a:rPr>
              <a:t>https://bit.ly/3l2TEkg</a:t>
            </a:r>
            <a:endParaRPr lang="en-US" sz="24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D448EC6-C363-4438-8778-35507AAB0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877" y="140677"/>
            <a:ext cx="7105666" cy="6400799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endParaRPr lang="en-US" sz="2400" dirty="0"/>
          </a:p>
          <a:p>
            <a:pPr marL="0" indent="0">
              <a:buNone/>
            </a:pPr>
            <a:r>
              <a:rPr lang="en-US" sz="2400" b="1" dirty="0" err="1"/>
              <a:t>Razred</a:t>
            </a:r>
            <a:r>
              <a:rPr lang="en-US" sz="2400" b="1" dirty="0"/>
              <a:t>: </a:t>
            </a:r>
            <a:r>
              <a:rPr lang="en-US" sz="2400" b="1" dirty="0" err="1"/>
              <a:t>osmi</a:t>
            </a:r>
            <a:endParaRPr lang="en-US" sz="2400" b="1" dirty="0"/>
          </a:p>
          <a:p>
            <a:pPr marL="0" indent="0">
              <a:buNone/>
            </a:pPr>
            <a:r>
              <a:rPr lang="en-US" sz="2400" b="1" dirty="0" err="1"/>
              <a:t>Očekivanja</a:t>
            </a:r>
            <a:r>
              <a:rPr lang="en-US" sz="2400" b="1" dirty="0"/>
              <a:t> </a:t>
            </a:r>
            <a:r>
              <a:rPr lang="en-US" sz="2400" b="1" dirty="0" err="1"/>
              <a:t>međupredmetne</a:t>
            </a:r>
            <a:r>
              <a:rPr lang="en-US" sz="2400" b="1" dirty="0"/>
              <a:t> </a:t>
            </a:r>
            <a:r>
              <a:rPr lang="en-US" sz="2400" b="1" dirty="0" err="1"/>
              <a:t>teme</a:t>
            </a:r>
            <a:r>
              <a:rPr lang="en-US" sz="2400" b="1" dirty="0"/>
              <a:t> </a:t>
            </a:r>
            <a:r>
              <a:rPr lang="en-US" sz="2400" b="1" dirty="0" err="1"/>
              <a:t>Održivi</a:t>
            </a:r>
            <a:r>
              <a:rPr lang="en-US" sz="2400" b="1" dirty="0"/>
              <a:t> </a:t>
            </a:r>
            <a:r>
              <a:rPr lang="en-US" sz="2400" b="1" dirty="0" err="1"/>
              <a:t>razvoj</a:t>
            </a:r>
            <a:r>
              <a:rPr lang="en-US" sz="2400" b="1" dirty="0"/>
              <a:t>:</a:t>
            </a:r>
          </a:p>
          <a:p>
            <a:pPr marL="0"/>
            <a:r>
              <a:rPr lang="en-US" sz="2400" dirty="0"/>
              <a:t> </a:t>
            </a:r>
            <a:r>
              <a:rPr lang="en-US" sz="2400" b="0" i="0" dirty="0" err="1">
                <a:effectLst/>
              </a:rPr>
              <a:t>odr</a:t>
            </a:r>
            <a:r>
              <a:rPr lang="en-US" sz="2400" b="0" i="0" dirty="0">
                <a:effectLst/>
              </a:rPr>
              <a:t> A.3.3. </a:t>
            </a:r>
            <a:r>
              <a:rPr lang="en-US" sz="2400" b="0" i="0" dirty="0" err="1">
                <a:effectLst/>
              </a:rPr>
              <a:t>Razmatra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uzroke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ugroženosti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prirode</a:t>
            </a:r>
            <a:r>
              <a:rPr lang="en-US" sz="2400" b="0" i="0" dirty="0">
                <a:effectLst/>
              </a:rPr>
              <a:t>.</a:t>
            </a:r>
          </a:p>
          <a:p>
            <a:pPr marL="0"/>
            <a:r>
              <a:rPr lang="en-US" sz="2400" b="0" i="0" dirty="0" err="1">
                <a:effectLst/>
              </a:rPr>
              <a:t>odr</a:t>
            </a:r>
            <a:r>
              <a:rPr lang="en-US" sz="2400" b="0" i="0" dirty="0">
                <a:effectLst/>
              </a:rPr>
              <a:t> B.3.1. </a:t>
            </a:r>
            <a:r>
              <a:rPr lang="en-US" sz="2400" b="0" i="0" dirty="0" err="1">
                <a:effectLst/>
              </a:rPr>
              <a:t>Prosuđuje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kako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različiti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oblici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djelovanja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utječu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na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održivi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razvoj</a:t>
            </a:r>
            <a:r>
              <a:rPr lang="en-US" sz="2400" b="0" i="0" dirty="0">
                <a:effectLst/>
              </a:rPr>
              <a:t>.</a:t>
            </a:r>
          </a:p>
          <a:p>
            <a:pPr marL="0"/>
            <a:r>
              <a:rPr lang="en-US" sz="2400" b="0" i="0" dirty="0" err="1">
                <a:effectLst/>
              </a:rPr>
              <a:t>odr</a:t>
            </a:r>
            <a:r>
              <a:rPr lang="en-US" sz="2400" b="0" i="0" dirty="0">
                <a:effectLst/>
              </a:rPr>
              <a:t> B.3.2. </a:t>
            </a:r>
            <a:r>
              <a:rPr lang="en-US" sz="2400" b="0" i="0" dirty="0" err="1">
                <a:effectLst/>
              </a:rPr>
              <a:t>Sudjeluje</a:t>
            </a:r>
            <a:r>
              <a:rPr lang="en-US" sz="2400" b="0" i="0" dirty="0">
                <a:effectLst/>
              </a:rPr>
              <a:t> u </a:t>
            </a:r>
            <a:r>
              <a:rPr lang="en-US" sz="2400" b="0" i="0" dirty="0" err="1">
                <a:effectLst/>
              </a:rPr>
              <a:t>aktivnostima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koje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promiču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održivi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razvoj</a:t>
            </a:r>
            <a:r>
              <a:rPr lang="en-US" sz="2400" b="0" i="0" dirty="0">
                <a:effectLst/>
              </a:rPr>
              <a:t> u </a:t>
            </a:r>
            <a:r>
              <a:rPr lang="en-US" sz="2400" b="0" i="0" dirty="0" err="1">
                <a:effectLst/>
              </a:rPr>
              <a:t>školi</a:t>
            </a:r>
            <a:r>
              <a:rPr lang="en-US" sz="2400" b="0" i="0" dirty="0">
                <a:effectLst/>
              </a:rPr>
              <a:t>, </a:t>
            </a:r>
            <a:r>
              <a:rPr lang="en-US" sz="2400" b="0" i="0" dirty="0" err="1">
                <a:effectLst/>
              </a:rPr>
              <a:t>lokalnoj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zajednici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i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šire</a:t>
            </a:r>
            <a:r>
              <a:rPr lang="en-US" sz="2400" b="0" i="0" dirty="0">
                <a:effectLst/>
              </a:rPr>
              <a:t>.</a:t>
            </a:r>
          </a:p>
          <a:p>
            <a:pPr marL="0" indent="0">
              <a:buNone/>
            </a:pPr>
            <a:r>
              <a:rPr lang="en-US" sz="2400" b="1" i="0" dirty="0" err="1">
                <a:effectLst/>
              </a:rPr>
              <a:t>Odgojno-obrazovni</a:t>
            </a:r>
            <a:r>
              <a:rPr lang="en-US" sz="2400" b="1" i="0" dirty="0">
                <a:effectLst/>
              </a:rPr>
              <a:t> </a:t>
            </a:r>
            <a:r>
              <a:rPr lang="en-US" sz="2400" b="1" i="0" dirty="0" err="1">
                <a:effectLst/>
              </a:rPr>
              <a:t>ishodi</a:t>
            </a:r>
            <a:r>
              <a:rPr lang="en-US" sz="2400" b="1" i="0" dirty="0">
                <a:effectLst/>
              </a:rPr>
              <a:t> </a:t>
            </a:r>
            <a:r>
              <a:rPr lang="en-US" sz="2400" b="1" i="0" dirty="0" err="1">
                <a:effectLst/>
              </a:rPr>
              <a:t>nastavnog</a:t>
            </a:r>
            <a:r>
              <a:rPr lang="en-US" sz="2400" b="1" i="0" dirty="0">
                <a:effectLst/>
              </a:rPr>
              <a:t> </a:t>
            </a:r>
            <a:r>
              <a:rPr lang="en-US" sz="2400" b="1" i="0" dirty="0" err="1">
                <a:effectLst/>
              </a:rPr>
              <a:t>predmeta</a:t>
            </a:r>
            <a:r>
              <a:rPr lang="en-US" sz="2400" b="1" i="0" dirty="0">
                <a:effectLst/>
              </a:rPr>
              <a:t> </a:t>
            </a:r>
            <a:r>
              <a:rPr lang="en-US" sz="2400" b="1" i="0" dirty="0" err="1">
                <a:effectLst/>
              </a:rPr>
              <a:t>Ke</a:t>
            </a:r>
            <a:r>
              <a:rPr lang="en-US" sz="2400" b="1" dirty="0" err="1"/>
              <a:t>mija</a:t>
            </a:r>
            <a:r>
              <a:rPr lang="en-US" sz="2400" b="1" dirty="0"/>
              <a:t>:</a:t>
            </a:r>
          </a:p>
          <a:p>
            <a:pPr marL="0"/>
            <a:r>
              <a:rPr lang="en-US" sz="2400" b="0" i="0" dirty="0">
                <a:effectLst/>
              </a:rPr>
              <a:t>OŠ KEM A.8.3. </a:t>
            </a:r>
            <a:r>
              <a:rPr lang="en-US" sz="2400" b="0" i="0" dirty="0" err="1">
                <a:effectLst/>
              </a:rPr>
              <a:t>Kritički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razmatra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razmatra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upotrebu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tvari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i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njihov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utjecaj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na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čovjekovo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zdravlje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i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okoliš</a:t>
            </a:r>
            <a:r>
              <a:rPr lang="en-US" sz="2400" b="0" i="0" dirty="0">
                <a:effectLst/>
              </a:rPr>
              <a:t>.</a:t>
            </a:r>
          </a:p>
          <a:p>
            <a:pPr marL="0"/>
            <a:r>
              <a:rPr lang="en-US" sz="2400" b="0" i="0" dirty="0">
                <a:effectLst/>
              </a:rPr>
              <a:t>OŠ KEM D.8.3. </a:t>
            </a:r>
            <a:r>
              <a:rPr lang="en-US" sz="2400" b="0" i="0" dirty="0" err="1">
                <a:effectLst/>
              </a:rPr>
              <a:t>Uočava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zakonitosti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uopćavanjem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podataka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prikazanih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tekstom</a:t>
            </a:r>
            <a:r>
              <a:rPr lang="en-US" sz="2400" b="0" i="0" dirty="0">
                <a:effectLst/>
              </a:rPr>
              <a:t>, </a:t>
            </a:r>
            <a:r>
              <a:rPr lang="en-US" sz="2400" b="0" i="0" dirty="0" err="1">
                <a:effectLst/>
              </a:rPr>
              <a:t>crtežom</a:t>
            </a:r>
            <a:r>
              <a:rPr lang="en-US" sz="2400" b="0" i="0" dirty="0">
                <a:effectLst/>
              </a:rPr>
              <a:t>, </a:t>
            </a:r>
            <a:r>
              <a:rPr lang="en-US" sz="2400" b="0" i="0" dirty="0" err="1">
                <a:effectLst/>
              </a:rPr>
              <a:t>modelima</a:t>
            </a:r>
            <a:r>
              <a:rPr lang="en-US" sz="2400" b="0" i="0" dirty="0">
                <a:effectLst/>
              </a:rPr>
              <a:t>, </a:t>
            </a:r>
            <a:r>
              <a:rPr lang="en-US" sz="2400" b="0" i="0" dirty="0" err="1">
                <a:effectLst/>
              </a:rPr>
              <a:t>tablicama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i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grafovima</a:t>
            </a:r>
            <a:r>
              <a:rPr lang="en-US" sz="2400" b="0" i="0" dirty="0">
                <a:effectLst/>
              </a:rPr>
              <a:t>.</a:t>
            </a:r>
          </a:p>
          <a:p>
            <a:pPr marL="0"/>
            <a:endParaRPr lang="en-US" sz="2400" b="0" i="0" dirty="0">
              <a:effectLst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/>
            <a:endParaRPr lang="en-US" sz="2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2635" y="2507215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432189" flipV="1">
            <a:off x="7537061" y="1878543"/>
            <a:ext cx="4592562" cy="45925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BB5B7B0-1605-41E0-A6F6-ACF4831832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741"/>
          <a:stretch/>
        </p:blipFill>
        <p:spPr>
          <a:xfrm>
            <a:off x="8768789" y="754181"/>
            <a:ext cx="2987191" cy="2875469"/>
          </a:xfrm>
          <a:custGeom>
            <a:avLst/>
            <a:gdLst/>
            <a:ahLst/>
            <a:cxnLst/>
            <a:rect l="l" t="t" r="r" b="b"/>
            <a:pathLst>
              <a:path w="2185353" h="2064564">
                <a:moveTo>
                  <a:pt x="65529" y="0"/>
                </a:moveTo>
                <a:lnTo>
                  <a:pt x="2119824" y="0"/>
                </a:lnTo>
                <a:cubicBezTo>
                  <a:pt x="2156015" y="0"/>
                  <a:pt x="2185353" y="29338"/>
                  <a:pt x="2185353" y="65529"/>
                </a:cubicBezTo>
                <a:lnTo>
                  <a:pt x="2185353" y="1999035"/>
                </a:lnTo>
                <a:cubicBezTo>
                  <a:pt x="2185353" y="2035226"/>
                  <a:pt x="2156015" y="2064564"/>
                  <a:pt x="2119824" y="2064564"/>
                </a:cubicBezTo>
                <a:lnTo>
                  <a:pt x="65529" y="2064564"/>
                </a:lnTo>
                <a:cubicBezTo>
                  <a:pt x="29338" y="2064564"/>
                  <a:pt x="0" y="2035226"/>
                  <a:pt x="0" y="1999035"/>
                </a:cubicBezTo>
                <a:lnTo>
                  <a:pt x="0" y="65529"/>
                </a:lnTo>
                <a:cubicBezTo>
                  <a:pt x="0" y="29338"/>
                  <a:pt x="29338" y="0"/>
                  <a:pt x="65529" y="0"/>
                </a:cubicBezTo>
                <a:close/>
              </a:path>
            </a:pathLst>
          </a:custGeom>
        </p:spPr>
      </p:pic>
      <p:pic>
        <p:nvPicPr>
          <p:cNvPr id="7" name="Slika 6" descr="Hand holding carrots">
            <a:extLst>
              <a:ext uri="{FF2B5EF4-FFF2-40B4-BE49-F238E27FC236}">
                <a16:creationId xmlns:a16="http://schemas.microsoft.com/office/drawing/2014/main" id="{877E55FA-4049-4CBD-A4E0-CDE4C99A2A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8" r="12176" b="4"/>
          <a:stretch/>
        </p:blipFill>
        <p:spPr>
          <a:xfrm>
            <a:off x="8785523" y="3616463"/>
            <a:ext cx="2987191" cy="2553101"/>
          </a:xfrm>
          <a:custGeom>
            <a:avLst/>
            <a:gdLst/>
            <a:ahLst/>
            <a:cxnLst/>
            <a:rect l="l" t="t" r="r" b="b"/>
            <a:pathLst>
              <a:path w="2185353" h="2064564">
                <a:moveTo>
                  <a:pt x="65529" y="0"/>
                </a:moveTo>
                <a:lnTo>
                  <a:pt x="2119824" y="0"/>
                </a:lnTo>
                <a:cubicBezTo>
                  <a:pt x="2156015" y="0"/>
                  <a:pt x="2185353" y="29338"/>
                  <a:pt x="2185353" y="65529"/>
                </a:cubicBezTo>
                <a:lnTo>
                  <a:pt x="2185353" y="1999035"/>
                </a:lnTo>
                <a:cubicBezTo>
                  <a:pt x="2185353" y="2035226"/>
                  <a:pt x="2156015" y="2064564"/>
                  <a:pt x="2119824" y="2064564"/>
                </a:cubicBezTo>
                <a:lnTo>
                  <a:pt x="65529" y="2064564"/>
                </a:lnTo>
                <a:cubicBezTo>
                  <a:pt x="29338" y="2064564"/>
                  <a:pt x="0" y="2035226"/>
                  <a:pt x="0" y="1999035"/>
                </a:cubicBezTo>
                <a:lnTo>
                  <a:pt x="0" y="65529"/>
                </a:lnTo>
                <a:cubicBezTo>
                  <a:pt x="0" y="29338"/>
                  <a:pt x="29338" y="0"/>
                  <a:pt x="6552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6032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Bread on a crate">
            <a:extLst>
              <a:ext uri="{FF2B5EF4-FFF2-40B4-BE49-F238E27FC236}">
                <a16:creationId xmlns:a16="http://schemas.microsoft.com/office/drawing/2014/main" id="{63391EB8-7227-4BE2-A2CA-6950694A5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2E55117-57CB-411D-B0D4-BAF9AAFD6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Sat razrednika: </a:t>
            </a:r>
            <a:b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DAN KRUHA I ZAHVALNOSTI ZA PLODOVE ZEMLJE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692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9C20466C-3C01-4373-A1D5-4B0CA49CC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33" b="21061"/>
          <a:stretch/>
        </p:blipFill>
        <p:spPr>
          <a:xfrm>
            <a:off x="386860" y="0"/>
            <a:ext cx="11418277" cy="347512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97826BEC-B571-47A0-9EDC-ECDA26A033D6}"/>
              </a:ext>
            </a:extLst>
          </p:cNvPr>
          <p:cNvSpPr txBox="1"/>
          <p:nvPr/>
        </p:nvSpPr>
        <p:spPr>
          <a:xfrm>
            <a:off x="0" y="3752850"/>
            <a:ext cx="11709395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9E40825C-EB28-4064-9470-2383E1508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6" t="14546" r="2716" b="34267"/>
          <a:stretch/>
        </p:blipFill>
        <p:spPr>
          <a:xfrm>
            <a:off x="386859" y="3241629"/>
            <a:ext cx="11418277" cy="347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28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id="{FD9B8731-769E-485B-A221-B9F10A9477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627351"/>
              </p:ext>
            </p:extLst>
          </p:nvPr>
        </p:nvGraphicFramePr>
        <p:xfrm>
          <a:off x="838200" y="76348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7724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id="{FD9B8731-769E-485B-A221-B9F10A9477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6695"/>
              </p:ext>
            </p:extLst>
          </p:nvPr>
        </p:nvGraphicFramePr>
        <p:xfrm>
          <a:off x="838200" y="71312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kstniOkvir 1">
            <a:extLst>
              <a:ext uri="{FF2B5EF4-FFF2-40B4-BE49-F238E27FC236}">
                <a16:creationId xmlns:a16="http://schemas.microsoft.com/office/drawing/2014/main" id="{3BBCA471-1EF4-4F7C-AD3B-708C0A4929D3}"/>
              </a:ext>
            </a:extLst>
          </p:cNvPr>
          <p:cNvSpPr txBox="1"/>
          <p:nvPr/>
        </p:nvSpPr>
        <p:spPr>
          <a:xfrm>
            <a:off x="4178105" y="5569162"/>
            <a:ext cx="4543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Zašto nam je hrana važna?</a:t>
            </a:r>
          </a:p>
          <a:p>
            <a:r>
              <a:rPr lang="hr-HR" sz="2400" dirty="0"/>
              <a:t>Odakle dolazi povrće koje jedemo?</a:t>
            </a:r>
          </a:p>
        </p:txBody>
      </p:sp>
    </p:spTree>
    <p:extLst>
      <p:ext uri="{BB962C8B-B14F-4D97-AF65-F5344CB8AC3E}">
        <p14:creationId xmlns:p14="http://schemas.microsoft.com/office/powerpoint/2010/main" val="467400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BEFE974A-8813-414B-B784-5279AB2A1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6" y="1"/>
            <a:ext cx="12194976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6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E9B34F8-593C-42AC-9FCA-C9310D563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49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id="{FD9B8731-769E-485B-A221-B9F10A9477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474776"/>
              </p:ext>
            </p:extLst>
          </p:nvPr>
        </p:nvGraphicFramePr>
        <p:xfrm>
          <a:off x="838200" y="71312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kstniOkvir 2">
            <a:extLst>
              <a:ext uri="{FF2B5EF4-FFF2-40B4-BE49-F238E27FC236}">
                <a16:creationId xmlns:a16="http://schemas.microsoft.com/office/drawing/2014/main" id="{C7F4F187-8B8F-46F2-B709-61A18D02AC70}"/>
              </a:ext>
            </a:extLst>
          </p:cNvPr>
          <p:cNvSpPr txBox="1"/>
          <p:nvPr/>
        </p:nvSpPr>
        <p:spPr>
          <a:xfrm>
            <a:off x="1014060" y="5417499"/>
            <a:ext cx="108505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Istraživačka pitanja: Na koji način korištenje pesticida utječe na okoliš i zdravlje ljudi?</a:t>
            </a:r>
          </a:p>
          <a:p>
            <a:r>
              <a:rPr lang="hr-HR" sz="2400" dirty="0">
                <a:solidFill>
                  <a:srgbClr val="333333"/>
                </a:solidFill>
                <a:latin typeface="MerriweatherSans"/>
              </a:rPr>
              <a:t>                                    M</a:t>
            </a:r>
            <a:r>
              <a:rPr lang="it-IT" sz="2400" b="0" i="0" dirty="0" err="1">
                <a:solidFill>
                  <a:srgbClr val="333333"/>
                </a:solidFill>
                <a:effectLst/>
                <a:latin typeface="MerriweatherSans"/>
              </a:rPr>
              <a:t>ože</a:t>
            </a:r>
            <a:r>
              <a:rPr lang="it-IT" sz="2400" b="0" i="0" dirty="0">
                <a:solidFill>
                  <a:srgbClr val="333333"/>
                </a:solidFill>
                <a:effectLst/>
                <a:latin typeface="MerriweatherSans"/>
              </a:rPr>
              <a:t> li se </a:t>
            </a:r>
            <a:r>
              <a:rPr lang="it-IT" sz="2400" b="0" i="0" dirty="0" err="1">
                <a:solidFill>
                  <a:srgbClr val="333333"/>
                </a:solidFill>
                <a:effectLst/>
                <a:latin typeface="MerriweatherSans"/>
              </a:rPr>
              <a:t>hrana</a:t>
            </a:r>
            <a:r>
              <a:rPr lang="it-IT" sz="2400" b="0" i="0" dirty="0">
                <a:solidFill>
                  <a:srgbClr val="333333"/>
                </a:solidFill>
                <a:effectLst/>
                <a:latin typeface="MerriweatherSans"/>
              </a:rPr>
              <a:t> </a:t>
            </a:r>
            <a:r>
              <a:rPr lang="it-IT" sz="2400" b="0" i="0" dirty="0" err="1">
                <a:solidFill>
                  <a:srgbClr val="333333"/>
                </a:solidFill>
                <a:effectLst/>
                <a:latin typeface="MerriweatherSans"/>
              </a:rPr>
              <a:t>proizvoditi</a:t>
            </a:r>
            <a:r>
              <a:rPr lang="it-IT" sz="2400" b="0" i="0" dirty="0">
                <a:solidFill>
                  <a:srgbClr val="333333"/>
                </a:solidFill>
                <a:effectLst/>
                <a:latin typeface="MerriweatherSans"/>
              </a:rPr>
              <a:t> </a:t>
            </a:r>
            <a:r>
              <a:rPr lang="it-IT" sz="2400" b="0" i="0" dirty="0" err="1">
                <a:solidFill>
                  <a:srgbClr val="333333"/>
                </a:solidFill>
                <a:effectLst/>
                <a:latin typeface="MerriweatherSans"/>
              </a:rPr>
              <a:t>bez</a:t>
            </a:r>
            <a:r>
              <a:rPr lang="it-IT" sz="2400" b="0" i="0" dirty="0">
                <a:solidFill>
                  <a:srgbClr val="333333"/>
                </a:solidFill>
                <a:effectLst/>
                <a:latin typeface="MerriweatherSans"/>
              </a:rPr>
              <a:t> pesticida</a:t>
            </a:r>
            <a:r>
              <a:rPr lang="hr-HR" sz="2400" b="0" i="0" dirty="0">
                <a:solidFill>
                  <a:srgbClr val="333333"/>
                </a:solidFill>
                <a:effectLst/>
                <a:latin typeface="MerriweatherSans"/>
              </a:rPr>
              <a:t>?</a:t>
            </a:r>
            <a:r>
              <a:rPr lang="it-IT" sz="2400" b="0" i="0" dirty="0">
                <a:solidFill>
                  <a:srgbClr val="333333"/>
                </a:solidFill>
                <a:effectLst/>
                <a:latin typeface="MerriweatherSans"/>
              </a:rPr>
              <a:t> </a:t>
            </a:r>
            <a:endParaRPr lang="hr-HR" sz="2400" b="0" i="0" dirty="0">
              <a:solidFill>
                <a:srgbClr val="333333"/>
              </a:solidFill>
              <a:effectLst/>
              <a:latin typeface="MerriweatherSans"/>
            </a:endParaRPr>
          </a:p>
          <a:p>
            <a:r>
              <a:rPr lang="hr-HR" sz="2400" dirty="0">
                <a:solidFill>
                  <a:srgbClr val="333333"/>
                </a:solidFill>
                <a:latin typeface="MerriweatherSans"/>
              </a:rPr>
              <a:t>                                    Kako pripremiti prirodno sredstvo za zaštitu povrća od nametnika?</a:t>
            </a:r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98951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98A6DA47-3093-4D1D-AE7D-8E64CC7DE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r="28120"/>
          <a:stretch/>
        </p:blipFill>
        <p:spPr>
          <a:xfrm rot="21600000"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6CBC60D-1FC2-4297-8528-EAB814EF78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136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14A6CB69-A874-4EDD-BA88-CF561C8F3B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6584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EF47449-A8E2-4D20-AEFF-6E02ED72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82981"/>
            <a:ext cx="4970877" cy="4393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hlinkClick r:id="rId2"/>
              </a:rPr>
              <a:t>https://www.menti.com/nft2w7cndh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37" name="Isosceles Triangle 13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825B56-FCD2-402C-BFFB-0CCF0A720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7813" y="783639"/>
            <a:ext cx="5290720" cy="529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5CBE6EC-46EF-45D9-8E16-DCDC5917C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142" name="Isosceles Triangle 141">
              <a:extLst>
                <a:ext uri="{FF2B5EF4-FFF2-40B4-BE49-F238E27FC236}">
                  <a16:creationId xmlns:a16="http://schemas.microsoft.com/office/drawing/2014/main" id="{DEEDCD65-9740-4F34-BDF1-9C068E053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4B3DA7FD-5CC0-46D1-9DFB-5BAF6BE24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6050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id="{FD9B8731-769E-485B-A221-B9F10A9477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3799585"/>
              </p:ext>
            </p:extLst>
          </p:nvPr>
        </p:nvGraphicFramePr>
        <p:xfrm>
          <a:off x="838200" y="71312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0765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3C67FF20-A803-418D-A221-B0CDAC1CB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76" t="15897" r="21492" b="15037"/>
          <a:stretch/>
        </p:blipFill>
        <p:spPr>
          <a:xfrm>
            <a:off x="328788" y="1076747"/>
            <a:ext cx="6255521" cy="418713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2B86D7C6-1A1C-40EE-AB6A-5730CF913593}"/>
              </a:ext>
            </a:extLst>
          </p:cNvPr>
          <p:cNvSpPr txBox="1"/>
          <p:nvPr/>
        </p:nvSpPr>
        <p:spPr>
          <a:xfrm>
            <a:off x="5457255" y="4781006"/>
            <a:ext cx="10913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dirty="0" err="1">
                <a:hlinkClick r:id="rId3"/>
              </a:rPr>
              <a:t>Genially</a:t>
            </a:r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09FCBB28-51A1-4CCB-9A96-D2040191F2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56" t="14822" r="25847" b="9012"/>
          <a:stretch/>
        </p:blipFill>
        <p:spPr>
          <a:xfrm>
            <a:off x="6898942" y="1076746"/>
            <a:ext cx="4849508" cy="4187137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3EF86A0A-11EB-4C04-822E-D3A380E7AD32}"/>
              </a:ext>
            </a:extLst>
          </p:cNvPr>
          <p:cNvSpPr txBox="1"/>
          <p:nvPr/>
        </p:nvSpPr>
        <p:spPr>
          <a:xfrm>
            <a:off x="10562243" y="4781006"/>
            <a:ext cx="11148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hlinkClick r:id="rId5"/>
              </a:rPr>
              <a:t>Genially1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27752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51E2E1CA-DD88-4B5D-96DC-EA030BEAE3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24" t="13961" r="18710" b="14176"/>
          <a:stretch/>
        </p:blipFill>
        <p:spPr>
          <a:xfrm>
            <a:off x="2239297" y="796412"/>
            <a:ext cx="7713406" cy="492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25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3" name="Slika 12" descr="Blooming yellow flowers">
            <a:hlinkClick r:id="rId2"/>
            <a:extLst>
              <a:ext uri="{FF2B5EF4-FFF2-40B4-BE49-F238E27FC236}">
                <a16:creationId xmlns:a16="http://schemas.microsoft.com/office/drawing/2014/main" id="{29EFE441-F762-4EA6-9DFF-294CD84D69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3" r="1" b="16928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8032CD37-08E3-4F84-B6D8-668B349CB034}"/>
              </a:ext>
            </a:extLst>
          </p:cNvPr>
          <p:cNvSpPr txBox="1"/>
          <p:nvPr/>
        </p:nvSpPr>
        <p:spPr>
          <a:xfrm>
            <a:off x="10030264" y="6270155"/>
            <a:ext cx="143747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 err="1"/>
              <a:t>BookCreator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43836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6BB4DB-E226-4E6E-BD8C-552F99A3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Umjesto</a:t>
            </a:r>
            <a:r>
              <a:rPr lang="en-US" sz="4000" dirty="0"/>
              <a:t> </a:t>
            </a:r>
            <a:r>
              <a:rPr lang="en-US" sz="4000" dirty="0" err="1"/>
              <a:t>zaključka</a:t>
            </a:r>
            <a:r>
              <a:rPr lang="en-US" sz="4000" dirty="0"/>
              <a:t> - </a:t>
            </a:r>
            <a:r>
              <a:rPr lang="en-US" sz="4000" dirty="0" err="1"/>
              <a:t>Evaluacija</a:t>
            </a:r>
            <a:endParaRPr lang="en-US" sz="40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E573EDC-7465-4092-B1BF-42456C4C4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Microsoft Forms </a:t>
            </a:r>
            <a:r>
              <a:rPr lang="en-US" dirty="0" err="1"/>
              <a:t>anketa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74594EAB-CE93-4176-9A37-FBC91AA205C3}"/>
              </a:ext>
            </a:extLst>
          </p:cNvPr>
          <p:cNvSpPr txBox="1"/>
          <p:nvPr/>
        </p:nvSpPr>
        <p:spPr>
          <a:xfrm>
            <a:off x="5637320" y="297401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6DA86D60-DB22-4226-8D37-16F4CB6C9D0D}"/>
              </a:ext>
            </a:extLst>
          </p:cNvPr>
          <p:cNvSpPr/>
          <p:nvPr/>
        </p:nvSpPr>
        <p:spPr>
          <a:xfrm>
            <a:off x="838200" y="2826629"/>
            <a:ext cx="4568301" cy="1541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/>
              <a:t>Učenik</a:t>
            </a:r>
            <a:r>
              <a:rPr lang="en-US" b="1" dirty="0"/>
              <a:t> 1.</a:t>
            </a:r>
          </a:p>
          <a:p>
            <a:pPr algn="just"/>
            <a:r>
              <a:rPr lang="en-US" i="1" dirty="0" err="1"/>
              <a:t>Rado</a:t>
            </a:r>
            <a:r>
              <a:rPr lang="en-US" i="1" dirty="0"/>
              <a:t> </a:t>
            </a:r>
            <a:r>
              <a:rPr lang="en-US" i="1" dirty="0" err="1"/>
              <a:t>učim</a:t>
            </a:r>
            <a:r>
              <a:rPr lang="en-US" i="1" dirty="0"/>
              <a:t> i </a:t>
            </a:r>
            <a:r>
              <a:rPr lang="en-US" i="1" dirty="0" err="1"/>
              <a:t>istražujem</a:t>
            </a:r>
            <a:r>
              <a:rPr lang="en-US" i="1" dirty="0"/>
              <a:t> </a:t>
            </a:r>
            <a:r>
              <a:rPr lang="en-US" i="1" dirty="0" err="1"/>
              <a:t>na</a:t>
            </a:r>
            <a:r>
              <a:rPr lang="en-US" i="1" dirty="0"/>
              <a:t> </a:t>
            </a:r>
            <a:r>
              <a:rPr lang="en-US" i="1" dirty="0" err="1"/>
              <a:t>ovakav</a:t>
            </a:r>
            <a:r>
              <a:rPr lang="en-US" i="1" dirty="0"/>
              <a:t> </a:t>
            </a:r>
            <a:r>
              <a:rPr lang="en-US" i="1" dirty="0" err="1"/>
              <a:t>način</a:t>
            </a:r>
            <a:r>
              <a:rPr lang="en-US" i="1" dirty="0"/>
              <a:t>. </a:t>
            </a:r>
            <a:r>
              <a:rPr lang="en-US" i="1" dirty="0" err="1"/>
              <a:t>Volim</a:t>
            </a:r>
            <a:r>
              <a:rPr lang="en-US" i="1" dirty="0"/>
              <a:t> </a:t>
            </a:r>
            <a:r>
              <a:rPr lang="en-US" i="1" dirty="0" err="1"/>
              <a:t>koristiti</a:t>
            </a:r>
            <a:r>
              <a:rPr lang="en-US" i="1" dirty="0"/>
              <a:t> </a:t>
            </a:r>
            <a:r>
              <a:rPr lang="en-US" i="1" dirty="0" err="1"/>
              <a:t>tehnologiju</a:t>
            </a:r>
            <a:r>
              <a:rPr lang="en-US" i="1" dirty="0"/>
              <a:t> i </a:t>
            </a:r>
            <a:r>
              <a:rPr lang="en-US" i="1" dirty="0" err="1"/>
              <a:t>kada</a:t>
            </a:r>
            <a:r>
              <a:rPr lang="en-US" i="1" dirty="0"/>
              <a:t> imam </a:t>
            </a:r>
            <a:r>
              <a:rPr lang="en-US" i="1" dirty="0" err="1"/>
              <a:t>mogućnost</a:t>
            </a:r>
            <a:r>
              <a:rPr lang="en-US" i="1" dirty="0"/>
              <a:t> </a:t>
            </a:r>
            <a:r>
              <a:rPr lang="en-US" i="1" dirty="0" err="1"/>
              <a:t>birati</a:t>
            </a:r>
            <a:r>
              <a:rPr lang="en-US" i="1" dirty="0"/>
              <a:t> u </a:t>
            </a:r>
            <a:r>
              <a:rPr lang="en-US" i="1" dirty="0" err="1"/>
              <a:t>kojem</a:t>
            </a:r>
            <a:r>
              <a:rPr lang="en-US" i="1" dirty="0"/>
              <a:t> </a:t>
            </a:r>
            <a:r>
              <a:rPr lang="en-US" i="1" dirty="0" err="1"/>
              <a:t>alatu</a:t>
            </a:r>
            <a:r>
              <a:rPr lang="en-US" i="1" dirty="0"/>
              <a:t> </a:t>
            </a:r>
            <a:r>
              <a:rPr lang="en-US" i="1" dirty="0" err="1"/>
              <a:t>ću</a:t>
            </a:r>
            <a:r>
              <a:rPr lang="en-US" i="1" dirty="0"/>
              <a:t> </a:t>
            </a:r>
            <a:r>
              <a:rPr lang="en-US" i="1" dirty="0" err="1"/>
              <a:t>napraviti</a:t>
            </a:r>
            <a:r>
              <a:rPr lang="en-US" i="1" dirty="0"/>
              <a:t> </a:t>
            </a:r>
            <a:r>
              <a:rPr lang="en-US" i="1" dirty="0" err="1"/>
              <a:t>izvještaj</a:t>
            </a:r>
            <a:r>
              <a:rPr lang="en-US" i="1" dirty="0"/>
              <a:t>.</a:t>
            </a:r>
          </a:p>
          <a:p>
            <a:pPr algn="ctr"/>
            <a:endParaRPr lang="en-US" dirty="0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3D278EA2-C5C5-4AD2-8378-F0A63CF9FD5E}"/>
              </a:ext>
            </a:extLst>
          </p:cNvPr>
          <p:cNvSpPr/>
          <p:nvPr/>
        </p:nvSpPr>
        <p:spPr>
          <a:xfrm>
            <a:off x="6418554" y="2826629"/>
            <a:ext cx="4850168" cy="15411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/>
              <a:t>Učenik</a:t>
            </a:r>
            <a:r>
              <a:rPr lang="en-US" b="1" dirty="0"/>
              <a:t> 2.</a:t>
            </a:r>
          </a:p>
          <a:p>
            <a:pPr algn="just"/>
            <a:r>
              <a:rPr lang="en-US" i="1" dirty="0" err="1"/>
              <a:t>Voljela</a:t>
            </a:r>
            <a:r>
              <a:rPr lang="en-US" i="1" dirty="0"/>
              <a:t> </a:t>
            </a:r>
            <a:r>
              <a:rPr lang="en-US" i="1" dirty="0" err="1"/>
              <a:t>bih</a:t>
            </a:r>
            <a:r>
              <a:rPr lang="en-US" i="1" dirty="0"/>
              <a:t> da </a:t>
            </a:r>
            <a:r>
              <a:rPr lang="en-US" i="1" dirty="0" err="1"/>
              <a:t>iz</a:t>
            </a:r>
            <a:r>
              <a:rPr lang="en-US" i="1" dirty="0"/>
              <a:t> </a:t>
            </a:r>
            <a:r>
              <a:rPr lang="en-US" i="1" dirty="0" err="1"/>
              <a:t>više</a:t>
            </a:r>
            <a:r>
              <a:rPr lang="en-US" i="1" dirty="0"/>
              <a:t> </a:t>
            </a:r>
            <a:r>
              <a:rPr lang="en-US" i="1" dirty="0" err="1"/>
              <a:t>predmeta</a:t>
            </a:r>
            <a:r>
              <a:rPr lang="en-US" i="1" dirty="0"/>
              <a:t> </a:t>
            </a:r>
            <a:r>
              <a:rPr lang="en-US" i="1" dirty="0" err="1"/>
              <a:t>učimo</a:t>
            </a:r>
            <a:r>
              <a:rPr lang="en-US" i="1" dirty="0"/>
              <a:t> </a:t>
            </a:r>
            <a:r>
              <a:rPr lang="en-US" i="1" dirty="0" err="1"/>
              <a:t>na</a:t>
            </a:r>
            <a:r>
              <a:rPr lang="en-US" i="1" dirty="0"/>
              <a:t> </a:t>
            </a:r>
            <a:r>
              <a:rPr lang="en-US" i="1" dirty="0" err="1"/>
              <a:t>ovakav</a:t>
            </a:r>
            <a:r>
              <a:rPr lang="en-US" i="1" dirty="0"/>
              <a:t> </a:t>
            </a:r>
            <a:r>
              <a:rPr lang="en-US" i="1" dirty="0" err="1"/>
              <a:t>način</a:t>
            </a:r>
            <a:r>
              <a:rPr lang="hr-HR" i="1" dirty="0"/>
              <a:t>.</a:t>
            </a:r>
            <a:endParaRPr lang="en-US" i="1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30605AD7-D7EF-4954-89D1-1196F6979FFB}"/>
              </a:ext>
            </a:extLst>
          </p:cNvPr>
          <p:cNvSpPr/>
          <p:nvPr/>
        </p:nvSpPr>
        <p:spPr>
          <a:xfrm>
            <a:off x="3036162" y="4829451"/>
            <a:ext cx="5681709" cy="134751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/>
              <a:t>Učenik</a:t>
            </a:r>
            <a:r>
              <a:rPr lang="en-US" b="1" dirty="0"/>
              <a:t> 3. </a:t>
            </a:r>
          </a:p>
          <a:p>
            <a:r>
              <a:rPr lang="en-US" i="1" dirty="0"/>
              <a:t>S </a:t>
            </a:r>
            <a:r>
              <a:rPr lang="en-US" i="1" dirty="0" err="1"/>
              <a:t>bakom</a:t>
            </a:r>
            <a:r>
              <a:rPr lang="en-US" i="1" dirty="0"/>
              <a:t> </a:t>
            </a:r>
            <a:r>
              <a:rPr lang="en-US" i="1" dirty="0" err="1"/>
              <a:t>sam</a:t>
            </a:r>
            <a:r>
              <a:rPr lang="en-US" i="1" dirty="0"/>
              <a:t> </a:t>
            </a:r>
            <a:r>
              <a:rPr lang="en-US" i="1" dirty="0" err="1"/>
              <a:t>već</a:t>
            </a:r>
            <a:r>
              <a:rPr lang="en-US" i="1" dirty="0"/>
              <a:t> </a:t>
            </a:r>
            <a:r>
              <a:rPr lang="en-US" i="1" dirty="0" err="1"/>
              <a:t>pripremala</a:t>
            </a:r>
            <a:r>
              <a:rPr lang="en-US" i="1" dirty="0"/>
              <a:t> </a:t>
            </a:r>
            <a:r>
              <a:rPr lang="en-US" i="1" dirty="0" err="1"/>
              <a:t>prirodni</a:t>
            </a:r>
            <a:r>
              <a:rPr lang="en-US" i="1" dirty="0"/>
              <a:t> </a:t>
            </a:r>
            <a:r>
              <a:rPr lang="en-US" i="1" dirty="0" err="1"/>
              <a:t>insekticid</a:t>
            </a:r>
            <a:r>
              <a:rPr lang="en-US" i="1" dirty="0"/>
              <a:t> od </a:t>
            </a:r>
            <a:r>
              <a:rPr lang="en-US" i="1" dirty="0" err="1"/>
              <a:t>koprive</a:t>
            </a:r>
            <a:r>
              <a:rPr lang="en-US" i="1" dirty="0"/>
              <a:t>. Drago mi je da </a:t>
            </a:r>
            <a:r>
              <a:rPr lang="en-US" i="1" dirty="0" err="1"/>
              <a:t>sam</a:t>
            </a:r>
            <a:r>
              <a:rPr lang="en-US" i="1" dirty="0"/>
              <a:t> </a:t>
            </a:r>
            <a:r>
              <a:rPr lang="en-US" i="1" dirty="0" err="1"/>
              <a:t>saznala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 za </a:t>
            </a:r>
            <a:r>
              <a:rPr lang="en-US" i="1" dirty="0" err="1"/>
              <a:t>druge</a:t>
            </a:r>
            <a:r>
              <a:rPr lang="en-US" i="1" dirty="0"/>
              <a:t> </a:t>
            </a:r>
            <a:r>
              <a:rPr lang="en-US" i="1" dirty="0" err="1"/>
              <a:t>recepte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3954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1DD3442-AEFC-4B3C-8053-066F371C1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030" y="1415051"/>
            <a:ext cx="10905066" cy="4393982"/>
          </a:xfrm>
        </p:spPr>
        <p:txBody>
          <a:bodyPr>
            <a:normAutofit lnSpcReduction="10000"/>
          </a:bodyPr>
          <a:lstStyle/>
          <a:p>
            <a:pPr algn="just"/>
            <a:r>
              <a:rPr lang="hr-H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Scenariji poučavanja su izrađeni u sklopu programa “e-Škole: Cjelovita informatizacija procesa poslovanja škola i nastavnih procesa u svrhu stvaranja digitalno zrelih škola za 21. stoljeće”.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cs typeface="Times New Roman" panose="02020603050405020304" pitchFamily="18" charset="0"/>
            </a:endParaRPr>
          </a:p>
          <a:p>
            <a:pPr algn="just"/>
            <a:r>
              <a:rPr lang="hr-H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Škole scenariji poučavanja su materijali za </a:t>
            </a:r>
            <a:r>
              <a:rPr lang="en-US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učitelje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nastavnike u kojima su ponuđene inovativne i maštovite ideje kako provesti nastavne aktivnosti suvremenim pedagoškim metodama uz primjenu odgovarajućih digitalnih sadržaja i alata.</a:t>
            </a:r>
            <a:endParaRPr lang="en-US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cs typeface="Times New Roman" panose="02020603050405020304" pitchFamily="18" charset="0"/>
            </a:endParaRPr>
          </a:p>
          <a:p>
            <a:pPr algn="just"/>
            <a:r>
              <a:rPr lang="hr-HR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Prijedlozi nastavnih aktivnosti nisu vremenski ograničeni već ih učitelj prilagođava svojim i mogućnostima svojih učenika.</a:t>
            </a:r>
            <a:endParaRPr lang="en-US" dirty="0"/>
          </a:p>
          <a:p>
            <a:endParaRPr lang="hr-HR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71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24AD9D3-9085-41A7-B719-0DAE455AA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705" y="543147"/>
            <a:ext cx="6891187" cy="5541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Jedinstvena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unificirana</a:t>
            </a:r>
            <a:r>
              <a:rPr lang="en-US" sz="2400" dirty="0"/>
              <a:t> </a:t>
            </a:r>
            <a:r>
              <a:rPr lang="en-US" sz="2400" dirty="0" err="1"/>
              <a:t>struktura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 a) </a:t>
            </a:r>
            <a:r>
              <a:rPr lang="en-US" sz="2400" dirty="0" err="1"/>
              <a:t>naziv</a:t>
            </a:r>
            <a:r>
              <a:rPr lang="en-US" sz="2400" dirty="0"/>
              <a:t> e-</a:t>
            </a:r>
            <a:r>
              <a:rPr lang="en-US" sz="2400" dirty="0" err="1"/>
              <a:t>Škole</a:t>
            </a:r>
            <a:r>
              <a:rPr lang="en-US" sz="2400" dirty="0"/>
              <a:t> </a:t>
            </a:r>
            <a:r>
              <a:rPr lang="en-US" sz="2400" dirty="0" err="1"/>
              <a:t>scenarija</a:t>
            </a:r>
            <a:r>
              <a:rPr lang="en-US" sz="2400" dirty="0"/>
              <a:t> </a:t>
            </a:r>
            <a:r>
              <a:rPr lang="en-US" sz="2400" dirty="0" err="1"/>
              <a:t>poučavanja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b) </a:t>
            </a:r>
            <a:r>
              <a:rPr lang="en-US" sz="2400" dirty="0" err="1"/>
              <a:t>nastavni</a:t>
            </a:r>
            <a:r>
              <a:rPr lang="en-US" sz="2400" dirty="0"/>
              <a:t> </a:t>
            </a:r>
            <a:r>
              <a:rPr lang="en-US" sz="2400" dirty="0" err="1"/>
              <a:t>predmet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c) </a:t>
            </a:r>
            <a:r>
              <a:rPr lang="en-US" sz="2400" dirty="0" err="1"/>
              <a:t>razred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d) </a:t>
            </a:r>
            <a:r>
              <a:rPr lang="en-US" sz="2400" dirty="0" err="1"/>
              <a:t>razina</a:t>
            </a:r>
            <a:r>
              <a:rPr lang="en-US" sz="2400" dirty="0"/>
              <a:t> </a:t>
            </a:r>
            <a:r>
              <a:rPr lang="en-US" sz="2400" dirty="0" err="1"/>
              <a:t>izvedbene</a:t>
            </a:r>
            <a:r>
              <a:rPr lang="en-US" sz="2400" dirty="0"/>
              <a:t> </a:t>
            </a:r>
            <a:r>
              <a:rPr lang="en-US" sz="2400" dirty="0" err="1"/>
              <a:t>složenosti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e) </a:t>
            </a:r>
            <a:r>
              <a:rPr lang="en-US" sz="2400" dirty="0" err="1"/>
              <a:t>ključni</a:t>
            </a:r>
            <a:r>
              <a:rPr lang="en-US" sz="2400" dirty="0"/>
              <a:t> </a:t>
            </a:r>
            <a:r>
              <a:rPr lang="en-US" sz="2400" dirty="0" err="1"/>
              <a:t>pojmovi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f) </a:t>
            </a:r>
            <a:r>
              <a:rPr lang="en-US" sz="2400" dirty="0" err="1"/>
              <a:t>korelacije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interdisciplinarnost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g) </a:t>
            </a:r>
            <a:r>
              <a:rPr lang="en-US" sz="2400" dirty="0" err="1"/>
              <a:t>ishodi</a:t>
            </a:r>
            <a:r>
              <a:rPr lang="en-US" sz="2400" dirty="0"/>
              <a:t> </a:t>
            </a:r>
            <a:r>
              <a:rPr lang="en-US" sz="2400" dirty="0" err="1"/>
              <a:t>učenja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h) </a:t>
            </a:r>
            <a:r>
              <a:rPr lang="en-US" sz="2400" dirty="0" err="1"/>
              <a:t>opisi</a:t>
            </a:r>
            <a:r>
              <a:rPr lang="en-US" sz="2400" dirty="0"/>
              <a:t> </a:t>
            </a:r>
            <a:r>
              <a:rPr lang="en-US" sz="2400" dirty="0" err="1"/>
              <a:t>aktivnosti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) </a:t>
            </a:r>
            <a:r>
              <a:rPr lang="en-US" sz="2400" dirty="0" err="1"/>
              <a:t>postupci</a:t>
            </a:r>
            <a:r>
              <a:rPr lang="en-US" sz="2400" dirty="0"/>
              <a:t> </a:t>
            </a:r>
            <a:r>
              <a:rPr lang="en-US" sz="2400" dirty="0" err="1"/>
              <a:t>potpore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j) </a:t>
            </a:r>
            <a:r>
              <a:rPr lang="en-US" sz="2400" dirty="0" err="1"/>
              <a:t>aktivnosti</a:t>
            </a:r>
            <a:r>
              <a:rPr lang="en-US" sz="2400" dirty="0"/>
              <a:t> za </a:t>
            </a:r>
            <a:r>
              <a:rPr lang="en-US" sz="2400" dirty="0" err="1"/>
              <a:t>učenike</a:t>
            </a:r>
            <a:r>
              <a:rPr lang="en-US" sz="2400" dirty="0"/>
              <a:t> koji </a:t>
            </a:r>
            <a:r>
              <a:rPr lang="en-US" sz="2400" dirty="0" err="1"/>
              <a:t>žele</a:t>
            </a:r>
            <a:r>
              <a:rPr lang="en-US" sz="2400" dirty="0"/>
              <a:t> </a:t>
            </a:r>
            <a:r>
              <a:rPr lang="en-US" sz="2400" dirty="0" err="1"/>
              <a:t>znati</a:t>
            </a:r>
            <a:r>
              <a:rPr lang="en-US" sz="2400" dirty="0"/>
              <a:t> </a:t>
            </a:r>
            <a:r>
              <a:rPr lang="en-US" sz="2400" dirty="0" err="1"/>
              <a:t>više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k) </a:t>
            </a:r>
            <a:r>
              <a:rPr lang="en-US" sz="2400" dirty="0" err="1"/>
              <a:t>dodatna</a:t>
            </a:r>
            <a:r>
              <a:rPr lang="en-US" sz="2400" dirty="0"/>
              <a:t> </a:t>
            </a:r>
            <a:r>
              <a:rPr lang="en-US" sz="2400" dirty="0" err="1"/>
              <a:t>literatura</a:t>
            </a:r>
            <a:r>
              <a:rPr lang="en-US" sz="2400" dirty="0"/>
              <a:t>, </a:t>
            </a:r>
            <a:r>
              <a:rPr lang="en-US" sz="2400" dirty="0" err="1"/>
              <a:t>sadržaj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poveznice</a:t>
            </a:r>
            <a:endParaRPr lang="en-US" sz="2400" dirty="0"/>
          </a:p>
          <a:p>
            <a:endParaRPr lang="hr-HR" sz="1700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etal tic-tac-toe game pieces">
            <a:extLst>
              <a:ext uri="{FF2B5EF4-FFF2-40B4-BE49-F238E27FC236}">
                <a16:creationId xmlns:a16="http://schemas.microsoft.com/office/drawing/2014/main" id="{2B0BDAF2-A6D7-4016-8EDD-46849E7F6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20" r="34556"/>
          <a:stretch/>
        </p:blipFill>
        <p:spPr>
          <a:xfrm>
            <a:off x="8129873" y="10"/>
            <a:ext cx="4062128" cy="68579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22" name="Rectangle 15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5042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E4A4692-9440-4B08-B89B-5E8941A6B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93599"/>
            <a:ext cx="10905066" cy="1135737"/>
          </a:xfrm>
        </p:spPr>
        <p:txBody>
          <a:bodyPr>
            <a:normAutofit/>
          </a:bodyPr>
          <a:lstStyle/>
          <a:p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TEMELJNA NAČELA e-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škole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SCENARIJA POUČAVANJA</a:t>
            </a:r>
            <a:endParaRPr lang="hr-HR" sz="32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022681D-B193-47F7-8F4D-8DDAA40B8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Škole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scenariji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poučavanja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utemeljeni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nekoliko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načela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suvremene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nastave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koja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građena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aktivnosti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svakoga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scenarija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iako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tekstu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nisu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posebno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naglašena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izdvojena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Usmjerenost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učenika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342900" indent="-342900" algn="just">
              <a:buAutoNum type="arabicPeriod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 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Poticanje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suradničkog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okruženja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 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Implementacija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informacijsko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komunikacijske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tehnologije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hr-HR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82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B91C0B4-1676-4B3F-853F-F486087F1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460" y="1094584"/>
            <a:ext cx="4981093" cy="466883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20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Scenariji </a:t>
            </a:r>
            <a:r>
              <a:rPr lang="en-US" sz="2200" u="sng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poučavanja</a:t>
            </a:r>
            <a:r>
              <a:rPr lang="en-US" sz="220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za </a:t>
            </a:r>
            <a:r>
              <a:rPr lang="en-US" sz="2200" u="sng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pojedinu</a:t>
            </a:r>
            <a:r>
              <a:rPr lang="en-US" sz="220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200" u="sng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međupredmetnu</a:t>
            </a:r>
            <a:r>
              <a:rPr lang="en-US" sz="220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200" u="sng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temu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grafički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interaktivni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pregle</a:t>
            </a:r>
            <a:r>
              <a:rPr lang="hr-HR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hr-HR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r-HR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pokrivaju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kurikulume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međupredmetnih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tema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predmetne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kurikulume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pojedini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scenarij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sadrži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do 5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opisa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aktivnosti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pokazuju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koji se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način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međupredmetna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tema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može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uključiti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različite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općeobrazovne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predmete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izvannastavne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aktivnosti</a:t>
            </a:r>
            <a:r>
              <a:rPr lang="en-US" sz="2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Rezervirano mjesto sadržaja 4">
            <a:extLst>
              <a:ext uri="{FF2B5EF4-FFF2-40B4-BE49-F238E27FC236}">
                <a16:creationId xmlns:a16="http://schemas.microsoft.com/office/drawing/2014/main" id="{302FCA48-A571-4C9A-883B-A6F1EB9F1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29" y="1302916"/>
            <a:ext cx="6253212" cy="404895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59601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zervirano mjesto sadržaja 8">
            <a:extLst>
              <a:ext uri="{FF2B5EF4-FFF2-40B4-BE49-F238E27FC236}">
                <a16:creationId xmlns:a16="http://schemas.microsoft.com/office/drawing/2014/main" id="{CF5C3EC5-2A46-459B-BEAF-73C3B1FD6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34355"/>
            <a:ext cx="10905066" cy="4389288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18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3A4F84C-433A-4EF2-9241-BA873CEFE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hr-HR" sz="3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Tko proizvodi moje povrće?</a:t>
            </a:r>
            <a:endParaRPr lang="hr-HR" sz="36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FB3BF23-45BD-4EFB-A717-4A5B8EC38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059" y="1782981"/>
            <a:ext cx="10155689" cy="4393982"/>
          </a:xfrm>
        </p:spPr>
        <p:txBody>
          <a:bodyPr>
            <a:norm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Kroz scenarij učenici upoznaju način na koji poljoprivreda može ugroziti ili podržati prirodu i ljudsku dobrobit. </a:t>
            </a:r>
            <a:endParaRPr lang="en-US" sz="2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Upoznaju se s ekološkom i regenerativnom poljoprivredom, istražuju obližnje poljoprivrednike tog tipa te se okušavaju u uzgoju bilja, izradi vertikalnog vrta i osmišljavanju pčelarsko-</a:t>
            </a:r>
            <a:r>
              <a:rPr lang="hr-HR" sz="24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medarskih</a:t>
            </a:r>
            <a:r>
              <a:rPr lang="hr-HR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pothvata. </a:t>
            </a:r>
            <a:endParaRPr lang="en-US" sz="2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hr-HR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Kroz nastavnu aktivnost za predmet Kemija, </a:t>
            </a:r>
            <a:r>
              <a:rPr lang="hr-HR" sz="2400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Od pesticida do ekocida, </a:t>
            </a:r>
            <a:r>
              <a:rPr lang="hr-HR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učenici kao izvor podataka koriste članak sa znanstvenim podacima - </a:t>
            </a:r>
            <a:r>
              <a:rPr lang="hr-HR" sz="24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Mendaš</a:t>
            </a:r>
            <a:r>
              <a:rPr lang="hr-HR" sz="24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Starčević, G. (2017). Pesticidi u okolišu. </a:t>
            </a:r>
            <a:r>
              <a:rPr lang="hr-HR" sz="2400" i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Priroda,</a:t>
            </a:r>
            <a:r>
              <a:rPr lang="hr-HR" sz="24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 107(5-6), 30-33.</a:t>
            </a:r>
            <a:endParaRPr lang="en-US" sz="2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Tko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proizvodi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moje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povrće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?</a:t>
            </a:r>
            <a:endParaRPr lang="en-US" sz="24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96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tekst&#10;&#10;Opis je automatski generiran">
            <a:extLst>
              <a:ext uri="{FF2B5EF4-FFF2-40B4-BE49-F238E27FC236}">
                <a16:creationId xmlns:a16="http://schemas.microsoft.com/office/drawing/2014/main" id="{72479334-6B88-4399-8F5F-CFF942A7E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9" b="-1"/>
          <a:stretch/>
        </p:blipFill>
        <p:spPr>
          <a:xfrm>
            <a:off x="1795442" y="326450"/>
            <a:ext cx="8105659" cy="6160300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563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</TotalTime>
  <Words>683</Words>
  <Application>Microsoft Office PowerPoint</Application>
  <PresentationFormat>Široki zaslon</PresentationFormat>
  <Paragraphs>79</Paragraphs>
  <Slides>24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Impact</vt:lpstr>
      <vt:lpstr>MerriweatherSans</vt:lpstr>
      <vt:lpstr>Tema sustava Office</vt:lpstr>
      <vt:lpstr>Učimo razmišljati i djelovati održivo</vt:lpstr>
      <vt:lpstr>PowerPoint prezentacija</vt:lpstr>
      <vt:lpstr>PowerPoint prezentacija</vt:lpstr>
      <vt:lpstr>PowerPoint prezentacija</vt:lpstr>
      <vt:lpstr>TEMELJNA NAČELA e-škole SCENARIJA POUČAVANJA</vt:lpstr>
      <vt:lpstr>PowerPoint prezentacija</vt:lpstr>
      <vt:lpstr>PowerPoint prezentacija</vt:lpstr>
      <vt:lpstr>Tko proizvodi moje povrće?</vt:lpstr>
      <vt:lpstr>PowerPoint prezentacija</vt:lpstr>
      <vt:lpstr>PowerPoint prezentacija</vt:lpstr>
      <vt:lpstr>PowerPoint prezentacija</vt:lpstr>
      <vt:lpstr>Sat razrednika:  DAN KRUHA I ZAHVALNOSTI ZA PLODOVE ZEMLJE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Umjesto zaključka - Evaluacija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cuc</dc:title>
  <dc:creator>tamara.banovic@skole.hr</dc:creator>
  <cp:lastModifiedBy>tamara.banovic@skole.hr</cp:lastModifiedBy>
  <cp:revision>10</cp:revision>
  <dcterms:created xsi:type="dcterms:W3CDTF">2021-10-03T13:46:08Z</dcterms:created>
  <dcterms:modified xsi:type="dcterms:W3CDTF">2021-10-08T15:20:46Z</dcterms:modified>
</cp:coreProperties>
</file>