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64" r:id="rId3"/>
    <p:sldId id="258" r:id="rId4"/>
    <p:sldId id="265" r:id="rId5"/>
    <p:sldId id="266" r:id="rId6"/>
    <p:sldId id="278" r:id="rId7"/>
    <p:sldId id="260" r:id="rId8"/>
    <p:sldId id="261" r:id="rId9"/>
    <p:sldId id="279" r:id="rId10"/>
    <p:sldId id="281" r:id="rId11"/>
    <p:sldId id="262" r:id="rId12"/>
    <p:sldId id="263" r:id="rId13"/>
    <p:sldId id="269" r:id="rId14"/>
    <p:sldId id="276" r:id="rId15"/>
    <p:sldId id="270" r:id="rId16"/>
    <p:sldId id="272" r:id="rId17"/>
    <p:sldId id="277" r:id="rId18"/>
    <p:sldId id="274" r:id="rId19"/>
    <p:sldId id="273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rdija Marijan" initials="GM" lastIdx="3" clrIdx="0">
    <p:extLst>
      <p:ext uri="{19B8F6BF-5375-455C-9EA6-DF929625EA0E}">
        <p15:presenceInfo xmlns:p15="http://schemas.microsoft.com/office/powerpoint/2012/main" userId="S::gordija.marijan@skole.hr::a62bcff2-6f65-444a-8bca-7514dde553d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7F6650-C059-F486-97DF-AF8DC504FF72}" v="63" dt="2021-10-06T20:20:30.492"/>
    <p1510:client id="{48E3D842-7424-B86A-31ED-22E3FD8CE0BF}" v="739" dt="2021-10-06T19:28:05.259"/>
    <p1510:client id="{48F0ECCC-28A2-0306-DB12-F646383E02C3}" v="99" dt="2021-10-07T21:04:59.296"/>
    <p1510:client id="{8EFDD7DC-CCD8-5473-F6FE-EEF3B4580DD8}" v="41" dt="2021-10-06T19:59:55.656"/>
    <p1510:client id="{A3111B3D-AAED-4410-315C-CA40BA4E18C9}" v="23" dt="2021-10-07T20:48:50.673"/>
    <p1510:client id="{AA3C3263-FFB2-1E17-E85D-25C1CF24CC20}" v="214" dt="2021-10-07T18:44:25.637"/>
    <p1510:client id="{BEDC82B7-2792-4AD7-A25D-19870C848BDF}" v="48" dt="2021-06-16T18:35:50.060"/>
    <p1510:client id="{E71981A9-14F9-D402-67DA-15CFC6E83D2B}" v="26" dt="2021-10-06T21:04:56.0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58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07T11:23:28.208" idx="1">
    <p:pos x="10" y="10"/>
    <p:text>O Moduli / epas​
Aktivnosti – popis aktivnosti što slali forumu/ Dani Europe cure veleposlanici / letak​
Digitalni alati - ​
Vidljivost /web insta face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07T11:34:15.073" idx="2">
    <p:pos x="7363" y="144"/>
    <p:text>Učenika, prof, solidarnost, Epas škole - debata, predavanja, obilježavanja, moduli, radionice​
ETwinning – oznaka kvalitete slika – tripline – uzet medu sa sobom!!​
Sa zastupnicima u EP​
Ured EP u HR, Europski dom, razne organizacije
</p:text>
    <p:extLst>
      <p:ext uri="{C676402C-5697-4E1C-873F-D02D1690AC5C}">
        <p15:threadingInfo xmlns:p15="http://schemas.microsoft.com/office/powerpoint/2012/main" timeZoneBias="420"/>
      </p:ext>
    </p:extLst>
  </p:cm>
  <p:cm authorId="1" dt="2021-10-07T13:42:43.055" idx="3">
    <p:pos x="7363" y="240"/>
    <p:text>suradnja!!!!!!!!!!!!
</p:text>
    <p:extLst>
      <p:ext uri="{C676402C-5697-4E1C-873F-D02D1690AC5C}">
        <p15:threadingInfo xmlns:p15="http://schemas.microsoft.com/office/powerpoint/2012/main" timeZoneBias="420">
          <p15:parentCm authorId="1" idx="2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523430-FB7A-4625-A8CF-73AEEC1125AD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01F17-6A4A-4FE5-A064-5292F4800A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3441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01F17-6A4A-4FE5-A064-5292F4800A8E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988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youtu.be/WzJEM_yGRsY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49B653-C6F0-4E33-9D1B-ABDD01788B69}"/>
              </a:ext>
            </a:extLst>
          </p:cNvPr>
          <p:cNvSpPr txBox="1"/>
          <p:nvPr/>
        </p:nvSpPr>
        <p:spPr>
          <a:xfrm>
            <a:off x="7697260" y="2189439"/>
            <a:ext cx="4008384" cy="439398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dirty="0"/>
              <a:t>472 </a:t>
            </a:r>
            <a:endParaRPr lang="en-US" sz="48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/>
              <a:t>kilometara</a:t>
            </a:r>
            <a:r>
              <a:rPr lang="en-US" sz="4800" b="1" dirty="0"/>
              <a:t> </a:t>
            </a:r>
            <a:endParaRPr lang="en-US" sz="48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/>
              <a:t>između</a:t>
            </a:r>
            <a:r>
              <a:rPr lang="en-US" sz="4800" b="1" dirty="0"/>
              <a:t> </a:t>
            </a:r>
            <a:endParaRPr lang="en-US" sz="48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/>
              <a:t>nas</a:t>
            </a:r>
            <a:r>
              <a:rPr lang="en-US" sz="4800" dirty="0"/>
              <a:t>​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" name="Rezervirano mjesto sadržaja 12" descr="Slika na kojoj se prikazuje tekst, isječak crteža&#10;&#10;Opis je automatski generiran">
            <a:extLst>
              <a:ext uri="{FF2B5EF4-FFF2-40B4-BE49-F238E27FC236}">
                <a16:creationId xmlns:a16="http://schemas.microsoft.com/office/drawing/2014/main" id="{5754DECD-18D4-4EEC-A524-83CBB7D05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775" y="980736"/>
            <a:ext cx="5902638" cy="5638341"/>
          </a:xfrm>
        </p:spPr>
      </p:pic>
    </p:spTree>
    <p:extLst>
      <p:ext uri="{BB962C8B-B14F-4D97-AF65-F5344CB8AC3E}">
        <p14:creationId xmlns:p14="http://schemas.microsoft.com/office/powerpoint/2010/main" val="1083064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etra">
            <a:hlinkClick r:id="" action="ppaction://media"/>
            <a:extLst>
              <a:ext uri="{FF2B5EF4-FFF2-40B4-BE49-F238E27FC236}">
                <a16:creationId xmlns:a16="http://schemas.microsoft.com/office/drawing/2014/main" id="{ACB64DD1-C3FA-4377-B11F-D56E9BCA3FE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7805" y="695676"/>
            <a:ext cx="3376389" cy="5181644"/>
          </a:xfrm>
        </p:spPr>
      </p:pic>
    </p:spTree>
    <p:extLst>
      <p:ext uri="{BB962C8B-B14F-4D97-AF65-F5344CB8AC3E}">
        <p14:creationId xmlns:p14="http://schemas.microsoft.com/office/powerpoint/2010/main" val="285441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F92FD533-7B6A-457C-827F-EBD8E55AD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2" y="993244"/>
            <a:ext cx="3683111" cy="89315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73152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Qr code&#10;&#10;Description automatically generated">
            <a:extLst>
              <a:ext uri="{FF2B5EF4-FFF2-40B4-BE49-F238E27FC236}">
                <a16:creationId xmlns:a16="http://schemas.microsoft.com/office/drawing/2014/main" id="{D5FCA74E-F35F-4302-8585-523C24074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544" y="313080"/>
            <a:ext cx="2273647" cy="2262279"/>
          </a:xfrm>
          <a:prstGeom prst="rect">
            <a:avLst/>
          </a:prstGeom>
        </p:spPr>
      </p:pic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FC95820-DD1D-441B-A598-AA4933A19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14" y="3006496"/>
            <a:ext cx="2394999" cy="338515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F32C1A4-2AC7-48CB-9AB7-B80470C0F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3627" y="2779776"/>
            <a:ext cx="73152" cy="40782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27CA4B4-FB93-4003-A150-1ED22CA30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9389" y="3395780"/>
            <a:ext cx="3671254" cy="26065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Qr code&#10;&#10;Description automatically generated">
            <a:extLst>
              <a:ext uri="{FF2B5EF4-FFF2-40B4-BE49-F238E27FC236}">
                <a16:creationId xmlns:a16="http://schemas.microsoft.com/office/drawing/2014/main" id="{A48AFA9D-4D1D-4FFC-ADBA-8AA4E55179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9589" y="321735"/>
            <a:ext cx="3354720" cy="331278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731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6AF94FE-C80F-40C8-B7AA-F72A5630A5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2638" y="4172622"/>
            <a:ext cx="3288099" cy="222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53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D63F8-8FBA-4658-A3FC-806074702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839" y="1948603"/>
            <a:ext cx="4785437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bit.ly/EU-</a:t>
            </a:r>
            <a:r>
              <a:rPr lang="en-US" sz="3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Aktivnosti</a:t>
            </a:r>
            <a:endParaRPr lang="en-US" sz="3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Qr code&#10;&#10;Description automatically generated">
            <a:extLst>
              <a:ext uri="{FF2B5EF4-FFF2-40B4-BE49-F238E27FC236}">
                <a16:creationId xmlns:a16="http://schemas.microsoft.com/office/drawing/2014/main" id="{50CDEB87-E4F6-4A4D-AD03-26047BE19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597" y="666728"/>
            <a:ext cx="5465791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94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8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person wearing headphones&#10;&#10;Description automatically generated">
            <a:extLst>
              <a:ext uri="{FF2B5EF4-FFF2-40B4-BE49-F238E27FC236}">
                <a16:creationId xmlns:a16="http://schemas.microsoft.com/office/drawing/2014/main" id="{702B819A-C1BE-4456-8C04-8AAE62D83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66" r="8517" b="2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4C52ED36-1ADC-4758-9260-5F3B0BC2B4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83" r="18947"/>
          <a:stretch/>
        </p:blipFill>
        <p:spPr>
          <a:xfrm>
            <a:off x="4180743" y="10"/>
            <a:ext cx="4014047" cy="338327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76BE419E-2E4E-4787-9A37-5247D69DFC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496" r="3" b="3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8" name="Picture 8" descr="Diagram&#10;&#10;Description automatically generated">
            <a:extLst>
              <a:ext uri="{FF2B5EF4-FFF2-40B4-BE49-F238E27FC236}">
                <a16:creationId xmlns:a16="http://schemas.microsoft.com/office/drawing/2014/main" id="{95D306C4-7CE2-467E-891C-28F74014C5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108" r="-1" b="19784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C6487DE-89C0-40AC-A727-B0BC87ECA7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085" r="-1" b="8628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128D1DD-DB55-489B-BB0E-AF313AC4C7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824" r="8073" b="-1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91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48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5AB0013-D144-41CE-B7DB-708541205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31" y="643467"/>
            <a:ext cx="2845578" cy="24756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A6013C6-9F6E-4637-B329-2E93399ED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069" y="650497"/>
            <a:ext cx="2930116" cy="246862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5EABAB3-5A60-4AFD-A158-E1E5778B1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3518" y="660904"/>
            <a:ext cx="3252903" cy="244780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EA8335CF-3285-4B65-9F4F-73BBDB31B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995" y="3748194"/>
            <a:ext cx="1934051" cy="247163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E9502745-DF24-4FBF-BEE5-922571766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5433" y="3981680"/>
            <a:ext cx="3217333" cy="2075179"/>
          </a:xfrm>
          <a:prstGeom prst="rect">
            <a:avLst/>
          </a:prstGeom>
        </p:spPr>
      </p:pic>
      <p:pic>
        <p:nvPicPr>
          <p:cNvPr id="2" name="Picture 2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1D6A2CF8-9326-491F-9667-AE70CC605B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3518" y="3861207"/>
            <a:ext cx="3252903" cy="225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9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D28E87-62D2-4602-B72F-5F74AA23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1915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20A56-1A81-45EE-B8CF-55AB8B62E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Vanjska evalucija - FSO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9AFE4-1EAC-4046-93A0-F8A4EE7BA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35726"/>
            <a:ext cx="10515599" cy="42062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1. mjesto</a:t>
            </a:r>
          </a:p>
        </p:txBody>
      </p:sp>
      <p:pic>
        <p:nvPicPr>
          <p:cNvPr id="5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1735B34B-46C4-47ED-8DFF-4F0C0A8FF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795" y="3126019"/>
            <a:ext cx="7470843" cy="1812054"/>
          </a:xfrm>
          <a:prstGeom prst="rect">
            <a:avLst/>
          </a:prstGeom>
        </p:spPr>
      </p:pic>
      <p:pic>
        <p:nvPicPr>
          <p:cNvPr id="6" name="Slika 5" descr="Slika na kojoj se prikazuje tekst&#10;&#10;Opis je automatski generiran">
            <a:extLst>
              <a:ext uri="{FF2B5EF4-FFF2-40B4-BE49-F238E27FC236}">
                <a16:creationId xmlns:a16="http://schemas.microsoft.com/office/drawing/2014/main" id="{4C3DBC3B-B810-45BA-9126-B291F781E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62" y="2080514"/>
            <a:ext cx="27908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12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id="{F25B48B9-A02D-438D-86B6-05BCB238F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7920" y="2179019"/>
            <a:ext cx="8945880" cy="39979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6600" dirty="0">
                <a:hlinkClick r:id="rId2"/>
              </a:rPr>
              <a:t>video zajednoza.eu</a:t>
            </a:r>
            <a:endParaRPr lang="hr-HR" sz="6600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E7434141-0035-4E36-AAAF-9A93708E2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712" y="3148670"/>
            <a:ext cx="23145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4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D4F735-C3FF-4B5F-957A-015F2FEC1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5600">
                <a:cs typeface="Calibri Light"/>
              </a:rPr>
              <a:t>Zaključak</a:t>
            </a:r>
            <a:endParaRPr lang="en-US" sz="560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15274-AC3E-482B-83C8-831BAEE00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2326640"/>
            <a:ext cx="4702848" cy="28824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>
                <a:cs typeface="Calibri"/>
              </a:rPr>
              <a:t>Nove</a:t>
            </a:r>
            <a:r>
              <a:rPr lang="en-US" sz="3600" dirty="0">
                <a:cs typeface="Calibri"/>
              </a:rPr>
              <a:t> </a:t>
            </a:r>
            <a:r>
              <a:rPr lang="en-US" sz="3600" dirty="0" err="1">
                <a:cs typeface="Calibri"/>
              </a:rPr>
              <a:t>prilike</a:t>
            </a:r>
            <a:endParaRPr lang="en-US" sz="3600" dirty="0">
              <a:cs typeface="Calibri"/>
            </a:endParaRPr>
          </a:p>
          <a:p>
            <a:r>
              <a:rPr lang="en-US" sz="3600" dirty="0" err="1">
                <a:cs typeface="Calibri"/>
              </a:rPr>
              <a:t>Ujedin</a:t>
            </a:r>
            <a:r>
              <a:rPr lang="hr-HR" sz="3600" dirty="0">
                <a:cs typeface="Calibri"/>
              </a:rPr>
              <a:t>j</a:t>
            </a:r>
            <a:r>
              <a:rPr lang="en-US" sz="3600" dirty="0" err="1">
                <a:cs typeface="Calibri"/>
              </a:rPr>
              <a:t>eni</a:t>
            </a:r>
            <a:r>
              <a:rPr lang="en-US" sz="3600" dirty="0">
                <a:cs typeface="Calibri"/>
              </a:rPr>
              <a:t> u </a:t>
            </a:r>
            <a:r>
              <a:rPr lang="en-US" sz="3600" dirty="0" err="1">
                <a:cs typeface="Calibri"/>
              </a:rPr>
              <a:t>različitosti</a:t>
            </a:r>
            <a:endParaRPr lang="en-US" sz="3600" dirty="0">
              <a:cs typeface="Calibri"/>
            </a:endParaRPr>
          </a:p>
          <a:p>
            <a:endParaRPr lang="en-US" sz="2400" dirty="0">
              <a:cs typeface="Calibri"/>
            </a:endParaRPr>
          </a:p>
          <a:p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48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76AF2E-FF87-456B-BE34-B56B1BE96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6544" y="355258"/>
            <a:ext cx="9236700" cy="1188950"/>
          </a:xfrm>
        </p:spPr>
        <p:txBody>
          <a:bodyPr anchor="b">
            <a:normAutofit/>
          </a:bodyPr>
          <a:lstStyle/>
          <a:p>
            <a:r>
              <a:rPr lang="en-US" sz="5400" dirty="0" err="1">
                <a:cs typeface="Calibri Light"/>
              </a:rPr>
              <a:t>Pitanja</a:t>
            </a:r>
            <a:r>
              <a:rPr lang="en-US" sz="5400" dirty="0">
                <a:cs typeface="Calibri Light"/>
              </a:rPr>
              <a:t>? </a:t>
            </a:r>
            <a:r>
              <a:rPr lang="en-US" sz="5400" dirty="0" err="1">
                <a:cs typeface="Calibri Light"/>
              </a:rPr>
              <a:t>Komentari</a:t>
            </a:r>
            <a:r>
              <a:rPr lang="hr-HR" sz="5400" dirty="0">
                <a:cs typeface="Calibri Light"/>
              </a:rPr>
              <a:t>…</a:t>
            </a:r>
            <a:endParaRPr lang="en-US" sz="5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zervirano mjesto sadržaja 8" descr="Slika na kojoj se prikazuje tekst, muškarac&#10;&#10;Opis je automatski generiran">
            <a:extLst>
              <a:ext uri="{FF2B5EF4-FFF2-40B4-BE49-F238E27FC236}">
                <a16:creationId xmlns:a16="http://schemas.microsoft.com/office/drawing/2014/main" id="{AEE9483F-CA40-4C10-B141-1427332CF5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1" y="2501410"/>
            <a:ext cx="5726349" cy="3221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897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EB92B-2093-48EC-A524-73116C06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000" err="1">
                <a:cs typeface="Calibri Light"/>
              </a:rPr>
              <a:t>Evaluacija</a:t>
            </a:r>
            <a:endParaRPr lang="en-US" sz="4000" err="1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003A5-691E-4A93-85A5-EA40788E1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566580"/>
            <a:ext cx="4559425" cy="21734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3200" b="1" dirty="0">
                <a:ea typeface="+mn-lt"/>
                <a:cs typeface="+mn-lt"/>
              </a:rPr>
              <a:t>bit.ly/CUC2021-evaluacija</a:t>
            </a:r>
          </a:p>
          <a:p>
            <a:pPr marL="0" indent="0">
              <a:buNone/>
            </a:pPr>
            <a:endParaRPr lang="en-US" sz="2000" dirty="0">
              <a:cs typeface="Calibri"/>
            </a:endParaRPr>
          </a:p>
          <a:p>
            <a:pPr marL="0" indent="0">
              <a:buNone/>
            </a:pPr>
            <a:endParaRPr lang="en-US" sz="2000" dirty="0">
              <a:cs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Qr code&#10;&#10;Description automatically generated">
            <a:extLst>
              <a:ext uri="{FF2B5EF4-FFF2-40B4-BE49-F238E27FC236}">
                <a16:creationId xmlns:a16="http://schemas.microsoft.com/office/drawing/2014/main" id="{F4C72240-B097-49CB-BBD6-DF42A14B7D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62" r="4" b="4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44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77E71-FD22-4C80-94C8-AD769DCA5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261" y="1948603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bit.ly/</a:t>
            </a:r>
            <a:r>
              <a:rPr lang="en-US" sz="3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Asocijacija</a:t>
            </a:r>
            <a:endParaRPr lang="en-US" sz="3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Qr code&#10;&#10;Description automatically generated">
            <a:extLst>
              <a:ext uri="{FF2B5EF4-FFF2-40B4-BE49-F238E27FC236}">
                <a16:creationId xmlns:a16="http://schemas.microsoft.com/office/drawing/2014/main" id="{C1171271-F955-435C-AA71-0655EB54C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597" y="666728"/>
            <a:ext cx="5465791" cy="5465791"/>
          </a:xfrm>
          <a:prstGeom prst="rect">
            <a:avLst/>
          </a:prstGeom>
        </p:spPr>
      </p:pic>
      <p:sp>
        <p:nvSpPr>
          <p:cNvPr id="6" name="Naslov 5">
            <a:extLst>
              <a:ext uri="{FF2B5EF4-FFF2-40B4-BE49-F238E27FC236}">
                <a16:creationId xmlns:a16="http://schemas.microsoft.com/office/drawing/2014/main" id="{B2B59026-00D3-4709-99EA-9744EE586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63874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10FD42-AE1F-46C1-BF66-808D991C3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Hvala na pozornosti :)</a:t>
            </a:r>
          </a:p>
        </p:txBody>
      </p:sp>
      <p:cxnSp>
        <p:nvCxnSpPr>
          <p:cNvPr id="7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329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73E9FC8-2143-48A2-9DEE-AABBC7E30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265888"/>
          </a:xfrm>
          <a:custGeom>
            <a:avLst/>
            <a:gdLst>
              <a:gd name="connsiteX0" fmla="*/ 0 w 12188952"/>
              <a:gd name="connsiteY0" fmla="*/ 0 h 6265888"/>
              <a:gd name="connsiteX1" fmla="*/ 12188952 w 12188952"/>
              <a:gd name="connsiteY1" fmla="*/ 0 h 6265888"/>
              <a:gd name="connsiteX2" fmla="*/ 12188952 w 12188952"/>
              <a:gd name="connsiteY2" fmla="*/ 5061023 h 6265888"/>
              <a:gd name="connsiteX3" fmla="*/ 12188400 w 12188952"/>
              <a:gd name="connsiteY3" fmla="*/ 5061281 h 6265888"/>
              <a:gd name="connsiteX4" fmla="*/ 6096000 w 12188952"/>
              <a:gd name="connsiteY4" fmla="*/ 6265888 h 6265888"/>
              <a:gd name="connsiteX5" fmla="*/ 3601 w 12188952"/>
              <a:gd name="connsiteY5" fmla="*/ 5061281 h 6265888"/>
              <a:gd name="connsiteX6" fmla="*/ 0 w 12188952"/>
              <a:gd name="connsiteY6" fmla="*/ 5059596 h 62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65888">
                <a:moveTo>
                  <a:pt x="0" y="0"/>
                </a:moveTo>
                <a:lnTo>
                  <a:pt x="12188952" y="0"/>
                </a:lnTo>
                <a:lnTo>
                  <a:pt x="12188952" y="5061023"/>
                </a:lnTo>
                <a:lnTo>
                  <a:pt x="12188400" y="5061281"/>
                </a:lnTo>
                <a:cubicBezTo>
                  <a:pt x="10489511" y="5817852"/>
                  <a:pt x="8380622" y="6265888"/>
                  <a:pt x="6096000" y="6265888"/>
                </a:cubicBezTo>
                <a:cubicBezTo>
                  <a:pt x="3811379" y="6265888"/>
                  <a:pt x="1702489" y="5817852"/>
                  <a:pt x="3601" y="5061281"/>
                </a:cubicBezTo>
                <a:lnTo>
                  <a:pt x="0" y="5059596"/>
                </a:ln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E77AD65D-AD71-43C2-BCB1-A541169CD7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764"/>
          <a:stretch/>
        </p:blipFill>
        <p:spPr>
          <a:xfrm>
            <a:off x="0" y="-291819"/>
            <a:ext cx="12188952" cy="6003842"/>
          </a:xfrm>
          <a:custGeom>
            <a:avLst/>
            <a:gdLst/>
            <a:ahLst/>
            <a:cxnLst/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AB4331-716E-481E-A4F9-83FFCC8DDD61}"/>
              </a:ext>
            </a:extLst>
          </p:cNvPr>
          <p:cNvSpPr txBox="1"/>
          <p:nvPr/>
        </p:nvSpPr>
        <p:spPr>
          <a:xfrm>
            <a:off x="4163683" y="238664"/>
            <a:ext cx="446848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400" b="1">
              <a:latin typeface="arial"/>
              <a:cs typeface="arial"/>
            </a:endParaRPr>
          </a:p>
        </p:txBody>
      </p:sp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CA3C745E-EA48-4CAD-A02E-461B366AF48C}"/>
              </a:ext>
            </a:extLst>
          </p:cNvPr>
          <p:cNvSpPr/>
          <p:nvPr/>
        </p:nvSpPr>
        <p:spPr>
          <a:xfrm>
            <a:off x="942680" y="3506772"/>
            <a:ext cx="1414021" cy="5184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dirty="0">
                <a:solidFill>
                  <a:schemeClr val="tx1"/>
                </a:solidFill>
              </a:rPr>
              <a:t>SŠ Hrvatski kralj Zvonimir Krk </a:t>
            </a:r>
          </a:p>
        </p:txBody>
      </p:sp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id="{9CC2560E-9B4A-4901-9E78-7F1C1487763B}"/>
              </a:ext>
            </a:extLst>
          </p:cNvPr>
          <p:cNvSpPr/>
          <p:nvPr/>
        </p:nvSpPr>
        <p:spPr>
          <a:xfrm>
            <a:off x="10096107" y="5052767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3AFE68FD-6D6C-4EF0-B68B-BF1DFDAA283D}"/>
              </a:ext>
            </a:extLst>
          </p:cNvPr>
          <p:cNvSpPr/>
          <p:nvPr/>
        </p:nvSpPr>
        <p:spPr>
          <a:xfrm>
            <a:off x="11154957" y="2111603"/>
            <a:ext cx="961628" cy="424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dirty="0">
                <a:solidFill>
                  <a:schemeClr val="tx1"/>
                </a:solidFill>
              </a:rPr>
              <a:t>Gimnazija Vukovar</a:t>
            </a:r>
          </a:p>
        </p:txBody>
      </p:sp>
    </p:spTree>
    <p:extLst>
      <p:ext uri="{BB962C8B-B14F-4D97-AF65-F5344CB8AC3E}">
        <p14:creationId xmlns:p14="http://schemas.microsoft.com/office/powerpoint/2010/main" val="1915430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66C9DCB-3319-485B-808C-0476FD893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85" y="198766"/>
            <a:ext cx="2144204" cy="116959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9F465E1-04B9-4A1A-BE2D-7BEAD3314061}"/>
              </a:ext>
            </a:extLst>
          </p:cNvPr>
          <p:cNvSpPr>
            <a:spLocks noGrp="1"/>
          </p:cNvSpPr>
          <p:nvPr/>
        </p:nvSpPr>
        <p:spPr>
          <a:xfrm>
            <a:off x="7624311" y="4922748"/>
            <a:ext cx="4606506" cy="1699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>
                <a:cs typeface="Calibri Light"/>
              </a:rPr>
              <a:t>Nataša</a:t>
            </a:r>
            <a:r>
              <a:rPr lang="en-US" sz="2000" b="1" dirty="0">
                <a:cs typeface="Calibri Light"/>
              </a:rPr>
              <a:t> </a:t>
            </a:r>
            <a:r>
              <a:rPr lang="en-US" sz="2000" b="1" dirty="0" err="1">
                <a:cs typeface="Calibri Light"/>
              </a:rPr>
              <a:t>Vinković</a:t>
            </a:r>
            <a:r>
              <a:rPr lang="en-US" sz="2000" dirty="0">
                <a:cs typeface="Calibri Light"/>
              </a:rPr>
              <a:t>, prof.</a:t>
            </a:r>
            <a:br>
              <a:rPr lang="en-US" sz="2000" dirty="0">
                <a:cs typeface="Calibri Light"/>
              </a:rPr>
            </a:br>
            <a:r>
              <a:rPr lang="en-US" sz="2000" i="1" dirty="0" err="1">
                <a:cs typeface="Calibri Light"/>
              </a:rPr>
              <a:t>Gimnazija</a:t>
            </a:r>
            <a:r>
              <a:rPr lang="en-US" sz="2000" i="1" dirty="0">
                <a:cs typeface="Calibri Light"/>
              </a:rPr>
              <a:t> </a:t>
            </a:r>
            <a:r>
              <a:rPr lang="en-US" sz="2000" i="1" dirty="0" err="1">
                <a:cs typeface="Calibri Light"/>
              </a:rPr>
              <a:t>Vukovar</a:t>
            </a:r>
            <a:br>
              <a:rPr lang="en-US" sz="2000" dirty="0">
                <a:cs typeface="Calibri Light"/>
              </a:rPr>
            </a:br>
            <a:r>
              <a:rPr lang="en-US" sz="2000" b="1" dirty="0" err="1">
                <a:cs typeface="Calibri Light"/>
              </a:rPr>
              <a:t>Gordija</a:t>
            </a:r>
            <a:r>
              <a:rPr lang="en-US" sz="2000" b="1" dirty="0">
                <a:cs typeface="Calibri Light"/>
              </a:rPr>
              <a:t> </a:t>
            </a:r>
            <a:r>
              <a:rPr lang="en-US" sz="2000" b="1" dirty="0" err="1">
                <a:cs typeface="Calibri Light"/>
              </a:rPr>
              <a:t>Marijan</a:t>
            </a:r>
            <a:r>
              <a:rPr lang="en-US" sz="2000" dirty="0">
                <a:cs typeface="Calibri Light"/>
              </a:rPr>
              <a:t>, prof.</a:t>
            </a:r>
            <a:br>
              <a:rPr lang="en-US" sz="2000" dirty="0">
                <a:cs typeface="Calibri Light"/>
              </a:rPr>
            </a:br>
            <a:r>
              <a:rPr lang="en-US" sz="2000" i="1" dirty="0" err="1">
                <a:cs typeface="Calibri Light"/>
              </a:rPr>
              <a:t>Srednja</a:t>
            </a:r>
            <a:r>
              <a:rPr lang="en-US" sz="2000" i="1" dirty="0">
                <a:cs typeface="Calibri Light"/>
              </a:rPr>
              <a:t> </a:t>
            </a:r>
            <a:r>
              <a:rPr lang="en-US" sz="2000" i="1" dirty="0" err="1">
                <a:cs typeface="Calibri Light"/>
              </a:rPr>
              <a:t>škola</a:t>
            </a:r>
            <a:r>
              <a:rPr lang="en-US" sz="2000" i="1" dirty="0">
                <a:cs typeface="Calibri Light"/>
              </a:rPr>
              <a:t> </a:t>
            </a:r>
            <a:r>
              <a:rPr lang="en-US" sz="2000" i="1" dirty="0" err="1">
                <a:cs typeface="Calibri Light"/>
              </a:rPr>
              <a:t>Hrvatski</a:t>
            </a:r>
            <a:r>
              <a:rPr lang="en-US" sz="2000" i="1" dirty="0">
                <a:cs typeface="Calibri Light"/>
              </a:rPr>
              <a:t> </a:t>
            </a:r>
            <a:r>
              <a:rPr lang="en-US" sz="2000" i="1" dirty="0" err="1">
                <a:cs typeface="Calibri Light"/>
              </a:rPr>
              <a:t>kralj</a:t>
            </a:r>
            <a:r>
              <a:rPr lang="en-US" sz="2000" i="1" dirty="0">
                <a:cs typeface="Calibri Light"/>
              </a:rPr>
              <a:t> </a:t>
            </a:r>
            <a:r>
              <a:rPr lang="en-US" sz="2000" i="1" dirty="0" err="1">
                <a:cs typeface="Calibri Light"/>
              </a:rPr>
              <a:t>Zvonimir</a:t>
            </a:r>
            <a:r>
              <a:rPr lang="en-US" sz="2000" i="1" dirty="0">
                <a:cs typeface="Calibri Light"/>
              </a:rPr>
              <a:t>, </a:t>
            </a:r>
            <a:r>
              <a:rPr lang="en-US" sz="2000" i="1" dirty="0" err="1">
                <a:cs typeface="Calibri Light"/>
              </a:rPr>
              <a:t>Krk</a:t>
            </a:r>
            <a:endParaRPr lang="en-US" sz="2000" i="1" dirty="0"/>
          </a:p>
        </p:txBody>
      </p:sp>
      <p:pic>
        <p:nvPicPr>
          <p:cNvPr id="5" name="Picture 5" descr="Text, logo&#10;&#10;Description automatically generated">
            <a:extLst>
              <a:ext uri="{FF2B5EF4-FFF2-40B4-BE49-F238E27FC236}">
                <a16:creationId xmlns:a16="http://schemas.microsoft.com/office/drawing/2014/main" id="{5FB5F3DE-422D-4A3C-88FE-DB95E2AC2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209" y="632305"/>
            <a:ext cx="8158074" cy="4351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55B03F-EAAC-4DA3-B73B-572022475CF3}"/>
              </a:ext>
            </a:extLst>
          </p:cNvPr>
          <p:cNvSpPr txBox="1"/>
          <p:nvPr/>
        </p:nvSpPr>
        <p:spPr>
          <a:xfrm>
            <a:off x="3559835" y="3602967"/>
            <a:ext cx="612187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arial"/>
              </a:rPr>
              <a:t>472 </a:t>
            </a:r>
            <a:r>
              <a:rPr lang="en-US" sz="2800" b="1" err="1">
                <a:latin typeface="arial"/>
              </a:rPr>
              <a:t>kilometara</a:t>
            </a:r>
            <a:r>
              <a:rPr lang="en-US" sz="2800" b="1">
                <a:latin typeface="arial"/>
              </a:rPr>
              <a:t> </a:t>
            </a:r>
            <a:r>
              <a:rPr lang="en-US" sz="2800" b="1" err="1">
                <a:latin typeface="arial"/>
              </a:rPr>
              <a:t>između</a:t>
            </a:r>
            <a:r>
              <a:rPr lang="en-US" sz="2800" b="1">
                <a:latin typeface="arial"/>
              </a:rPr>
              <a:t> </a:t>
            </a:r>
            <a:r>
              <a:rPr lang="en-US" sz="2800" b="1" err="1">
                <a:latin typeface="arial"/>
              </a:rPr>
              <a:t>nas</a:t>
            </a:r>
            <a:r>
              <a:rPr lang="en-US" sz="2800">
                <a:latin typeface="arial"/>
                <a:cs typeface="arial"/>
              </a:rPr>
              <a:t>​</a:t>
            </a:r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2396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FBE26-35B3-4732-BA4E-D73DA63E3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Program Škola ambasador Europskog parlamenta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EC67A98-F3E9-4F47-81E5-FB7DA04FD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5" r="-5" b="-5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3D919950-6B1C-4003-9282-53C439BAD6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3" r="772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E4FC3E7-9EA3-49D0-A21A-BC6B29ADB3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39" r="20988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10" name="Straight Connector 10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1A2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7476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8974FDA-47DE-4467-A1AF-8EA570B1F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787" y="700134"/>
            <a:ext cx="4970877" cy="1135737"/>
          </a:xfrm>
        </p:spPr>
        <p:txBody>
          <a:bodyPr>
            <a:normAutofit/>
          </a:bodyPr>
          <a:lstStyle/>
          <a:p>
            <a:r>
              <a:rPr lang="hr-HR" sz="3600" dirty="0" err="1"/>
              <a:t>EUčionica</a:t>
            </a:r>
            <a:endParaRPr lang="hr-HR" sz="3600" dirty="0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WhatsApp Video 2021-10-08 at 09.21.39">
            <a:hlinkClick r:id="" action="ppaction://media"/>
            <a:extLst>
              <a:ext uri="{FF2B5EF4-FFF2-40B4-BE49-F238E27FC236}">
                <a16:creationId xmlns:a16="http://schemas.microsoft.com/office/drawing/2014/main" id="{393ADCED-2E31-4EEB-ADE7-2BFDE569A8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5012" y="1979628"/>
            <a:ext cx="6941976" cy="390486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5CBE6EC-46EF-45D9-8E16-DCDC5917C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4720" y="0"/>
            <a:ext cx="1097280" cy="1097280"/>
            <a:chOff x="11094720" y="0"/>
            <a:chExt cx="1097280" cy="1097280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EEDCD65-9740-4F34-BDF1-9C068E053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B3DA7FD-5CC0-46D1-9DFB-5BAF6BE24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013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A250B96-A0FB-4819-87F4-8A244289E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34466"/>
            <a:ext cx="10905066" cy="4989066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05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Isosceles Triangle 2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4AE1BCC-4376-4F26-A2AF-FECB967A36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2"/>
          <a:stretch/>
        </p:blipFill>
        <p:spPr>
          <a:xfrm>
            <a:off x="1143027" y="643467"/>
            <a:ext cx="9905946" cy="5571065"/>
          </a:xfrm>
          <a:prstGeom prst="rect">
            <a:avLst/>
          </a:prstGeom>
          <a:ln>
            <a:noFill/>
          </a:ln>
        </p:spPr>
      </p:pic>
      <p:sp>
        <p:nvSpPr>
          <p:cNvPr id="31" name="Isosceles Triangle 2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53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daria">
            <a:hlinkClick r:id="" action="ppaction://media"/>
            <a:extLst>
              <a:ext uri="{FF2B5EF4-FFF2-40B4-BE49-F238E27FC236}">
                <a16:creationId xmlns:a16="http://schemas.microsoft.com/office/drawing/2014/main" id="{0E5BBF1C-4F4D-4D6F-8A45-3021F31EB99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1394" y="643467"/>
            <a:ext cx="10129211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8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543</TotalTime>
  <Words>89</Words>
  <Application>Microsoft Office PowerPoint</Application>
  <PresentationFormat>Široki zaslon</PresentationFormat>
  <Paragraphs>23</Paragraphs>
  <Slides>20</Slides>
  <Notes>1</Notes>
  <HiddenSlides>0</HiddenSlides>
  <MMClips>3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5" baseType="lpstr">
      <vt:lpstr>Arial</vt:lpstr>
      <vt:lpstr>Arial</vt:lpstr>
      <vt:lpstr>Calibri</vt:lpstr>
      <vt:lpstr>Calibri Light</vt:lpstr>
      <vt:lpstr>office theme</vt:lpstr>
      <vt:lpstr>PowerPoint prezentacija</vt:lpstr>
      <vt:lpstr>PowerPoint prezentacija</vt:lpstr>
      <vt:lpstr>PowerPoint prezentacija</vt:lpstr>
      <vt:lpstr>PowerPoint prezentacija</vt:lpstr>
      <vt:lpstr>Program Škola ambasador Europskog parlamenta</vt:lpstr>
      <vt:lpstr>EUčionica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Vanjska evalucija - FSO</vt:lpstr>
      <vt:lpstr>PowerPoint prezentacija</vt:lpstr>
      <vt:lpstr>Zaključak</vt:lpstr>
      <vt:lpstr>Pitanja? Komentari…</vt:lpstr>
      <vt:lpstr>Evaluacija</vt:lpstr>
      <vt:lpstr>Hvala na pozornosti :)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</dc:title>
  <dc:creator/>
  <cp:lastModifiedBy>geografija.gim.vu@outlook.com</cp:lastModifiedBy>
  <cp:revision>10</cp:revision>
  <dcterms:created xsi:type="dcterms:W3CDTF">2021-06-16T18:30:24Z</dcterms:created>
  <dcterms:modified xsi:type="dcterms:W3CDTF">2021-10-08T16:43:34Z</dcterms:modified>
</cp:coreProperties>
</file>