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2" r:id="rId14"/>
    <p:sldId id="276" r:id="rId15"/>
    <p:sldId id="274" r:id="rId16"/>
    <p:sldId id="275" r:id="rId17"/>
    <p:sldId id="277" r:id="rId18"/>
  </p:sldIdLst>
  <p:sldSz cx="12192000" cy="6858000"/>
  <p:notesSz cx="6858000" cy="9144000"/>
  <p:embeddedFontLst>
    <p:embeddedFont>
      <p:font typeface="Libre Franklin" pitchFamily="2" charset="-18"/>
      <p:regular r:id="rId20"/>
      <p:bold r:id="rId21"/>
      <p:italic r:id="rId22"/>
      <p:boldItalic r:id="rId23"/>
    </p:embeddedFont>
    <p:embeddedFont>
      <p:font typeface="Tw Cen MT" panose="020B0602020104020603" pitchFamily="34" charset="-18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ii/AG9NCZTUz42vJ9Z0ILL5VgJ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8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7893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971843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88658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276821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041991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667978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369297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454473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169513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1_Naslov i sadržaj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961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74405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982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312827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510183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7131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8828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263869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144775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071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uc.carnet.hr/202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CUC271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edulastic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subTitle" idx="1"/>
          </p:nvPr>
        </p:nvSpPr>
        <p:spPr>
          <a:xfrm>
            <a:off x="3081300" y="5027613"/>
            <a:ext cx="6029400" cy="10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Antonela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Matajić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OŠ Rajić, učitelj mentor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4294967295"/>
          </p:nvPr>
        </p:nvSpPr>
        <p:spPr>
          <a:xfrm>
            <a:off x="5069952" y="4484688"/>
            <a:ext cx="2295525" cy="108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</a:pPr>
            <a:r>
              <a:rPr lang="hr-HR" dirty="0"/>
              <a:t>27.10.2021.</a:t>
            </a:r>
            <a:endParaRPr dirty="0"/>
          </a:p>
        </p:txBody>
      </p:sp>
      <p:sp>
        <p:nvSpPr>
          <p:cNvPr id="95" name="Google Shape;95;p1"/>
          <p:cNvSpPr txBox="1"/>
          <p:nvPr/>
        </p:nvSpPr>
        <p:spPr>
          <a:xfrm>
            <a:off x="4639485" y="3874647"/>
            <a:ext cx="41148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b="1" u="sng" dirty="0">
                <a:solidFill>
                  <a:schemeClr val="bg2">
                    <a:lumMod val="50000"/>
                  </a:schemeClr>
                </a:solidFill>
                <a:latin typeface="Libre Franklin"/>
                <a:ea typeface="Libre Franklin"/>
                <a:cs typeface="Libre Franklin"/>
                <a:sym typeface="Libre Frankli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CUC 2021.</a:t>
            </a:r>
            <a:endParaRPr sz="3600" b="1" dirty="0">
              <a:solidFill>
                <a:schemeClr val="bg2">
                  <a:lumMod val="50000"/>
                </a:schemeClr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FA306501-47AA-483A-A2BA-9D347E90A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9609" y="1299843"/>
            <a:ext cx="8689976" cy="2509213"/>
          </a:xfrm>
        </p:spPr>
        <p:txBody>
          <a:bodyPr/>
          <a:lstStyle/>
          <a:p>
            <a:r>
              <a:rPr lang="hr-HR" sz="4800" b="1" i="0" u="none" strike="noStrike" dirty="0">
                <a:effectLst/>
                <a:latin typeface="Arial" panose="020B0604020202020204" pitchFamily="34" charset="0"/>
              </a:rPr>
              <a:t>Matematički interaktivni listići s </a:t>
            </a:r>
            <a:r>
              <a:rPr lang="hr-HR" sz="4800" b="1" i="0" u="none" strike="noStrike" dirty="0" err="1">
                <a:effectLst/>
                <a:latin typeface="Arial" panose="020B0604020202020204" pitchFamily="34" charset="0"/>
              </a:rPr>
              <a:t>Edulasticom</a:t>
            </a:r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10A8CD8-A9BE-4B92-8BCB-4E23966A4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72" y="1161091"/>
            <a:ext cx="11013500" cy="5420707"/>
          </a:xfrm>
          <a:prstGeom prst="rect">
            <a:avLst/>
          </a:prstGeom>
        </p:spPr>
      </p:pic>
      <p:pic>
        <p:nvPicPr>
          <p:cNvPr id="198" name="Google Shape;198;p12"/>
          <p:cNvPicPr preferRelativeResize="0"/>
          <p:nvPr/>
        </p:nvPicPr>
        <p:blipFill rotWithShape="1">
          <a:blip r:embed="rId4">
            <a:alphaModFix/>
          </a:blip>
          <a:srcRect l="85133" t="45813" b="18441"/>
          <a:stretch/>
        </p:blipFill>
        <p:spPr>
          <a:xfrm>
            <a:off x="10379413" y="4335702"/>
            <a:ext cx="1812587" cy="245137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2"/>
          <p:cNvSpPr/>
          <p:nvPr/>
        </p:nvSpPr>
        <p:spPr>
          <a:xfrm>
            <a:off x="11350892" y="3857831"/>
            <a:ext cx="330741" cy="53502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349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1" name="Google Shape;201;p12"/>
          <p:cNvSpPr/>
          <p:nvPr/>
        </p:nvSpPr>
        <p:spPr>
          <a:xfrm>
            <a:off x="2583401" y="1969767"/>
            <a:ext cx="2689934" cy="941033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" name="Google Shape;201;p12">
            <a:extLst>
              <a:ext uri="{FF2B5EF4-FFF2-40B4-BE49-F238E27FC236}">
                <a16:creationId xmlns:a16="http://schemas.microsoft.com/office/drawing/2014/main" id="{905D9B3E-95E9-4780-B0A0-961B1B70B471}"/>
              </a:ext>
            </a:extLst>
          </p:cNvPr>
          <p:cNvSpPr/>
          <p:nvPr/>
        </p:nvSpPr>
        <p:spPr>
          <a:xfrm>
            <a:off x="10001838" y="955818"/>
            <a:ext cx="2032897" cy="863556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3CA31CE8-44EC-4137-8D61-6B17E1365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972" y="244932"/>
            <a:ext cx="9601200" cy="1485900"/>
          </a:xfrm>
        </p:spPr>
        <p:txBody>
          <a:bodyPr/>
          <a:lstStyle/>
          <a:p>
            <a:r>
              <a:rPr lang="hr-HR" dirty="0"/>
              <a:t>DODAVANJE UČITELJA I UČENIKA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 animBg="1"/>
      <p:bldP spid="201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3"/>
          <p:cNvPicPr preferRelativeResize="0"/>
          <p:nvPr/>
        </p:nvPicPr>
        <p:blipFill rotWithShape="1">
          <a:blip r:embed="rId3">
            <a:alphaModFix/>
          </a:blip>
          <a:srcRect l="5954" t="1407" r="-801" b="-1407"/>
          <a:stretch/>
        </p:blipFill>
        <p:spPr>
          <a:xfrm>
            <a:off x="725863" y="1006705"/>
            <a:ext cx="11563791" cy="5720812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3"/>
          <p:cNvSpPr/>
          <p:nvPr/>
        </p:nvSpPr>
        <p:spPr>
          <a:xfrm>
            <a:off x="8060924" y="825623"/>
            <a:ext cx="2689934" cy="941033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09" name="Google Shape;20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21710" y="1376014"/>
            <a:ext cx="4593812" cy="4982193"/>
          </a:xfrm>
          <a:prstGeom prst="rect">
            <a:avLst/>
          </a:prstGeom>
          <a:noFill/>
          <a:ln w="38100" cap="sq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210" name="Google Shape;210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97191" y="2199588"/>
            <a:ext cx="4484771" cy="1587028"/>
          </a:xfrm>
          <a:prstGeom prst="rect">
            <a:avLst/>
          </a:prstGeom>
          <a:noFill/>
          <a:ln w="127000" cap="sq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B64193B8-10F1-40AD-9974-BFA4D9BB0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863" y="263754"/>
            <a:ext cx="9601200" cy="1485900"/>
          </a:xfrm>
        </p:spPr>
        <p:txBody>
          <a:bodyPr/>
          <a:lstStyle/>
          <a:p>
            <a:r>
              <a:rPr lang="hr-HR" dirty="0"/>
              <a:t>GOOGLE CLASSROOM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6888745D-9A64-4A9F-8050-6170E4462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662" y="3429000"/>
            <a:ext cx="4716299" cy="1739445"/>
          </a:xfrm>
          <a:prstGeom prst="rect">
            <a:avLst/>
          </a:prstGeom>
        </p:spPr>
      </p:pic>
      <p:sp>
        <p:nvSpPr>
          <p:cNvPr id="217" name="Google Shape;217;p14"/>
          <p:cNvSpPr/>
          <p:nvPr/>
        </p:nvSpPr>
        <p:spPr>
          <a:xfrm>
            <a:off x="2303755" y="3663247"/>
            <a:ext cx="861134" cy="25745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349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8" name="Google Shape;218;p14"/>
          <p:cNvSpPr txBox="1"/>
          <p:nvPr/>
        </p:nvSpPr>
        <p:spPr>
          <a:xfrm>
            <a:off x="3300007" y="2277076"/>
            <a:ext cx="350622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IZRADA ZADATKA</a:t>
            </a:r>
            <a:endParaRPr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629999B-63E7-41EB-A8E2-839BA623D8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4" t="13058" r="85669" b="5283"/>
          <a:stretch/>
        </p:blipFill>
        <p:spPr>
          <a:xfrm>
            <a:off x="883023" y="1320262"/>
            <a:ext cx="1420732" cy="4645611"/>
          </a:xfrm>
          <a:prstGeom prst="rect">
            <a:avLst/>
          </a:prstGeom>
        </p:spPr>
      </p:pic>
      <p:sp>
        <p:nvSpPr>
          <p:cNvPr id="223" name="Google Shape;223;p14"/>
          <p:cNvSpPr/>
          <p:nvPr/>
        </p:nvSpPr>
        <p:spPr>
          <a:xfrm>
            <a:off x="9988966" y="3348504"/>
            <a:ext cx="1685170" cy="733302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" name="Google Shape;217;p14">
            <a:extLst>
              <a:ext uri="{FF2B5EF4-FFF2-40B4-BE49-F238E27FC236}">
                <a16:creationId xmlns:a16="http://schemas.microsoft.com/office/drawing/2014/main" id="{1BA0DA07-952F-432B-AB72-1D6B34D6FD49}"/>
              </a:ext>
            </a:extLst>
          </p:cNvPr>
          <p:cNvSpPr/>
          <p:nvPr/>
        </p:nvSpPr>
        <p:spPr>
          <a:xfrm>
            <a:off x="2371314" y="2388955"/>
            <a:ext cx="861134" cy="25745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349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" name="Google Shape;218;p14">
            <a:extLst>
              <a:ext uri="{FF2B5EF4-FFF2-40B4-BE49-F238E27FC236}">
                <a16:creationId xmlns:a16="http://schemas.microsoft.com/office/drawing/2014/main" id="{D285B12F-914F-487F-B708-A92587087ED9}"/>
              </a:ext>
            </a:extLst>
          </p:cNvPr>
          <p:cNvSpPr txBox="1"/>
          <p:nvPr/>
        </p:nvSpPr>
        <p:spPr>
          <a:xfrm>
            <a:off x="3291281" y="3575210"/>
            <a:ext cx="350622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IZRADA TESTA</a:t>
            </a:r>
            <a:endParaRPr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7F4489D-51BB-4BB3-8FB9-1ABEA48EB6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753" t="-1694" r="-1624" b="1694"/>
          <a:stretch/>
        </p:blipFill>
        <p:spPr>
          <a:xfrm>
            <a:off x="6224209" y="1490748"/>
            <a:ext cx="5470689" cy="1620061"/>
          </a:xfrm>
          <a:prstGeom prst="rect">
            <a:avLst/>
          </a:prstGeom>
        </p:spPr>
      </p:pic>
      <p:sp>
        <p:nvSpPr>
          <p:cNvPr id="220" name="Google Shape;220;p14"/>
          <p:cNvSpPr/>
          <p:nvPr/>
        </p:nvSpPr>
        <p:spPr>
          <a:xfrm>
            <a:off x="9966664" y="1120219"/>
            <a:ext cx="1707472" cy="941033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C4D794DB-B061-4283-8DB6-0ADCF7B1E6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1732" y="4204127"/>
            <a:ext cx="5083166" cy="25650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Naslov 10">
            <a:extLst>
              <a:ext uri="{FF2B5EF4-FFF2-40B4-BE49-F238E27FC236}">
                <a16:creationId xmlns:a16="http://schemas.microsoft.com/office/drawing/2014/main" id="{B5084F96-D5C9-40E9-83F8-BAFCF0352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023" y="296803"/>
            <a:ext cx="9601200" cy="1485900"/>
          </a:xfrm>
        </p:spPr>
        <p:txBody>
          <a:bodyPr/>
          <a:lstStyle/>
          <a:p>
            <a:r>
              <a:rPr lang="hr-HR" dirty="0"/>
              <a:t>IZRADA ZADATKA I TESTA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 animBg="1"/>
      <p:bldP spid="218" grpId="0"/>
      <p:bldP spid="223" grpId="0" animBg="1"/>
      <p:bldP spid="13" grpId="0" animBg="1"/>
      <p:bldP spid="14" grpId="0"/>
      <p:bldP spid="2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"/>
          <p:cNvSpPr txBox="1">
            <a:spLocks noGrp="1"/>
          </p:cNvSpPr>
          <p:nvPr>
            <p:ph type="title"/>
          </p:nvPr>
        </p:nvSpPr>
        <p:spPr>
          <a:xfrm>
            <a:off x="1016494" y="162017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hr-HR" dirty="0"/>
              <a:t>Izrada vlastitih testova</a:t>
            </a:r>
            <a:endParaRPr dirty="0"/>
          </a:p>
        </p:txBody>
      </p:sp>
      <p:sp>
        <p:nvSpPr>
          <p:cNvPr id="249" name="Google Shape;249;p17"/>
          <p:cNvSpPr txBox="1">
            <a:spLocks noGrp="1"/>
          </p:cNvSpPr>
          <p:nvPr>
            <p:ph type="body" idx="1"/>
          </p:nvPr>
        </p:nvSpPr>
        <p:spPr>
          <a:xfrm>
            <a:off x="1114148" y="918284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-"/>
            </a:pPr>
            <a:r>
              <a:rPr lang="hr-HR"/>
              <a:t>za izradu testa možete koristiti već gotova pitanja ili stvoriti svoja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-"/>
            </a:pPr>
            <a:r>
              <a:rPr lang="hr-HR"/>
              <a:t>preko 50 različitih vrsta pitanja</a:t>
            </a:r>
            <a:endParaRPr/>
          </a:p>
        </p:txBody>
      </p:sp>
      <p:pic>
        <p:nvPicPr>
          <p:cNvPr id="250" name="Google Shape;25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6652" y="1967102"/>
            <a:ext cx="9601200" cy="4350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C5E186A4-1604-4066-9811-EF16201E0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54" y="794421"/>
            <a:ext cx="10820400" cy="170699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51730A1-9D71-4553-94C6-E90C32D49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005" y="2836307"/>
            <a:ext cx="7629508" cy="3787188"/>
          </a:xfrm>
          <a:prstGeom prst="rect">
            <a:avLst/>
          </a:prstGeom>
        </p:spPr>
      </p:pic>
      <p:sp>
        <p:nvSpPr>
          <p:cNvPr id="8" name="Google Shape;248;p17">
            <a:extLst>
              <a:ext uri="{FF2B5EF4-FFF2-40B4-BE49-F238E27FC236}">
                <a16:creationId xmlns:a16="http://schemas.microsoft.com/office/drawing/2014/main" id="{8E873FDA-9B3D-40B4-823A-9639FECA95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3254" y="162017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hr-HR" dirty="0"/>
              <a:t>PRAĆENJE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020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3275" y="1151464"/>
            <a:ext cx="7228753" cy="2917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86076" y="4400519"/>
            <a:ext cx="2978405" cy="2138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10745" y="4400519"/>
            <a:ext cx="5881255" cy="218294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9"/>
          <p:cNvSpPr txBox="1"/>
          <p:nvPr/>
        </p:nvSpPr>
        <p:spPr>
          <a:xfrm>
            <a:off x="1508981" y="1325400"/>
            <a:ext cx="1448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Učitelj:</a:t>
            </a:r>
            <a:endParaRPr dirty="0"/>
          </a:p>
        </p:txBody>
      </p:sp>
      <p:sp>
        <p:nvSpPr>
          <p:cNvPr id="267" name="Google Shape;267;p19"/>
          <p:cNvSpPr txBox="1"/>
          <p:nvPr/>
        </p:nvSpPr>
        <p:spPr>
          <a:xfrm>
            <a:off x="1440876" y="4587125"/>
            <a:ext cx="134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Učenik:</a:t>
            </a:r>
            <a:endParaRPr dirty="0"/>
          </a:p>
        </p:txBody>
      </p:sp>
      <p:sp>
        <p:nvSpPr>
          <p:cNvPr id="8" name="Google Shape;248;p17">
            <a:extLst>
              <a:ext uri="{FF2B5EF4-FFF2-40B4-BE49-F238E27FC236}">
                <a16:creationId xmlns:a16="http://schemas.microsoft.com/office/drawing/2014/main" id="{9A606068-651C-4A4D-AC90-FA0BA45955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2426" y="364369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hr-HR" dirty="0"/>
              <a:t>POVRATNE INFORMACIJE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" grpId="0"/>
      <p:bldP spid="2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0"/>
          <p:cNvSpPr txBox="1"/>
          <p:nvPr/>
        </p:nvSpPr>
        <p:spPr>
          <a:xfrm>
            <a:off x="832029" y="417706"/>
            <a:ext cx="2440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EVALUACIJA</a:t>
            </a:r>
            <a:endParaRPr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25696AF3-C893-4967-8DEC-4D32D1A8988E}"/>
              </a:ext>
            </a:extLst>
          </p:cNvPr>
          <p:cNvSpPr txBox="1"/>
          <p:nvPr/>
        </p:nvSpPr>
        <p:spPr>
          <a:xfrm>
            <a:off x="4414102" y="879406"/>
            <a:ext cx="60944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200" b="1" dirty="0">
                <a:solidFill>
                  <a:schemeClr val="tx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bit.ly/CUC2710</a:t>
            </a:r>
            <a:endParaRPr lang="hr-HR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F0C0F8E-B8CB-4BE7-887D-45DC8950A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6000" y="1839693"/>
            <a:ext cx="4320000" cy="4320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9F03FE-40D8-4E52-8EE4-9666724AA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670" y="2426222"/>
            <a:ext cx="9601200" cy="1485900"/>
          </a:xfrm>
        </p:spPr>
        <p:txBody>
          <a:bodyPr>
            <a:normAutofit/>
          </a:bodyPr>
          <a:lstStyle/>
          <a:p>
            <a:r>
              <a:rPr lang="hr-HR" sz="4800" dirty="0"/>
              <a:t>HVALA NA POZORNOSTI!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F6712A7-F2F0-4C3C-B95C-75856F703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6898" y="4271523"/>
            <a:ext cx="6452648" cy="129029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hr-HR" sz="2800" cap="none" dirty="0"/>
              <a:t>antonela.matajic@skole.hr</a:t>
            </a:r>
          </a:p>
        </p:txBody>
      </p:sp>
    </p:spTree>
    <p:extLst>
      <p:ext uri="{BB962C8B-B14F-4D97-AF65-F5344CB8AC3E}">
        <p14:creationId xmlns:p14="http://schemas.microsoft.com/office/powerpoint/2010/main" val="425839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hr-HR" sz="4400" b="1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Polaznici radionice će:</a:t>
            </a:r>
          </a:p>
        </p:txBody>
      </p:sp>
      <p:sp>
        <p:nvSpPr>
          <p:cNvPr id="108" name="Google Shape;108;p3"/>
          <p:cNvSpPr txBox="1">
            <a:spLocks noGrp="1"/>
          </p:cNvSpPr>
          <p:nvPr>
            <p:ph type="body" idx="1"/>
          </p:nvPr>
        </p:nvSpPr>
        <p:spPr>
          <a:xfrm>
            <a:off x="1295400" y="1638300"/>
            <a:ext cx="9601200" cy="480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400" cap="none" dirty="0"/>
              <a:t> upoznati </a:t>
            </a:r>
            <a:r>
              <a:rPr lang="hr-HR" sz="2400" cap="none" dirty="0" err="1"/>
              <a:t>Edulastic</a:t>
            </a:r>
            <a:r>
              <a:rPr lang="hr-HR" sz="2400" cap="none" dirty="0"/>
              <a:t> (po potrebi izraditi korisnički račun)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400" cap="none" dirty="0"/>
              <a:t>naučiti izraditi interaktivne listiće s matematičkim sadržajem koristeći bazu pitanja i izrađujući svoja vlastita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400" cap="none" dirty="0"/>
              <a:t>izraditi grupu/razred te se upoznati s načinom upisa učenika u grupe/razrede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400" cap="none" dirty="0"/>
              <a:t>upoznati mogućnost suradnje više učitelja u jednoj grupi i prikazom rezultata učeničkih radova.</a:t>
            </a:r>
          </a:p>
          <a:p>
            <a:pPr marL="114300" indent="0">
              <a:buNone/>
            </a:pPr>
            <a:br>
              <a:rPr lang="hr-HR" dirty="0"/>
            </a:b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4" descr="Edulastic: Interactive Formative Assess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076" y="722774"/>
            <a:ext cx="2838450" cy="141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4"/>
          <p:cNvSpPr/>
          <p:nvPr/>
        </p:nvSpPr>
        <p:spPr>
          <a:xfrm>
            <a:off x="1141075" y="2207950"/>
            <a:ext cx="3573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b="0" i="0" u="sng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https://edulastic.com/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7039748" y="777050"/>
            <a:ext cx="4290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PRIJAVA UČITELJA</a:t>
            </a:r>
            <a:endParaRPr dirty="0"/>
          </a:p>
        </p:txBody>
      </p:sp>
      <p:pic>
        <p:nvPicPr>
          <p:cNvPr id="116" name="Google Shape;116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8502" y="2669382"/>
            <a:ext cx="4443413" cy="3874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"/>
          <p:cNvPicPr preferRelativeResize="0"/>
          <p:nvPr/>
        </p:nvPicPr>
        <p:blipFill rotWithShape="1">
          <a:blip r:embed="rId6">
            <a:alphaModFix/>
          </a:blip>
          <a:srcRect l="47124" t="10810" b="36101"/>
          <a:stretch/>
        </p:blipFill>
        <p:spPr>
          <a:xfrm>
            <a:off x="5972175" y="1370255"/>
            <a:ext cx="4600577" cy="259825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"/>
          <p:cNvSpPr/>
          <p:nvPr/>
        </p:nvSpPr>
        <p:spPr>
          <a:xfrm>
            <a:off x="8666270" y="1696074"/>
            <a:ext cx="933450" cy="2857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349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19" name="Google Shape;119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72175" y="3943307"/>
            <a:ext cx="4711146" cy="27747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36ABB762-1956-4898-85EC-196346600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98" y="105375"/>
            <a:ext cx="9601200" cy="1485900"/>
          </a:xfrm>
        </p:spPr>
        <p:txBody>
          <a:bodyPr/>
          <a:lstStyle/>
          <a:p>
            <a:r>
              <a:rPr lang="hr-HR" dirty="0"/>
              <a:t>PRIJAVA U SUSTAV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 txBox="1"/>
          <p:nvPr/>
        </p:nvSpPr>
        <p:spPr>
          <a:xfrm>
            <a:off x="986703" y="666744"/>
            <a:ext cx="41131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PRIJAVA UČENIKA</a:t>
            </a:r>
            <a:endParaRPr dirty="0"/>
          </a:p>
        </p:txBody>
      </p:sp>
      <p:pic>
        <p:nvPicPr>
          <p:cNvPr id="132" name="Google Shape;132;p6"/>
          <p:cNvPicPr preferRelativeResize="0"/>
          <p:nvPr/>
        </p:nvPicPr>
        <p:blipFill rotWithShape="1">
          <a:blip r:embed="rId3">
            <a:alphaModFix/>
          </a:blip>
          <a:srcRect t="11377" b="7948"/>
          <a:stretch/>
        </p:blipFill>
        <p:spPr>
          <a:xfrm>
            <a:off x="1108386" y="1335240"/>
            <a:ext cx="10675229" cy="484437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6"/>
          <p:cNvSpPr/>
          <p:nvPr/>
        </p:nvSpPr>
        <p:spPr>
          <a:xfrm>
            <a:off x="9970851" y="2082799"/>
            <a:ext cx="2062264" cy="864681"/>
          </a:xfrm>
          <a:prstGeom prst="ellipse">
            <a:avLst/>
          </a:prstGeom>
          <a:noFill/>
          <a:ln w="349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4" name="Google Shape;134;p6"/>
          <p:cNvSpPr/>
          <p:nvPr/>
        </p:nvSpPr>
        <p:spPr>
          <a:xfrm>
            <a:off x="10777491" y="2547891"/>
            <a:ext cx="133165" cy="310719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349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0283" y="89294"/>
            <a:ext cx="6531433" cy="314294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7"/>
          <p:cNvSpPr/>
          <p:nvPr/>
        </p:nvSpPr>
        <p:spPr>
          <a:xfrm>
            <a:off x="6130040" y="728146"/>
            <a:ext cx="2809105" cy="4572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41" name="Google Shape;14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735" y="3512670"/>
            <a:ext cx="3259652" cy="1757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3735" y="5351929"/>
            <a:ext cx="3259652" cy="1416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83387" y="3705410"/>
            <a:ext cx="2689164" cy="222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72551" y="3941035"/>
            <a:ext cx="5282172" cy="1757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6C4896C-DE7A-4B3D-A233-E06D3446E9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058" r="-317" b="5228"/>
          <a:stretch/>
        </p:blipFill>
        <p:spPr>
          <a:xfrm>
            <a:off x="999242" y="1225485"/>
            <a:ext cx="10731710" cy="4977352"/>
          </a:xfrm>
          <a:prstGeom prst="rect">
            <a:avLst/>
          </a:prstGeom>
        </p:spPr>
      </p:pic>
      <p:sp>
        <p:nvSpPr>
          <p:cNvPr id="5" name="Naslov 4">
            <a:extLst>
              <a:ext uri="{FF2B5EF4-FFF2-40B4-BE49-F238E27FC236}">
                <a16:creationId xmlns:a16="http://schemas.microsoft.com/office/drawing/2014/main" id="{0E729BC9-C372-4563-BD76-46EED7BC2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242" y="482535"/>
            <a:ext cx="9601200" cy="1485900"/>
          </a:xfrm>
        </p:spPr>
        <p:txBody>
          <a:bodyPr/>
          <a:lstStyle/>
          <a:p>
            <a:r>
              <a:rPr lang="hr-HR" dirty="0"/>
              <a:t>SUČELJE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 txBox="1"/>
          <p:nvPr/>
        </p:nvSpPr>
        <p:spPr>
          <a:xfrm>
            <a:off x="6096000" y="182816"/>
            <a:ext cx="4056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b="1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UČITELJSKO SUČELJE</a:t>
            </a:r>
            <a:endParaRPr b="1" dirty="0"/>
          </a:p>
        </p:txBody>
      </p:sp>
      <p:sp>
        <p:nvSpPr>
          <p:cNvPr id="158" name="Google Shape;158;p9"/>
          <p:cNvSpPr txBox="1"/>
          <p:nvPr/>
        </p:nvSpPr>
        <p:spPr>
          <a:xfrm>
            <a:off x="4226292" y="1662025"/>
            <a:ext cx="3939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ZADATCI</a:t>
            </a:r>
            <a:endParaRPr dirty="0"/>
          </a:p>
        </p:txBody>
      </p:sp>
      <p:sp>
        <p:nvSpPr>
          <p:cNvPr id="159" name="Google Shape;159;p9"/>
          <p:cNvSpPr txBox="1"/>
          <p:nvPr/>
        </p:nvSpPr>
        <p:spPr>
          <a:xfrm>
            <a:off x="4204716" y="3102746"/>
            <a:ext cx="3939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BAZA PITANJA</a:t>
            </a:r>
            <a:endParaRPr dirty="0"/>
          </a:p>
        </p:txBody>
      </p:sp>
      <p:sp>
        <p:nvSpPr>
          <p:cNvPr id="160" name="Google Shape;160;p9"/>
          <p:cNvSpPr txBox="1"/>
          <p:nvPr/>
        </p:nvSpPr>
        <p:spPr>
          <a:xfrm>
            <a:off x="4167618" y="3564125"/>
            <a:ext cx="5290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TESTOVI </a:t>
            </a:r>
            <a:endParaRPr dirty="0"/>
          </a:p>
        </p:txBody>
      </p:sp>
      <p:sp>
        <p:nvSpPr>
          <p:cNvPr id="161" name="Google Shape;161;p9"/>
          <p:cNvSpPr txBox="1"/>
          <p:nvPr/>
        </p:nvSpPr>
        <p:spPr>
          <a:xfrm>
            <a:off x="4204716" y="4385413"/>
            <a:ext cx="4925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UREĐIVANJE RAZREDA</a:t>
            </a:r>
            <a:endParaRPr dirty="0"/>
          </a:p>
        </p:txBody>
      </p:sp>
      <p:sp>
        <p:nvSpPr>
          <p:cNvPr id="162" name="Google Shape;162;p9"/>
          <p:cNvSpPr txBox="1"/>
          <p:nvPr/>
        </p:nvSpPr>
        <p:spPr>
          <a:xfrm>
            <a:off x="4204716" y="2053425"/>
            <a:ext cx="3939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IZVJEŠTAJI</a:t>
            </a:r>
            <a:endParaRPr/>
          </a:p>
        </p:txBody>
      </p:sp>
      <p:cxnSp>
        <p:nvCxnSpPr>
          <p:cNvPr id="164" name="Google Shape;164;p9"/>
          <p:cNvCxnSpPr/>
          <p:nvPr/>
        </p:nvCxnSpPr>
        <p:spPr>
          <a:xfrm>
            <a:off x="3622090" y="4569934"/>
            <a:ext cx="40402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5" name="Google Shape;165;p9"/>
          <p:cNvCxnSpPr/>
          <p:nvPr/>
        </p:nvCxnSpPr>
        <p:spPr>
          <a:xfrm>
            <a:off x="3622090" y="2238103"/>
            <a:ext cx="40402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6" name="Google Shape;166;p9"/>
          <p:cNvCxnSpPr/>
          <p:nvPr/>
        </p:nvCxnSpPr>
        <p:spPr>
          <a:xfrm>
            <a:off x="3622090" y="3288428"/>
            <a:ext cx="40402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7" name="Google Shape;167;p9"/>
          <p:cNvCxnSpPr/>
          <p:nvPr/>
        </p:nvCxnSpPr>
        <p:spPr>
          <a:xfrm>
            <a:off x="3622090" y="1874119"/>
            <a:ext cx="40402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8" name="Google Shape;168;p9"/>
          <p:cNvCxnSpPr/>
          <p:nvPr/>
        </p:nvCxnSpPr>
        <p:spPr>
          <a:xfrm>
            <a:off x="3622090" y="1426602"/>
            <a:ext cx="40402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0" name="Google Shape;170;p9"/>
          <p:cNvCxnSpPr/>
          <p:nvPr/>
        </p:nvCxnSpPr>
        <p:spPr>
          <a:xfrm>
            <a:off x="3622090" y="3748787"/>
            <a:ext cx="40402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2" name="Google Shape;172;p9"/>
          <p:cNvSpPr txBox="1"/>
          <p:nvPr/>
        </p:nvSpPr>
        <p:spPr>
          <a:xfrm>
            <a:off x="4226292" y="1232137"/>
            <a:ext cx="434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LISTA RADOVA</a:t>
            </a:r>
            <a:endParaRPr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650BF14-25CB-4AC1-9737-35B1FF8A8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841" y="0"/>
            <a:ext cx="2049643" cy="66393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731A14F-C14B-43CF-BCDE-043E1BDE54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563" r="799" b="5430"/>
          <a:stretch/>
        </p:blipFill>
        <p:spPr>
          <a:xfrm>
            <a:off x="577251" y="818027"/>
            <a:ext cx="11339552" cy="5401560"/>
          </a:xfrm>
          <a:prstGeom prst="rect">
            <a:avLst/>
          </a:prstGeom>
        </p:spPr>
      </p:pic>
      <p:sp>
        <p:nvSpPr>
          <p:cNvPr id="182" name="Google Shape;182;p10"/>
          <p:cNvSpPr/>
          <p:nvPr/>
        </p:nvSpPr>
        <p:spPr>
          <a:xfrm>
            <a:off x="2290034" y="4324778"/>
            <a:ext cx="1145059" cy="32951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349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3" name="Google Shape;183;p10"/>
          <p:cNvSpPr txBox="1"/>
          <p:nvPr/>
        </p:nvSpPr>
        <p:spPr>
          <a:xfrm>
            <a:off x="2699757" y="3768637"/>
            <a:ext cx="23806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UREĐIVANJE RAZREDA</a:t>
            </a:r>
            <a:endParaRPr dirty="0"/>
          </a:p>
        </p:txBody>
      </p:sp>
      <p:sp>
        <p:nvSpPr>
          <p:cNvPr id="185" name="Google Shape;185;p10"/>
          <p:cNvSpPr/>
          <p:nvPr/>
        </p:nvSpPr>
        <p:spPr>
          <a:xfrm>
            <a:off x="10546672" y="461434"/>
            <a:ext cx="1645328" cy="118073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F317669E-B75F-4321-BEEE-AA794E2BD7A9}"/>
              </a:ext>
            </a:extLst>
          </p:cNvPr>
          <p:cNvSpPr/>
          <p:nvPr/>
        </p:nvSpPr>
        <p:spPr>
          <a:xfrm>
            <a:off x="9901966" y="1911177"/>
            <a:ext cx="1915310" cy="3393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9" name="Google Shape;179;p10"/>
          <p:cNvSpPr/>
          <p:nvPr/>
        </p:nvSpPr>
        <p:spPr>
          <a:xfrm rot="5400000">
            <a:off x="10603881" y="1746421"/>
            <a:ext cx="1145059" cy="32951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349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id="{94599B6A-AF66-4775-A43D-2A51A4CEB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594" y="166014"/>
            <a:ext cx="9601200" cy="1485900"/>
          </a:xfrm>
        </p:spPr>
        <p:txBody>
          <a:bodyPr/>
          <a:lstStyle/>
          <a:p>
            <a:r>
              <a:rPr lang="hr-HR" dirty="0"/>
              <a:t>IZRADA RAZREDA ILI GRUPE</a:t>
            </a:r>
          </a:p>
        </p:txBody>
      </p:sp>
      <p:sp>
        <p:nvSpPr>
          <p:cNvPr id="180" name="Google Shape;180;p10"/>
          <p:cNvSpPr txBox="1"/>
          <p:nvPr/>
        </p:nvSpPr>
        <p:spPr>
          <a:xfrm>
            <a:off x="9721747" y="2671774"/>
            <a:ext cx="27345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IZRADI RAZRED ILI GRUPU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animBg="1"/>
      <p:bldP spid="185" grpId="0" animBg="1"/>
      <p:bldP spid="179" grpId="0" animBg="1"/>
      <p:bldP spid="1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C3BE58-E38A-488C-8AAC-AB8CCFB12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486" y="716284"/>
            <a:ext cx="11325514" cy="5425432"/>
          </a:xfrm>
          <a:prstGeom prst="rect">
            <a:avLst/>
          </a:prstGeom>
        </p:spPr>
      </p:pic>
      <p:sp>
        <p:nvSpPr>
          <p:cNvPr id="192" name="Google Shape;192;p11"/>
          <p:cNvSpPr/>
          <p:nvPr/>
        </p:nvSpPr>
        <p:spPr>
          <a:xfrm>
            <a:off x="10897386" y="325637"/>
            <a:ext cx="1294614" cy="118073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animBg="1"/>
    </p:bldLst>
  </p:timing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lj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Kapljica</Template>
  <TotalTime>30</TotalTime>
  <Words>168</Words>
  <Application>Microsoft Office PowerPoint</Application>
  <PresentationFormat>Široki zaslon</PresentationFormat>
  <Paragraphs>41</Paragraphs>
  <Slides>17</Slides>
  <Notes>15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Libre Franklin</vt:lpstr>
      <vt:lpstr>Tw Cen MT</vt:lpstr>
      <vt:lpstr>Kapljica</vt:lpstr>
      <vt:lpstr>Matematički interaktivni listići s Edulasticom</vt:lpstr>
      <vt:lpstr>Polaznici radionice će:</vt:lpstr>
      <vt:lpstr>PRIJAVA U SUSTAV</vt:lpstr>
      <vt:lpstr>PowerPoint prezentacija</vt:lpstr>
      <vt:lpstr>PowerPoint prezentacija</vt:lpstr>
      <vt:lpstr>SUČELJE</vt:lpstr>
      <vt:lpstr>PowerPoint prezentacija</vt:lpstr>
      <vt:lpstr>IZRADA RAZREDA ILI GRUPE</vt:lpstr>
      <vt:lpstr>PowerPoint prezentacija</vt:lpstr>
      <vt:lpstr>DODAVANJE UČITELJA I UČENIKA</vt:lpstr>
      <vt:lpstr>GOOGLE CLASSROOM</vt:lpstr>
      <vt:lpstr>IZRADA ZADATKA I TESTA</vt:lpstr>
      <vt:lpstr>Izrada vlastitih testova</vt:lpstr>
      <vt:lpstr>PRAĆENJE</vt:lpstr>
      <vt:lpstr>POVRATNE INFORMACIJE</vt:lpstr>
      <vt:lpstr>PowerPoint prezentacija</vt:lpstr>
      <vt:lpstr>HVALA NA POZORNOSTI!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Matematički interaktivni listići s Edulasticom  </dc:title>
  <dc:creator>antonela matajic</dc:creator>
  <cp:lastModifiedBy>ANTONELA MATAJIĆ</cp:lastModifiedBy>
  <cp:revision>6</cp:revision>
  <dcterms:created xsi:type="dcterms:W3CDTF">2020-06-15T14:48:52Z</dcterms:created>
  <dcterms:modified xsi:type="dcterms:W3CDTF">2021-10-08T07:05:55Z</dcterms:modified>
</cp:coreProperties>
</file>