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96" r:id="rId4"/>
    <p:sldId id="297" r:id="rId5"/>
    <p:sldId id="298" r:id="rId6"/>
    <p:sldId id="325" r:id="rId7"/>
    <p:sldId id="299" r:id="rId8"/>
    <p:sldId id="330" r:id="rId9"/>
    <p:sldId id="260" r:id="rId10"/>
    <p:sldId id="258" r:id="rId11"/>
    <p:sldId id="259" r:id="rId12"/>
    <p:sldId id="324" r:id="rId13"/>
    <p:sldId id="265" r:id="rId14"/>
    <p:sldId id="319" r:id="rId15"/>
    <p:sldId id="326" r:id="rId16"/>
    <p:sldId id="300" r:id="rId17"/>
    <p:sldId id="331" r:id="rId18"/>
    <p:sldId id="320" r:id="rId19"/>
    <p:sldId id="321" r:id="rId20"/>
    <p:sldId id="301" r:id="rId21"/>
    <p:sldId id="302" r:id="rId22"/>
    <p:sldId id="305" r:id="rId23"/>
    <p:sldId id="314" r:id="rId24"/>
    <p:sldId id="315" r:id="rId25"/>
    <p:sldId id="316" r:id="rId26"/>
    <p:sldId id="261" r:id="rId27"/>
    <p:sldId id="318" r:id="rId28"/>
    <p:sldId id="313" r:id="rId29"/>
    <p:sldId id="264" r:id="rId30"/>
    <p:sldId id="262" r:id="rId31"/>
    <p:sldId id="306" r:id="rId32"/>
    <p:sldId id="276" r:id="rId33"/>
    <p:sldId id="277" r:id="rId34"/>
    <p:sldId id="278" r:id="rId35"/>
    <p:sldId id="309" r:id="rId36"/>
    <p:sldId id="310" r:id="rId37"/>
    <p:sldId id="307" r:id="rId38"/>
    <p:sldId id="263" r:id="rId39"/>
    <p:sldId id="323" r:id="rId4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77010" autoAdjust="0"/>
  </p:normalViewPr>
  <p:slideViewPr>
    <p:cSldViewPr snapToGrid="0">
      <p:cViewPr varScale="1">
        <p:scale>
          <a:sx n="66" d="100"/>
          <a:sy n="66" d="100"/>
        </p:scale>
        <p:origin x="10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F6524-629D-4B5F-9800-BAE2AA32117A}" type="doc">
      <dgm:prSet loTypeId="urn:microsoft.com/office/officeart/2005/8/layout/pyramid1" loCatId="pyramid" qsTypeId="urn:microsoft.com/office/officeart/2005/8/quickstyle/3d2" qsCatId="3D" csTypeId="urn:microsoft.com/office/officeart/2005/8/colors/accent0_1" csCatId="mainScheme" phldr="1"/>
      <dgm:spPr/>
    </dgm:pt>
    <dgm:pt modelId="{D0B76248-FECB-4474-A466-C56EE5DD9F20}">
      <dgm:prSet phldrT="[Tekst]" custT="1"/>
      <dgm:spPr/>
      <dgm:t>
        <a:bodyPr/>
        <a:lstStyle/>
        <a:p>
          <a:pPr algn="ctr"/>
          <a:r>
            <a:rPr lang="hr-HR" sz="2400" dirty="0"/>
            <a:t>Kreirati</a:t>
          </a:r>
        </a:p>
      </dgm:t>
    </dgm:pt>
    <dgm:pt modelId="{C6495500-5E23-4567-B4B8-3F4A0FB21310}" type="parTrans" cxnId="{F892A3D8-8414-42B4-B417-0B45EB9029D0}">
      <dgm:prSet/>
      <dgm:spPr/>
      <dgm:t>
        <a:bodyPr/>
        <a:lstStyle/>
        <a:p>
          <a:pPr algn="ctr"/>
          <a:endParaRPr lang="hr-HR" sz="2400"/>
        </a:p>
      </dgm:t>
    </dgm:pt>
    <dgm:pt modelId="{9E2A208E-35D0-42B2-B516-DD811C42A47D}" type="sibTrans" cxnId="{F892A3D8-8414-42B4-B417-0B45EB9029D0}">
      <dgm:prSet/>
      <dgm:spPr/>
      <dgm:t>
        <a:bodyPr/>
        <a:lstStyle/>
        <a:p>
          <a:pPr algn="ctr"/>
          <a:endParaRPr lang="hr-HR" sz="2400"/>
        </a:p>
      </dgm:t>
    </dgm:pt>
    <dgm:pt modelId="{3A8B31A9-B719-4E30-BCB9-9DB4049AD710}">
      <dgm:prSet phldrT="[Tekst]" custT="1"/>
      <dgm:spPr/>
      <dgm:t>
        <a:bodyPr/>
        <a:lstStyle/>
        <a:p>
          <a:pPr algn="ctr"/>
          <a:r>
            <a:rPr lang="hr-HR" sz="2000" dirty="0"/>
            <a:t>Vrednovati</a:t>
          </a:r>
        </a:p>
      </dgm:t>
    </dgm:pt>
    <dgm:pt modelId="{B98F424A-1251-4D35-9F7C-2F2C748CFB0D}" type="parTrans" cxnId="{E34EC7FF-3B24-4E43-9091-332DDB0218ED}">
      <dgm:prSet/>
      <dgm:spPr/>
      <dgm:t>
        <a:bodyPr/>
        <a:lstStyle/>
        <a:p>
          <a:pPr algn="ctr"/>
          <a:endParaRPr lang="hr-HR" sz="2400"/>
        </a:p>
      </dgm:t>
    </dgm:pt>
    <dgm:pt modelId="{489C4F3C-5730-4F40-A034-FE7578B88C7C}" type="sibTrans" cxnId="{E34EC7FF-3B24-4E43-9091-332DDB0218ED}">
      <dgm:prSet/>
      <dgm:spPr/>
      <dgm:t>
        <a:bodyPr/>
        <a:lstStyle/>
        <a:p>
          <a:pPr algn="ctr"/>
          <a:endParaRPr lang="hr-HR" sz="2400"/>
        </a:p>
      </dgm:t>
    </dgm:pt>
    <dgm:pt modelId="{BFD022B8-C28B-418C-8889-164DC615271D}">
      <dgm:prSet phldrT="[Tekst]" custT="1"/>
      <dgm:spPr/>
      <dgm:t>
        <a:bodyPr/>
        <a:lstStyle/>
        <a:p>
          <a:pPr algn="ctr"/>
          <a:r>
            <a:rPr lang="hr-HR" sz="2800" dirty="0"/>
            <a:t>Prisjetiti se</a:t>
          </a:r>
        </a:p>
      </dgm:t>
    </dgm:pt>
    <dgm:pt modelId="{081A29E8-81A8-4467-8CCA-4702B6A5C110}" type="parTrans" cxnId="{F41B3837-A474-4F16-8041-51460A436049}">
      <dgm:prSet/>
      <dgm:spPr/>
      <dgm:t>
        <a:bodyPr/>
        <a:lstStyle/>
        <a:p>
          <a:pPr algn="ctr"/>
          <a:endParaRPr lang="hr-HR" sz="2400"/>
        </a:p>
      </dgm:t>
    </dgm:pt>
    <dgm:pt modelId="{C6774E63-4812-4981-8074-F1428A5503A9}" type="sibTrans" cxnId="{F41B3837-A474-4F16-8041-51460A436049}">
      <dgm:prSet/>
      <dgm:spPr/>
      <dgm:t>
        <a:bodyPr/>
        <a:lstStyle/>
        <a:p>
          <a:pPr algn="ctr"/>
          <a:endParaRPr lang="hr-HR" sz="2400"/>
        </a:p>
      </dgm:t>
    </dgm:pt>
    <dgm:pt modelId="{3AB7664D-11C2-463C-9019-D0B33EFC4429}">
      <dgm:prSet phldrT="[Tekst]" custT="1"/>
      <dgm:spPr/>
      <dgm:t>
        <a:bodyPr/>
        <a:lstStyle/>
        <a:p>
          <a:pPr algn="ctr"/>
          <a:r>
            <a:rPr lang="hr-HR" sz="2800" dirty="0"/>
            <a:t>Analizirati</a:t>
          </a:r>
        </a:p>
      </dgm:t>
    </dgm:pt>
    <dgm:pt modelId="{D64E9598-F2C3-4251-A65F-EC8199E679C8}" type="parTrans" cxnId="{76CCF013-DD49-486A-A962-0DCCE78A0DB6}">
      <dgm:prSet/>
      <dgm:spPr/>
      <dgm:t>
        <a:bodyPr/>
        <a:lstStyle/>
        <a:p>
          <a:pPr algn="ctr"/>
          <a:endParaRPr lang="hr-HR" sz="2400"/>
        </a:p>
      </dgm:t>
    </dgm:pt>
    <dgm:pt modelId="{604C2982-6D26-4920-9490-0A9311F0874C}" type="sibTrans" cxnId="{76CCF013-DD49-486A-A962-0DCCE78A0DB6}">
      <dgm:prSet/>
      <dgm:spPr/>
      <dgm:t>
        <a:bodyPr/>
        <a:lstStyle/>
        <a:p>
          <a:pPr algn="ctr"/>
          <a:endParaRPr lang="hr-HR" sz="2400"/>
        </a:p>
      </dgm:t>
    </dgm:pt>
    <dgm:pt modelId="{EEC268A8-1D79-4D14-8B88-F226DE8DCAF8}">
      <dgm:prSet phldrT="[Tekst]" custT="1"/>
      <dgm:spPr/>
      <dgm:t>
        <a:bodyPr/>
        <a:lstStyle/>
        <a:p>
          <a:pPr algn="ctr"/>
          <a:r>
            <a:rPr lang="hr-HR" sz="2800" dirty="0"/>
            <a:t>Primijeniti</a:t>
          </a:r>
        </a:p>
      </dgm:t>
    </dgm:pt>
    <dgm:pt modelId="{B09D6C84-DAB8-436E-91AF-BE727E310D05}" type="parTrans" cxnId="{FC9BA058-B497-4282-9241-090D7275FDA8}">
      <dgm:prSet/>
      <dgm:spPr/>
      <dgm:t>
        <a:bodyPr/>
        <a:lstStyle/>
        <a:p>
          <a:pPr algn="ctr"/>
          <a:endParaRPr lang="hr-HR" sz="2400"/>
        </a:p>
      </dgm:t>
    </dgm:pt>
    <dgm:pt modelId="{849A9E47-E5B9-410F-9753-90A0DDFC2475}" type="sibTrans" cxnId="{FC9BA058-B497-4282-9241-090D7275FDA8}">
      <dgm:prSet/>
      <dgm:spPr/>
      <dgm:t>
        <a:bodyPr/>
        <a:lstStyle/>
        <a:p>
          <a:pPr algn="ctr"/>
          <a:endParaRPr lang="hr-HR" sz="2400"/>
        </a:p>
      </dgm:t>
    </dgm:pt>
    <dgm:pt modelId="{9C8A937C-03D4-4B58-8A35-F39F8221ED5A}">
      <dgm:prSet phldrT="[Tekst]" custT="1"/>
      <dgm:spPr/>
      <dgm:t>
        <a:bodyPr/>
        <a:lstStyle/>
        <a:p>
          <a:pPr algn="ctr"/>
          <a:r>
            <a:rPr lang="hr-HR" sz="2800"/>
            <a:t>Razumjeti</a:t>
          </a:r>
          <a:endParaRPr lang="hr-HR" sz="2800" dirty="0"/>
        </a:p>
      </dgm:t>
    </dgm:pt>
    <dgm:pt modelId="{B22177F0-CC7B-4FAF-8063-07789A1CA10D}" type="parTrans" cxnId="{0988103D-F97C-4DA4-AD51-873D7F2F53E0}">
      <dgm:prSet/>
      <dgm:spPr/>
      <dgm:t>
        <a:bodyPr/>
        <a:lstStyle/>
        <a:p>
          <a:pPr algn="ctr"/>
          <a:endParaRPr lang="hr-HR" sz="2400"/>
        </a:p>
      </dgm:t>
    </dgm:pt>
    <dgm:pt modelId="{E6253FD0-A03D-406C-B3EE-2E252F3FD99F}" type="sibTrans" cxnId="{0988103D-F97C-4DA4-AD51-873D7F2F53E0}">
      <dgm:prSet/>
      <dgm:spPr/>
      <dgm:t>
        <a:bodyPr/>
        <a:lstStyle/>
        <a:p>
          <a:pPr algn="ctr"/>
          <a:endParaRPr lang="hr-HR" sz="2400"/>
        </a:p>
      </dgm:t>
    </dgm:pt>
    <dgm:pt modelId="{C732EF7A-EB40-4926-A2A6-D295AE76CB8A}" type="pres">
      <dgm:prSet presAssocID="{51FF6524-629D-4B5F-9800-BAE2AA32117A}" presName="Name0" presStyleCnt="0">
        <dgm:presLayoutVars>
          <dgm:dir/>
          <dgm:animLvl val="lvl"/>
          <dgm:resizeHandles val="exact"/>
        </dgm:presLayoutVars>
      </dgm:prSet>
      <dgm:spPr/>
    </dgm:pt>
    <dgm:pt modelId="{E929FB35-4BFB-4714-B437-C84848EEF62B}" type="pres">
      <dgm:prSet presAssocID="{D0B76248-FECB-4474-A466-C56EE5DD9F20}" presName="Name8" presStyleCnt="0"/>
      <dgm:spPr/>
    </dgm:pt>
    <dgm:pt modelId="{50D7724E-5012-48B9-81EE-1F80DA154098}" type="pres">
      <dgm:prSet presAssocID="{D0B76248-FECB-4474-A466-C56EE5DD9F20}" presName="level" presStyleLbl="node1" presStyleIdx="0" presStyleCnt="6">
        <dgm:presLayoutVars>
          <dgm:chMax val="1"/>
          <dgm:bulletEnabled val="1"/>
        </dgm:presLayoutVars>
      </dgm:prSet>
      <dgm:spPr/>
    </dgm:pt>
    <dgm:pt modelId="{6938E228-342C-4C57-86DC-06DFB48EE1D0}" type="pres">
      <dgm:prSet presAssocID="{D0B76248-FECB-4474-A466-C56EE5DD9F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39191E-748D-4E41-92BE-198F01AEDBE8}" type="pres">
      <dgm:prSet presAssocID="{3A8B31A9-B719-4E30-BCB9-9DB4049AD710}" presName="Name8" presStyleCnt="0"/>
      <dgm:spPr/>
    </dgm:pt>
    <dgm:pt modelId="{9C68B75F-9610-4F93-8AFC-B0FE8FCE0D3E}" type="pres">
      <dgm:prSet presAssocID="{3A8B31A9-B719-4E30-BCB9-9DB4049AD710}" presName="level" presStyleLbl="node1" presStyleIdx="1" presStyleCnt="6" custScaleX="101315">
        <dgm:presLayoutVars>
          <dgm:chMax val="1"/>
          <dgm:bulletEnabled val="1"/>
        </dgm:presLayoutVars>
      </dgm:prSet>
      <dgm:spPr/>
    </dgm:pt>
    <dgm:pt modelId="{0F5E17B1-4F33-4949-A8B8-A0F7154EDED3}" type="pres">
      <dgm:prSet presAssocID="{3A8B31A9-B719-4E30-BCB9-9DB4049AD7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39A8E31-1B0A-4864-994B-EC87508F9832}" type="pres">
      <dgm:prSet presAssocID="{3AB7664D-11C2-463C-9019-D0B33EFC4429}" presName="Name8" presStyleCnt="0"/>
      <dgm:spPr/>
    </dgm:pt>
    <dgm:pt modelId="{512E64BF-A289-450E-AFD7-3002E665299F}" type="pres">
      <dgm:prSet presAssocID="{3AB7664D-11C2-463C-9019-D0B33EFC4429}" presName="level" presStyleLbl="node1" presStyleIdx="2" presStyleCnt="6">
        <dgm:presLayoutVars>
          <dgm:chMax val="1"/>
          <dgm:bulletEnabled val="1"/>
        </dgm:presLayoutVars>
      </dgm:prSet>
      <dgm:spPr/>
    </dgm:pt>
    <dgm:pt modelId="{B650E5C6-A32D-4319-95F3-20C697B92602}" type="pres">
      <dgm:prSet presAssocID="{3AB7664D-11C2-463C-9019-D0B33EFC44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068929-AC3D-469E-A0A6-46212A24C0C6}" type="pres">
      <dgm:prSet presAssocID="{EEC268A8-1D79-4D14-8B88-F226DE8DCAF8}" presName="Name8" presStyleCnt="0"/>
      <dgm:spPr/>
    </dgm:pt>
    <dgm:pt modelId="{307E1E92-4F91-44CB-A400-5A370D000F32}" type="pres">
      <dgm:prSet presAssocID="{EEC268A8-1D79-4D14-8B88-F226DE8DCAF8}" presName="level" presStyleLbl="node1" presStyleIdx="3" presStyleCnt="6">
        <dgm:presLayoutVars>
          <dgm:chMax val="1"/>
          <dgm:bulletEnabled val="1"/>
        </dgm:presLayoutVars>
      </dgm:prSet>
      <dgm:spPr/>
    </dgm:pt>
    <dgm:pt modelId="{AD448827-8EAF-420D-9A08-73F0012BD668}" type="pres">
      <dgm:prSet presAssocID="{EEC268A8-1D79-4D14-8B88-F226DE8DCAF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C286E9E-1E11-44D5-9B95-2E148D07E5D4}" type="pres">
      <dgm:prSet presAssocID="{9C8A937C-03D4-4B58-8A35-F39F8221ED5A}" presName="Name8" presStyleCnt="0"/>
      <dgm:spPr/>
    </dgm:pt>
    <dgm:pt modelId="{C329F71C-6632-4EE4-A714-196E34D70F76}" type="pres">
      <dgm:prSet presAssocID="{9C8A937C-03D4-4B58-8A35-F39F8221ED5A}" presName="level" presStyleLbl="node1" presStyleIdx="4" presStyleCnt="6">
        <dgm:presLayoutVars>
          <dgm:chMax val="1"/>
          <dgm:bulletEnabled val="1"/>
        </dgm:presLayoutVars>
      </dgm:prSet>
      <dgm:spPr/>
    </dgm:pt>
    <dgm:pt modelId="{46B06A67-768C-40CB-A3D0-E299F16B4DB3}" type="pres">
      <dgm:prSet presAssocID="{9C8A937C-03D4-4B58-8A35-F39F8221ED5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935B9D8-D045-4CFB-9233-E25FA035FBBC}" type="pres">
      <dgm:prSet presAssocID="{BFD022B8-C28B-418C-8889-164DC615271D}" presName="Name8" presStyleCnt="0"/>
      <dgm:spPr/>
    </dgm:pt>
    <dgm:pt modelId="{F62D8706-416E-47A4-A8A6-9AB40BB3975D}" type="pres">
      <dgm:prSet presAssocID="{BFD022B8-C28B-418C-8889-164DC615271D}" presName="level" presStyleLbl="node1" presStyleIdx="5" presStyleCnt="6" custLinFactNeighborX="-2788" custLinFactNeighborY="-2600">
        <dgm:presLayoutVars>
          <dgm:chMax val="1"/>
          <dgm:bulletEnabled val="1"/>
        </dgm:presLayoutVars>
      </dgm:prSet>
      <dgm:spPr/>
    </dgm:pt>
    <dgm:pt modelId="{24FF6999-EC8D-4CF7-8D12-BB63C36AD9E4}" type="pres">
      <dgm:prSet presAssocID="{BFD022B8-C28B-418C-8889-164DC615271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6CCF013-DD49-486A-A962-0DCCE78A0DB6}" srcId="{51FF6524-629D-4B5F-9800-BAE2AA32117A}" destId="{3AB7664D-11C2-463C-9019-D0B33EFC4429}" srcOrd="2" destOrd="0" parTransId="{D64E9598-F2C3-4251-A65F-EC8199E679C8}" sibTransId="{604C2982-6D26-4920-9490-0A9311F0874C}"/>
    <dgm:cxn modelId="{3B9B2B24-D664-45B1-B9C4-FE356C8927AD}" type="presOf" srcId="{BFD022B8-C28B-418C-8889-164DC615271D}" destId="{24FF6999-EC8D-4CF7-8D12-BB63C36AD9E4}" srcOrd="1" destOrd="0" presId="urn:microsoft.com/office/officeart/2005/8/layout/pyramid1"/>
    <dgm:cxn modelId="{D3597933-6CA1-4C58-A56A-D510EBA1AE00}" type="presOf" srcId="{EEC268A8-1D79-4D14-8B88-F226DE8DCAF8}" destId="{AD448827-8EAF-420D-9A08-73F0012BD668}" srcOrd="1" destOrd="0" presId="urn:microsoft.com/office/officeart/2005/8/layout/pyramid1"/>
    <dgm:cxn modelId="{F41B3837-A474-4F16-8041-51460A436049}" srcId="{51FF6524-629D-4B5F-9800-BAE2AA32117A}" destId="{BFD022B8-C28B-418C-8889-164DC615271D}" srcOrd="5" destOrd="0" parTransId="{081A29E8-81A8-4467-8CCA-4702B6A5C110}" sibTransId="{C6774E63-4812-4981-8074-F1428A5503A9}"/>
    <dgm:cxn modelId="{0988103D-F97C-4DA4-AD51-873D7F2F53E0}" srcId="{51FF6524-629D-4B5F-9800-BAE2AA32117A}" destId="{9C8A937C-03D4-4B58-8A35-F39F8221ED5A}" srcOrd="4" destOrd="0" parTransId="{B22177F0-CC7B-4FAF-8063-07789A1CA10D}" sibTransId="{E6253FD0-A03D-406C-B3EE-2E252F3FD99F}"/>
    <dgm:cxn modelId="{FD3E6141-8960-4384-9179-F2BE630DD2D2}" type="presOf" srcId="{3AB7664D-11C2-463C-9019-D0B33EFC4429}" destId="{B650E5C6-A32D-4319-95F3-20C697B92602}" srcOrd="1" destOrd="0" presId="urn:microsoft.com/office/officeart/2005/8/layout/pyramid1"/>
    <dgm:cxn modelId="{C5B44B4F-BCA6-49A1-B625-F4FB9DF4EE15}" type="presOf" srcId="{EEC268A8-1D79-4D14-8B88-F226DE8DCAF8}" destId="{307E1E92-4F91-44CB-A400-5A370D000F32}" srcOrd="0" destOrd="0" presId="urn:microsoft.com/office/officeart/2005/8/layout/pyramid1"/>
    <dgm:cxn modelId="{B5D3EE55-64E0-4815-BAB0-0A1C74480079}" type="presOf" srcId="{3A8B31A9-B719-4E30-BCB9-9DB4049AD710}" destId="{9C68B75F-9610-4F93-8AFC-B0FE8FCE0D3E}" srcOrd="0" destOrd="0" presId="urn:microsoft.com/office/officeart/2005/8/layout/pyramid1"/>
    <dgm:cxn modelId="{FC9BA058-B497-4282-9241-090D7275FDA8}" srcId="{51FF6524-629D-4B5F-9800-BAE2AA32117A}" destId="{EEC268A8-1D79-4D14-8B88-F226DE8DCAF8}" srcOrd="3" destOrd="0" parTransId="{B09D6C84-DAB8-436E-91AF-BE727E310D05}" sibTransId="{849A9E47-E5B9-410F-9753-90A0DDFC2475}"/>
    <dgm:cxn modelId="{F1B6B084-B35C-43F7-A1E8-ED9BAD7B8A23}" type="presOf" srcId="{3AB7664D-11C2-463C-9019-D0B33EFC4429}" destId="{512E64BF-A289-450E-AFD7-3002E665299F}" srcOrd="0" destOrd="0" presId="urn:microsoft.com/office/officeart/2005/8/layout/pyramid1"/>
    <dgm:cxn modelId="{5969929D-27E4-4150-BDFE-4408CCFDE9E3}" type="presOf" srcId="{BFD022B8-C28B-418C-8889-164DC615271D}" destId="{F62D8706-416E-47A4-A8A6-9AB40BB3975D}" srcOrd="0" destOrd="0" presId="urn:microsoft.com/office/officeart/2005/8/layout/pyramid1"/>
    <dgm:cxn modelId="{C3C9C6B9-0B7A-4695-87DB-DDB4D7264E6D}" type="presOf" srcId="{51FF6524-629D-4B5F-9800-BAE2AA32117A}" destId="{C732EF7A-EB40-4926-A2A6-D295AE76CB8A}" srcOrd="0" destOrd="0" presId="urn:microsoft.com/office/officeart/2005/8/layout/pyramid1"/>
    <dgm:cxn modelId="{F1595EBA-D4FD-47F2-A042-C887AC885CE1}" type="presOf" srcId="{3A8B31A9-B719-4E30-BCB9-9DB4049AD710}" destId="{0F5E17B1-4F33-4949-A8B8-A0F7154EDED3}" srcOrd="1" destOrd="0" presId="urn:microsoft.com/office/officeart/2005/8/layout/pyramid1"/>
    <dgm:cxn modelId="{894DBCCA-0899-438D-8065-5140124C5C6C}" type="presOf" srcId="{D0B76248-FECB-4474-A466-C56EE5DD9F20}" destId="{50D7724E-5012-48B9-81EE-1F80DA154098}" srcOrd="0" destOrd="0" presId="urn:microsoft.com/office/officeart/2005/8/layout/pyramid1"/>
    <dgm:cxn modelId="{88B7E0D6-4932-4D0D-A926-5EB7D651B86A}" type="presOf" srcId="{D0B76248-FECB-4474-A466-C56EE5DD9F20}" destId="{6938E228-342C-4C57-86DC-06DFB48EE1D0}" srcOrd="1" destOrd="0" presId="urn:microsoft.com/office/officeart/2005/8/layout/pyramid1"/>
    <dgm:cxn modelId="{439C09D7-6B6F-4B46-8C81-D1D9FB5E1D6D}" type="presOf" srcId="{9C8A937C-03D4-4B58-8A35-F39F8221ED5A}" destId="{C329F71C-6632-4EE4-A714-196E34D70F76}" srcOrd="0" destOrd="0" presId="urn:microsoft.com/office/officeart/2005/8/layout/pyramid1"/>
    <dgm:cxn modelId="{F892A3D8-8414-42B4-B417-0B45EB9029D0}" srcId="{51FF6524-629D-4B5F-9800-BAE2AA32117A}" destId="{D0B76248-FECB-4474-A466-C56EE5DD9F20}" srcOrd="0" destOrd="0" parTransId="{C6495500-5E23-4567-B4B8-3F4A0FB21310}" sibTransId="{9E2A208E-35D0-42B2-B516-DD811C42A47D}"/>
    <dgm:cxn modelId="{6DCFF8DA-3354-4EC2-B1D7-F890F97BB8AD}" type="presOf" srcId="{9C8A937C-03D4-4B58-8A35-F39F8221ED5A}" destId="{46B06A67-768C-40CB-A3D0-E299F16B4DB3}" srcOrd="1" destOrd="0" presId="urn:microsoft.com/office/officeart/2005/8/layout/pyramid1"/>
    <dgm:cxn modelId="{E34EC7FF-3B24-4E43-9091-332DDB0218ED}" srcId="{51FF6524-629D-4B5F-9800-BAE2AA32117A}" destId="{3A8B31A9-B719-4E30-BCB9-9DB4049AD710}" srcOrd="1" destOrd="0" parTransId="{B98F424A-1251-4D35-9F7C-2F2C748CFB0D}" sibTransId="{489C4F3C-5730-4F40-A034-FE7578B88C7C}"/>
    <dgm:cxn modelId="{878653B7-A448-43D7-9A92-89FEAB4F682A}" type="presParOf" srcId="{C732EF7A-EB40-4926-A2A6-D295AE76CB8A}" destId="{E929FB35-4BFB-4714-B437-C84848EEF62B}" srcOrd="0" destOrd="0" presId="urn:microsoft.com/office/officeart/2005/8/layout/pyramid1"/>
    <dgm:cxn modelId="{B7373BD1-CAD4-4F5B-84D7-CB6710BFAAB1}" type="presParOf" srcId="{E929FB35-4BFB-4714-B437-C84848EEF62B}" destId="{50D7724E-5012-48B9-81EE-1F80DA154098}" srcOrd="0" destOrd="0" presId="urn:microsoft.com/office/officeart/2005/8/layout/pyramid1"/>
    <dgm:cxn modelId="{ED709B5B-22A9-4C46-8BD9-0E3E539465F6}" type="presParOf" srcId="{E929FB35-4BFB-4714-B437-C84848EEF62B}" destId="{6938E228-342C-4C57-86DC-06DFB48EE1D0}" srcOrd="1" destOrd="0" presId="urn:microsoft.com/office/officeart/2005/8/layout/pyramid1"/>
    <dgm:cxn modelId="{D513A5F1-8BA3-4B33-A780-598F69CDEF02}" type="presParOf" srcId="{C732EF7A-EB40-4926-A2A6-D295AE76CB8A}" destId="{C639191E-748D-4E41-92BE-198F01AEDBE8}" srcOrd="1" destOrd="0" presId="urn:microsoft.com/office/officeart/2005/8/layout/pyramid1"/>
    <dgm:cxn modelId="{CF6648D4-2858-4037-A3BF-6231CEEB7AA1}" type="presParOf" srcId="{C639191E-748D-4E41-92BE-198F01AEDBE8}" destId="{9C68B75F-9610-4F93-8AFC-B0FE8FCE0D3E}" srcOrd="0" destOrd="0" presId="urn:microsoft.com/office/officeart/2005/8/layout/pyramid1"/>
    <dgm:cxn modelId="{256D9B59-26D2-4C27-973E-EAF98F10ECFC}" type="presParOf" srcId="{C639191E-748D-4E41-92BE-198F01AEDBE8}" destId="{0F5E17B1-4F33-4949-A8B8-A0F7154EDED3}" srcOrd="1" destOrd="0" presId="urn:microsoft.com/office/officeart/2005/8/layout/pyramid1"/>
    <dgm:cxn modelId="{BBD1AD06-0EB4-47DC-A6EB-53333277940B}" type="presParOf" srcId="{C732EF7A-EB40-4926-A2A6-D295AE76CB8A}" destId="{739A8E31-1B0A-4864-994B-EC87508F9832}" srcOrd="2" destOrd="0" presId="urn:microsoft.com/office/officeart/2005/8/layout/pyramid1"/>
    <dgm:cxn modelId="{F9D47D15-7425-4FEC-8CC8-057A79B57784}" type="presParOf" srcId="{739A8E31-1B0A-4864-994B-EC87508F9832}" destId="{512E64BF-A289-450E-AFD7-3002E665299F}" srcOrd="0" destOrd="0" presId="urn:microsoft.com/office/officeart/2005/8/layout/pyramid1"/>
    <dgm:cxn modelId="{10DDD61B-AF47-4127-9D95-AC09847FD296}" type="presParOf" srcId="{739A8E31-1B0A-4864-994B-EC87508F9832}" destId="{B650E5C6-A32D-4319-95F3-20C697B92602}" srcOrd="1" destOrd="0" presId="urn:microsoft.com/office/officeart/2005/8/layout/pyramid1"/>
    <dgm:cxn modelId="{77BCBE77-AEC8-4F95-934E-6864E4DEC133}" type="presParOf" srcId="{C732EF7A-EB40-4926-A2A6-D295AE76CB8A}" destId="{6F068929-AC3D-469E-A0A6-46212A24C0C6}" srcOrd="3" destOrd="0" presId="urn:microsoft.com/office/officeart/2005/8/layout/pyramid1"/>
    <dgm:cxn modelId="{380A7877-6056-4DD4-865A-20DE118F14B9}" type="presParOf" srcId="{6F068929-AC3D-469E-A0A6-46212A24C0C6}" destId="{307E1E92-4F91-44CB-A400-5A370D000F32}" srcOrd="0" destOrd="0" presId="urn:microsoft.com/office/officeart/2005/8/layout/pyramid1"/>
    <dgm:cxn modelId="{3A015E1E-77B7-42A7-B320-4D62BA884C0F}" type="presParOf" srcId="{6F068929-AC3D-469E-A0A6-46212A24C0C6}" destId="{AD448827-8EAF-420D-9A08-73F0012BD668}" srcOrd="1" destOrd="0" presId="urn:microsoft.com/office/officeart/2005/8/layout/pyramid1"/>
    <dgm:cxn modelId="{08BE5E47-83F4-4ADC-B31C-5CDC4AAF6C57}" type="presParOf" srcId="{C732EF7A-EB40-4926-A2A6-D295AE76CB8A}" destId="{EC286E9E-1E11-44D5-9B95-2E148D07E5D4}" srcOrd="4" destOrd="0" presId="urn:microsoft.com/office/officeart/2005/8/layout/pyramid1"/>
    <dgm:cxn modelId="{5BBB2B85-8F41-457C-89FC-0DC863391B36}" type="presParOf" srcId="{EC286E9E-1E11-44D5-9B95-2E148D07E5D4}" destId="{C329F71C-6632-4EE4-A714-196E34D70F76}" srcOrd="0" destOrd="0" presId="urn:microsoft.com/office/officeart/2005/8/layout/pyramid1"/>
    <dgm:cxn modelId="{485DB4B3-5F2D-4DB0-A956-C81887CF8659}" type="presParOf" srcId="{EC286E9E-1E11-44D5-9B95-2E148D07E5D4}" destId="{46B06A67-768C-40CB-A3D0-E299F16B4DB3}" srcOrd="1" destOrd="0" presId="urn:microsoft.com/office/officeart/2005/8/layout/pyramid1"/>
    <dgm:cxn modelId="{C47E8A96-C039-4FE5-92CF-8964AF7488DC}" type="presParOf" srcId="{C732EF7A-EB40-4926-A2A6-D295AE76CB8A}" destId="{8935B9D8-D045-4CFB-9233-E25FA035FBBC}" srcOrd="5" destOrd="0" presId="urn:microsoft.com/office/officeart/2005/8/layout/pyramid1"/>
    <dgm:cxn modelId="{A07A79D7-5982-4B10-AB48-10E8357AF638}" type="presParOf" srcId="{8935B9D8-D045-4CFB-9233-E25FA035FBBC}" destId="{F62D8706-416E-47A4-A8A6-9AB40BB3975D}" srcOrd="0" destOrd="0" presId="urn:microsoft.com/office/officeart/2005/8/layout/pyramid1"/>
    <dgm:cxn modelId="{ED2239DD-3EF1-40CE-8128-26083B151E12}" type="presParOf" srcId="{8935B9D8-D045-4CFB-9233-E25FA035FBBC}" destId="{24FF6999-EC8D-4CF7-8D12-BB63C36AD9E4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7724E-5012-48B9-81EE-1F80DA154098}">
      <dsp:nvSpPr>
        <dsp:cNvPr id="0" name=""/>
        <dsp:cNvSpPr/>
      </dsp:nvSpPr>
      <dsp:spPr>
        <a:xfrm>
          <a:off x="2388450" y="0"/>
          <a:ext cx="955380" cy="867795"/>
        </a:xfrm>
        <a:prstGeom prst="trapezoid">
          <a:avLst>
            <a:gd name="adj" fmla="val 5504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Kreirati</a:t>
          </a:r>
        </a:p>
      </dsp:txBody>
      <dsp:txXfrm>
        <a:off x="2388450" y="0"/>
        <a:ext cx="955380" cy="867795"/>
      </dsp:txXfrm>
    </dsp:sp>
    <dsp:sp modelId="{9C68B75F-9610-4F93-8AFC-B0FE8FCE0D3E}">
      <dsp:nvSpPr>
        <dsp:cNvPr id="0" name=""/>
        <dsp:cNvSpPr/>
      </dsp:nvSpPr>
      <dsp:spPr>
        <a:xfrm>
          <a:off x="1898197" y="867795"/>
          <a:ext cx="1935886" cy="867795"/>
        </a:xfrm>
        <a:prstGeom prst="trapezoid">
          <a:avLst>
            <a:gd name="adj" fmla="val 5504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Vrednovati</a:t>
          </a:r>
        </a:p>
      </dsp:txBody>
      <dsp:txXfrm>
        <a:off x="2236977" y="867795"/>
        <a:ext cx="1258326" cy="867795"/>
      </dsp:txXfrm>
    </dsp:sp>
    <dsp:sp modelId="{512E64BF-A289-450E-AFD7-3002E665299F}">
      <dsp:nvSpPr>
        <dsp:cNvPr id="0" name=""/>
        <dsp:cNvSpPr/>
      </dsp:nvSpPr>
      <dsp:spPr>
        <a:xfrm>
          <a:off x="1433070" y="1735590"/>
          <a:ext cx="2866140" cy="867795"/>
        </a:xfrm>
        <a:prstGeom prst="trapezoid">
          <a:avLst>
            <a:gd name="adj" fmla="val 5504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Analizirati</a:t>
          </a:r>
        </a:p>
      </dsp:txBody>
      <dsp:txXfrm>
        <a:off x="1934644" y="1735590"/>
        <a:ext cx="1862991" cy="867795"/>
      </dsp:txXfrm>
    </dsp:sp>
    <dsp:sp modelId="{307E1E92-4F91-44CB-A400-5A370D000F32}">
      <dsp:nvSpPr>
        <dsp:cNvPr id="0" name=""/>
        <dsp:cNvSpPr/>
      </dsp:nvSpPr>
      <dsp:spPr>
        <a:xfrm>
          <a:off x="955380" y="2603385"/>
          <a:ext cx="3821520" cy="867795"/>
        </a:xfrm>
        <a:prstGeom prst="trapezoid">
          <a:avLst>
            <a:gd name="adj" fmla="val 5504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Primijeniti</a:t>
          </a:r>
        </a:p>
      </dsp:txBody>
      <dsp:txXfrm>
        <a:off x="1624146" y="2603385"/>
        <a:ext cx="2483988" cy="867795"/>
      </dsp:txXfrm>
    </dsp:sp>
    <dsp:sp modelId="{C329F71C-6632-4EE4-A714-196E34D70F76}">
      <dsp:nvSpPr>
        <dsp:cNvPr id="0" name=""/>
        <dsp:cNvSpPr/>
      </dsp:nvSpPr>
      <dsp:spPr>
        <a:xfrm>
          <a:off x="477690" y="3471180"/>
          <a:ext cx="4776900" cy="867795"/>
        </a:xfrm>
        <a:prstGeom prst="trapezoid">
          <a:avLst>
            <a:gd name="adj" fmla="val 5504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Razumjeti</a:t>
          </a:r>
          <a:endParaRPr lang="hr-HR" sz="2800" kern="1200" dirty="0"/>
        </a:p>
      </dsp:txBody>
      <dsp:txXfrm>
        <a:off x="1313647" y="3471180"/>
        <a:ext cx="3104985" cy="867795"/>
      </dsp:txXfrm>
    </dsp:sp>
    <dsp:sp modelId="{F62D8706-416E-47A4-A8A6-9AB40BB3975D}">
      <dsp:nvSpPr>
        <dsp:cNvPr id="0" name=""/>
        <dsp:cNvSpPr/>
      </dsp:nvSpPr>
      <dsp:spPr>
        <a:xfrm>
          <a:off x="0" y="4316413"/>
          <a:ext cx="5732280" cy="867795"/>
        </a:xfrm>
        <a:prstGeom prst="trapezoid">
          <a:avLst>
            <a:gd name="adj" fmla="val 5504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Prisjetiti se</a:t>
          </a:r>
        </a:p>
      </dsp:txBody>
      <dsp:txXfrm>
        <a:off x="1003149" y="4316413"/>
        <a:ext cx="3725982" cy="86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FE14-5B0D-45E3-ADE4-C5F42AAB33F0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BCF30-735E-49EE-A9B6-A39EB029A2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694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751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56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529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788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477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0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529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07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07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402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663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354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26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BCF30-735E-49EE-A9B6-A39EB029A2E1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642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48BFD3-D1E0-427C-8735-C872C3B31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8282A99-38CC-4E58-B26F-E48108BAD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524D9D-BEE2-4F85-88E0-EB2A54AE3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247E-6F5B-4B1E-8018-7192EB6CDAEF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3D8AE5-972E-432F-897D-8996B807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EBE9F45-C777-4F64-869E-1CA26B1F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145-1D73-4368-A383-4F7A5CEB2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E4C6DE-BC78-4790-83FA-70A38848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CD4B099-F46D-4F63-93AE-16F849AF5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7BDA74E-9C23-45F2-B08A-618D5F7F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247E-6F5B-4B1E-8018-7192EB6CDAEF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3F2CC4-442F-406D-9EDD-6820C4ED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DC6AFAB-B68A-4E85-B453-EB278C16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145-1D73-4368-A383-4F7A5CEB2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483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50417D3-2726-481E-A0BC-068F2C107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C87AC38-E088-42AB-B170-65280BB42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AB0EF1D-3B1B-41EF-8A02-9E91D241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247E-6F5B-4B1E-8018-7192EB6CDAEF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E44E77-0071-4366-8B02-B249A272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814B3B-AE41-4289-A969-F3F9CDEC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145-1D73-4368-A383-4F7A5CEB2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49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70FAB2-31A7-40CF-BC1A-54625E79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29CCA3-0F8E-4EA4-8434-975108AE4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3F4DCE3-DE25-4DBB-A552-CD3E1AFE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247E-6F5B-4B1E-8018-7192EB6CDAEF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FE556D-DAB1-4C74-8087-2C419A81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D42A09-ECE1-495B-A1AB-6869CA25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145-1D73-4368-A383-4F7A5CEB2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043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41C24-460D-4D3C-BAD4-7A8E56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F9B483B-A1DF-461F-8651-071F096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F1E9BB-2DC3-4A70-80AD-5E50E584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247E-6F5B-4B1E-8018-7192EB6CDAEF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4D7828-DB78-4448-9DF3-0A06B563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EA795E-55EF-4789-8920-4F7A2F3B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145-1D73-4368-A383-4F7A5CEB2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523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E073F-82A4-42C3-BA75-24E96CF5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381AEE-A198-4F4C-B9D0-422DA5D4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A7145A3-8EA8-4B8F-A0D1-8069F1F26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A9DE04F-2297-47C1-AE42-87B6FCC2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247E-6F5B-4B1E-8018-7192EB6CDAEF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633976A-6532-45A0-8D36-D2253C82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AA72A8E-B38E-4421-86FA-1A074B50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145-1D73-4368-A383-4F7A5CEB2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314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2F2607-ED8E-4AC1-B48B-15C006F9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67E8AC-8D67-4051-98EE-987F5BDDC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5821144-618B-4F0B-8715-0DA3C5EBC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F0527DC-1964-4E52-9255-B2EAF5D1F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FC41FDB-C575-4D46-9B6A-8C9A79543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74DA6C0-A5B4-4041-B951-86DDF36D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247E-6F5B-4B1E-8018-7192EB6CDAEF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7FB0993-BD64-4A97-B009-5DB5FE71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EBEB1C1-9580-4DA0-9417-8020A0ED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145-1D73-4368-A383-4F7A5CEB2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725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807650-1A12-4750-91B0-EADC0CA4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E8EE9CD-E923-4089-B10E-E5A72DEC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247E-6F5B-4B1E-8018-7192EB6CDAEF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2E6C691-48FA-49A8-8697-A5854760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816A52B-A97A-4F8A-8D3D-A692A7F4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145-1D73-4368-A383-4F7A5CEB2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88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1387C14-2E5F-403D-84DC-723442AC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247E-6F5B-4B1E-8018-7192EB6CDAEF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9E23A88-1B8C-41E5-80C3-A0B79EAF6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347E656-8B4D-4740-9CD9-8868CF39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145-1D73-4368-A383-4F7A5CEB2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6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58C5ED-1EFE-44E1-8490-974A41E5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3F3B96-B1E1-4B43-9040-0F5DFDE19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ED8AD8F-6CEE-436E-8156-70540E695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B17BB9-2A18-4976-B5C7-D4AED27C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247E-6F5B-4B1E-8018-7192EB6CDAEF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C715277-32BE-45A2-835F-465AB152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3166DBE-BC58-4810-900D-7E7CA720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145-1D73-4368-A383-4F7A5CEB2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75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5B6A77-DD4E-4C40-8ABF-F2F88285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42E7CE9-EBE5-4A49-BBD1-83D8D9AEC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FB06C5-7CFD-4299-BD1D-37EAC1FDD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AADD3A1-703E-4D92-B189-8C1078E9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247E-6F5B-4B1E-8018-7192EB6CDAEF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4225E55-991A-4593-A3A6-834A772B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89309C7-2F6D-407F-A9B6-99CBBFEA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145-1D73-4368-A383-4F7A5CEB2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28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6E0107D-6AEE-40AE-AA6D-C3002635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26C08D-B75B-42EE-A1D2-6C0AE408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4B3EDD-E5EB-4E30-9F25-A19D4323A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9247E-6F5B-4B1E-8018-7192EB6CDAEF}" type="datetimeFigureOut">
              <a:rPr lang="hr-HR" smtClean="0"/>
              <a:t>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0816EF-DB40-4EA8-887D-0207A8E35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B6EAA65-4B22-4528-8F7A-7C663778E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B5145-1D73-4368-A383-4F7A5CEB24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48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ja.capan3@gmail.com" TargetMode="External"/><Relationship Id="rId2" Type="http://schemas.openxmlformats.org/officeDocument/2006/relationships/hyperlink" Target="mailto:tea.borkovic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DC4CA0-EE32-4601-A7B1-EFBEC3528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hr-HR" dirty="0">
                <a:solidFill>
                  <a:schemeClr val="bg1"/>
                </a:solidFill>
              </a:rPr>
              <a:t>Strategije rada s darovitim učenicima</a:t>
            </a:r>
            <a:endParaRPr lang="hr-HR" sz="4200" b="1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FF5066-D84F-446E-997D-95E492AF8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729467"/>
            <a:ext cx="6075513" cy="1128523"/>
          </a:xfrm>
        </p:spPr>
        <p:txBody>
          <a:bodyPr anchor="t">
            <a:normAutofit/>
          </a:bodyPr>
          <a:lstStyle/>
          <a:p>
            <a:pPr algn="l"/>
            <a:r>
              <a:rPr lang="hr-HR" dirty="0">
                <a:solidFill>
                  <a:schemeClr val="bg1"/>
                </a:solidFill>
              </a:rPr>
              <a:t>Tea Borković, prof., učitelj savjetnik</a:t>
            </a:r>
          </a:p>
          <a:p>
            <a:pPr algn="l"/>
            <a:r>
              <a:rPr lang="hr-HR" dirty="0">
                <a:solidFill>
                  <a:schemeClr val="bg1"/>
                </a:solidFill>
              </a:rPr>
              <a:t>Antonija Capan, </a:t>
            </a:r>
            <a:r>
              <a:rPr lang="hr-HR" dirty="0" err="1">
                <a:solidFill>
                  <a:schemeClr val="bg1"/>
                </a:solidFill>
              </a:rPr>
              <a:t>mag.educ.math</a:t>
            </a:r>
            <a:r>
              <a:rPr lang="hr-HR" dirty="0">
                <a:solidFill>
                  <a:schemeClr val="bg1"/>
                </a:solidFill>
              </a:rPr>
              <a:t>, učitelj mentor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Slika 7" descr="Steel gears">
            <a:extLst>
              <a:ext uri="{FF2B5EF4-FFF2-40B4-BE49-F238E27FC236}">
                <a16:creationId xmlns:a16="http://schemas.microsoft.com/office/drawing/2014/main" id="{0E5A73F3-150D-4DDB-A8E4-D5BCAA8EE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1273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90F6B6-E375-446D-B3B5-E166FBCE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014" y="365125"/>
            <a:ext cx="8251786" cy="1325563"/>
          </a:xfrm>
        </p:spPr>
        <p:txBody>
          <a:bodyPr/>
          <a:lstStyle/>
          <a:p>
            <a:r>
              <a:rPr lang="hr-HR" dirty="0"/>
              <a:t>Diferencijacija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FAF80B-81FD-4ECA-BE07-CA6FD0154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876" y="2582944"/>
            <a:ext cx="7730923" cy="4014974"/>
          </a:xfrm>
        </p:spPr>
        <p:txBody>
          <a:bodyPr>
            <a:normAutofit/>
          </a:bodyPr>
          <a:lstStyle/>
          <a:p>
            <a:r>
              <a:rPr lang="hr-HR" dirty="0"/>
              <a:t> Planiranje </a:t>
            </a:r>
          </a:p>
          <a:p>
            <a:r>
              <a:rPr lang="hr-HR" dirty="0"/>
              <a:t>Organizacija</a:t>
            </a:r>
          </a:p>
          <a:p>
            <a:r>
              <a:rPr lang="hr-HR" dirty="0"/>
              <a:t>Korist za sve </a:t>
            </a:r>
          </a:p>
        </p:txBody>
      </p:sp>
    </p:spTree>
    <p:extLst>
      <p:ext uri="{BB962C8B-B14F-4D97-AF65-F5344CB8AC3E}">
        <p14:creationId xmlns:p14="http://schemas.microsoft.com/office/powerpoint/2010/main" val="90856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254B5E-87CF-4C7E-AB75-DAB3DFFC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313" y="365125"/>
            <a:ext cx="8924081" cy="1325563"/>
          </a:xfrm>
        </p:spPr>
        <p:txBody>
          <a:bodyPr/>
          <a:lstStyle/>
          <a:p>
            <a:r>
              <a:rPr lang="hr-HR" dirty="0"/>
              <a:t>Izrada diferenciranih programa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6C39FC-4E56-479A-A07A-148F035F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58" y="2488557"/>
            <a:ext cx="8762037" cy="4369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Škole bi trebale imati pravo izraditi diferencirane programe za školovanje darovite djece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Imati na umu: čitalačke sposobnosti uvjetuju uspjeh na ostalim područjima</a:t>
            </a:r>
          </a:p>
        </p:txBody>
      </p:sp>
    </p:spTree>
    <p:extLst>
      <p:ext uri="{BB962C8B-B14F-4D97-AF65-F5344CB8AC3E}">
        <p14:creationId xmlns:p14="http://schemas.microsoft.com/office/powerpoint/2010/main" val="304011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254B5E-87CF-4C7E-AB75-DAB3DFFC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313" y="365125"/>
            <a:ext cx="8924081" cy="1325563"/>
          </a:xfrm>
        </p:spPr>
        <p:txBody>
          <a:bodyPr/>
          <a:lstStyle/>
          <a:p>
            <a:r>
              <a:rPr lang="hr-HR" dirty="0"/>
              <a:t>Izrada diferenciranih programa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6C39FC-4E56-479A-A07A-148F035F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784" y="2465408"/>
            <a:ext cx="8773611" cy="4392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U radu inzistirati na: 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hr-HR" dirty="0"/>
              <a:t>Savjesnosti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hr-HR" dirty="0"/>
              <a:t>Redovitosti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hr-HR" dirty="0"/>
              <a:t>Izvršavanju svojih obaveza  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hr-HR" dirty="0"/>
              <a:t>Upornosti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hr-HR" dirty="0"/>
              <a:t>Dosljednosti 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hr-HR" dirty="0"/>
              <a:t>Preuzimanju odgovornosti za svoje postupke</a:t>
            </a:r>
          </a:p>
        </p:txBody>
      </p:sp>
    </p:spTree>
    <p:extLst>
      <p:ext uri="{BB962C8B-B14F-4D97-AF65-F5344CB8AC3E}">
        <p14:creationId xmlns:p14="http://schemas.microsoft.com/office/powerpoint/2010/main" val="357905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90F6B6-E375-446D-B3B5-E166FBCE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462" y="365125"/>
            <a:ext cx="8182337" cy="1325563"/>
          </a:xfrm>
        </p:spPr>
        <p:txBody>
          <a:bodyPr/>
          <a:lstStyle/>
          <a:p>
            <a:r>
              <a:rPr lang="hr-HR" dirty="0"/>
              <a:t>Diferencijacija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FAF80B-81FD-4ECA-BE07-CA6FD0154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934" y="2488557"/>
            <a:ext cx="8870066" cy="43694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/>
              <a:t>Da bi se pred učenike stavljali zadaci optimalne težine, nužno je voditi računa o mogućnostima učenja djece određene dobi: 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hr-HR" dirty="0"/>
              <a:t> predznanju 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hr-HR" dirty="0"/>
              <a:t> kapacitetu radne memorije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hr-HR" dirty="0"/>
              <a:t> različitim stilovima učenja 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hr-HR" dirty="0"/>
              <a:t> razvijenosti različitih inteligencija 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hr-HR" dirty="0"/>
              <a:t> postupnosti i heterogenosti razvoja kognitivnih sposobnosti </a:t>
            </a:r>
          </a:p>
          <a:p>
            <a:pPr>
              <a:buFont typeface="Calibri" panose="020F0502020204030204" pitchFamily="34" charset="0"/>
              <a:buChar char="⁻"/>
            </a:pPr>
            <a:r>
              <a:rPr lang="hr-HR" dirty="0"/>
              <a:t> važnosti neposredne povratne informacije o kvaliteti uratka</a:t>
            </a:r>
          </a:p>
        </p:txBody>
      </p:sp>
    </p:spTree>
    <p:extLst>
      <p:ext uri="{BB962C8B-B14F-4D97-AF65-F5344CB8AC3E}">
        <p14:creationId xmlns:p14="http://schemas.microsoft.com/office/powerpoint/2010/main" val="217273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90F6B6-E375-446D-B3B5-E166FBCE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37" y="245591"/>
            <a:ext cx="7715491" cy="1325563"/>
          </a:xfrm>
        </p:spPr>
        <p:txBody>
          <a:bodyPr/>
          <a:lstStyle/>
          <a:p>
            <a:r>
              <a:rPr lang="hr-HR" dirty="0"/>
              <a:t>Modeli diferencijacije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FAF80B-81FD-4ECA-BE07-CA6FD0154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243" y="1944547"/>
            <a:ext cx="9198757" cy="4910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                    U razredu su mogući slijedeći pristupi: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i. Svi učenici rješavaju zadatke na razini dosjećanja i shvaćanja, a zatim izaberu najmanje jednu ponuđenu aktivnosti iz svakog slijedećeg nivoa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ii. Svi učenici prođu prva dva nivoa, a zatim izaberu jednu ponuđenu aktivnost iz nekog od viših nivoa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iii. Učitelj unaprijed odredi koji će učenici raditi na nižoj razini, a koji na višima </a:t>
            </a:r>
          </a:p>
        </p:txBody>
      </p:sp>
    </p:spTree>
    <p:extLst>
      <p:ext uri="{BB962C8B-B14F-4D97-AF65-F5344CB8AC3E}">
        <p14:creationId xmlns:p14="http://schemas.microsoft.com/office/powerpoint/2010/main" val="391968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90F6B6-E375-446D-B3B5-E166FBCE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37" y="245591"/>
            <a:ext cx="7715491" cy="1325563"/>
          </a:xfrm>
        </p:spPr>
        <p:txBody>
          <a:bodyPr/>
          <a:lstStyle/>
          <a:p>
            <a:r>
              <a:rPr lang="hr-HR" dirty="0"/>
              <a:t>Modeli diferencijacije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265A972-113B-4C82-9EF7-002F5BEC1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243" y="1863524"/>
            <a:ext cx="9198757" cy="4991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                    U razredu su mogući slijedeći pristupi: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iv.  Svako dijete odabere aktivnost iz bilo kojeg nivoa </a:t>
            </a:r>
          </a:p>
          <a:p>
            <a:pPr marL="0" indent="0">
              <a:buNone/>
            </a:pPr>
            <a:r>
              <a:rPr lang="hr-HR" dirty="0"/>
              <a:t> v.  Neke aktivnosti su označene kao obavezne, a neke kao izborne </a:t>
            </a:r>
          </a:p>
          <a:p>
            <a:pPr marL="0" indent="0">
              <a:buNone/>
            </a:pPr>
            <a:r>
              <a:rPr lang="hr-HR" dirty="0"/>
              <a:t>vi.  Učenici rade na nižim razinama, a zatim sami osmišljavaju aktivnosti na višim razinama </a:t>
            </a:r>
          </a:p>
          <a:p>
            <a:pPr marL="0" indent="0">
              <a:buNone/>
            </a:pPr>
            <a:r>
              <a:rPr lang="hr-HR" dirty="0"/>
              <a:t>vii. Svi učenici sami osmišljavaju aktivnosti </a:t>
            </a:r>
          </a:p>
        </p:txBody>
      </p:sp>
    </p:spTree>
    <p:extLst>
      <p:ext uri="{BB962C8B-B14F-4D97-AF65-F5344CB8AC3E}">
        <p14:creationId xmlns:p14="http://schemas.microsoft.com/office/powerpoint/2010/main" val="276052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254B5E-87CF-4C7E-AB75-DAB3DFFC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462" y="585044"/>
            <a:ext cx="8182337" cy="1325563"/>
          </a:xfrm>
        </p:spPr>
        <p:txBody>
          <a:bodyPr/>
          <a:lstStyle/>
          <a:p>
            <a:r>
              <a:rPr lang="hr-HR" dirty="0"/>
              <a:t>Izrada diferenciranih programa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6C39FC-4E56-479A-A07A-148F035F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05" y="2430683"/>
            <a:ext cx="7881395" cy="4427315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Planiranje i diferenciranje programa</a:t>
            </a:r>
          </a:p>
          <a:p>
            <a:r>
              <a:rPr lang="hr-HR" dirty="0"/>
              <a:t>Sažimanje</a:t>
            </a:r>
          </a:p>
          <a:p>
            <a:r>
              <a:rPr lang="hr-HR" dirty="0"/>
              <a:t>Fleksibilno grupiranje</a:t>
            </a:r>
          </a:p>
          <a:p>
            <a:r>
              <a:rPr lang="hr-HR" dirty="0"/>
              <a:t>Aktivnosti za proširivanje znanja</a:t>
            </a:r>
          </a:p>
        </p:txBody>
      </p:sp>
    </p:spTree>
    <p:extLst>
      <p:ext uri="{BB962C8B-B14F-4D97-AF65-F5344CB8AC3E}">
        <p14:creationId xmlns:p14="http://schemas.microsoft.com/office/powerpoint/2010/main" val="124249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254B5E-87CF-4C7E-AB75-DAB3DFFC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462" y="585044"/>
            <a:ext cx="8182337" cy="1325563"/>
          </a:xfrm>
        </p:spPr>
        <p:txBody>
          <a:bodyPr/>
          <a:lstStyle/>
          <a:p>
            <a:r>
              <a:rPr lang="hr-HR" dirty="0"/>
              <a:t>Izrada diferenciranih programa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6C39FC-4E56-479A-A07A-148F035F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05" y="2430683"/>
            <a:ext cx="7881395" cy="4427315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Tablica dimenzija kognitivnih procesa i dimenzija znanja </a:t>
            </a:r>
          </a:p>
        </p:txBody>
      </p:sp>
    </p:spTree>
    <p:extLst>
      <p:ext uri="{BB962C8B-B14F-4D97-AF65-F5344CB8AC3E}">
        <p14:creationId xmlns:p14="http://schemas.microsoft.com/office/powerpoint/2010/main" val="242147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0F28988A-E98A-47E4-A9AC-EA4E91846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86739"/>
              </p:ext>
            </p:extLst>
          </p:nvPr>
        </p:nvGraphicFramePr>
        <p:xfrm>
          <a:off x="175550" y="1899033"/>
          <a:ext cx="11840900" cy="38203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81840">
                  <a:extLst>
                    <a:ext uri="{9D8B030D-6E8A-4147-A177-3AD203B41FA5}">
                      <a16:colId xmlns:a16="http://schemas.microsoft.com/office/drawing/2014/main" val="1996667860"/>
                    </a:ext>
                  </a:extLst>
                </a:gridCol>
                <a:gridCol w="2264765">
                  <a:extLst>
                    <a:ext uri="{9D8B030D-6E8A-4147-A177-3AD203B41FA5}">
                      <a16:colId xmlns:a16="http://schemas.microsoft.com/office/drawing/2014/main" val="1361844253"/>
                    </a:ext>
                  </a:extLst>
                </a:gridCol>
                <a:gridCol w="2264765">
                  <a:extLst>
                    <a:ext uri="{9D8B030D-6E8A-4147-A177-3AD203B41FA5}">
                      <a16:colId xmlns:a16="http://schemas.microsoft.com/office/drawing/2014/main" val="1085032739"/>
                    </a:ext>
                  </a:extLst>
                </a:gridCol>
                <a:gridCol w="2264765">
                  <a:extLst>
                    <a:ext uri="{9D8B030D-6E8A-4147-A177-3AD203B41FA5}">
                      <a16:colId xmlns:a16="http://schemas.microsoft.com/office/drawing/2014/main" val="2988057415"/>
                    </a:ext>
                  </a:extLst>
                </a:gridCol>
                <a:gridCol w="2264765">
                  <a:extLst>
                    <a:ext uri="{9D8B030D-6E8A-4147-A177-3AD203B41FA5}">
                      <a16:colId xmlns:a16="http://schemas.microsoft.com/office/drawing/2014/main" val="1009681920"/>
                    </a:ext>
                  </a:extLst>
                </a:gridCol>
              </a:tblGrid>
              <a:tr h="985722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Ishodi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Auditivni/analitički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Vizualni/globalni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Taktilno-</a:t>
                      </a:r>
                      <a:r>
                        <a:rPr lang="hr-HR" b="1" dirty="0" err="1"/>
                        <a:t>kinestetički</a:t>
                      </a:r>
                      <a:r>
                        <a:rPr lang="hr-HR" b="1" dirty="0"/>
                        <a:t>/</a:t>
                      </a:r>
                    </a:p>
                    <a:p>
                      <a:pPr algn="ctr"/>
                      <a:r>
                        <a:rPr lang="hr-HR" b="1" dirty="0"/>
                        <a:t>globalni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Proširivanje znanja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2611529"/>
                  </a:ext>
                </a:extLst>
              </a:tr>
              <a:tr h="254691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Rješava zadatak prilikom čega koristi prikaz rješenja grafički ili tablično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Rješava zadatak primjenom singapurske metode ili snima video materijal vezan uz problem i njegovo rješenje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Rješenje zadatka prikazuje modelom ili fotografijama modela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Prikupiti podatke o nečemu vezanom za školu. Npr. koliko se učenika hrani u školi i na koji način bi se mogla ta brojka povećati, koliko je dječaka  a koliko djevojčica, što misliš zašto…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374236"/>
                  </a:ext>
                </a:extLst>
              </a:tr>
            </a:tbl>
          </a:graphicData>
        </a:graphic>
      </p:graphicFrame>
      <p:sp>
        <p:nvSpPr>
          <p:cNvPr id="7" name="Naslov 6">
            <a:extLst>
              <a:ext uri="{FF2B5EF4-FFF2-40B4-BE49-F238E27FC236}">
                <a16:creationId xmlns:a16="http://schemas.microsoft.com/office/drawing/2014/main" id="{82B11A45-E460-4889-AC23-08691AD1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215"/>
            <a:ext cx="10515600" cy="1325563"/>
          </a:xfrm>
        </p:spPr>
        <p:txBody>
          <a:bodyPr/>
          <a:lstStyle/>
          <a:p>
            <a:r>
              <a:rPr lang="hr-HR" dirty="0"/>
              <a:t>Diferencijacija </a:t>
            </a:r>
            <a:r>
              <a:rPr lang="hr-HR" dirty="0" err="1"/>
              <a:t>kurikula</a:t>
            </a:r>
            <a:r>
              <a:rPr lang="hr-HR" dirty="0"/>
              <a:t> (MAT)</a:t>
            </a:r>
          </a:p>
        </p:txBody>
      </p:sp>
    </p:spTree>
    <p:extLst>
      <p:ext uri="{BB962C8B-B14F-4D97-AF65-F5344CB8AC3E}">
        <p14:creationId xmlns:p14="http://schemas.microsoft.com/office/powerpoint/2010/main" val="328017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0F28988A-E98A-47E4-A9AC-EA4E91846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57356"/>
              </p:ext>
            </p:extLst>
          </p:nvPr>
        </p:nvGraphicFramePr>
        <p:xfrm>
          <a:off x="721970" y="2089260"/>
          <a:ext cx="10748060" cy="37306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87015">
                  <a:extLst>
                    <a:ext uri="{9D8B030D-6E8A-4147-A177-3AD203B41FA5}">
                      <a16:colId xmlns:a16="http://schemas.microsoft.com/office/drawing/2014/main" val="1996667860"/>
                    </a:ext>
                  </a:extLst>
                </a:gridCol>
                <a:gridCol w="2687015">
                  <a:extLst>
                    <a:ext uri="{9D8B030D-6E8A-4147-A177-3AD203B41FA5}">
                      <a16:colId xmlns:a16="http://schemas.microsoft.com/office/drawing/2014/main" val="1361844253"/>
                    </a:ext>
                  </a:extLst>
                </a:gridCol>
                <a:gridCol w="2687015">
                  <a:extLst>
                    <a:ext uri="{9D8B030D-6E8A-4147-A177-3AD203B41FA5}">
                      <a16:colId xmlns:a16="http://schemas.microsoft.com/office/drawing/2014/main" val="1085032739"/>
                    </a:ext>
                  </a:extLst>
                </a:gridCol>
                <a:gridCol w="2687015">
                  <a:extLst>
                    <a:ext uri="{9D8B030D-6E8A-4147-A177-3AD203B41FA5}">
                      <a16:colId xmlns:a16="http://schemas.microsoft.com/office/drawing/2014/main" val="2988057415"/>
                    </a:ext>
                  </a:extLst>
                </a:gridCol>
              </a:tblGrid>
              <a:tr h="1170338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Ishodi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Aktivnosti za početnu razinu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Aktivnosti za naprednu razinu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Najzahtjevnije aktivnosti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2611529"/>
                  </a:ext>
                </a:extLst>
              </a:tr>
              <a:tr h="2435145">
                <a:tc>
                  <a:txBody>
                    <a:bodyPr/>
                    <a:lstStyle/>
                    <a:p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</a:rPr>
                        <a:t>OŠ HJ B.2.1</a:t>
                      </a:r>
                      <a:r>
                        <a:rPr lang="hr-HR" sz="1800" kern="1200" dirty="0">
                          <a:solidFill>
                            <a:schemeClr val="tx1"/>
                          </a:solidFill>
                          <a:effectLst/>
                        </a:rPr>
                        <a:t>. Učenik izražava svoja zapažanja, misli i osjećaje nakon slušanja/čitanja književnoga teksta i povezuje ih s vlastitim iskustvom.</a:t>
                      </a:r>
                      <a:endParaRPr lang="hr-H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Odredi temu teksta. Ispiši tri bitne činjenice vezane uz tekst. </a:t>
                      </a:r>
                    </a:p>
                    <a:p>
                      <a:pPr algn="ctr"/>
                      <a:r>
                        <a:rPr lang="hr-HR" dirty="0"/>
                        <a:t>Tvoj zaključak o tekstu. </a:t>
                      </a:r>
                    </a:p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Za zahtjevne riječi iz teksta potraži njihovo značenje te ispiši njihovu primjenu u rečenicama. </a:t>
                      </a:r>
                    </a:p>
                    <a:p>
                      <a:pPr algn="ctr"/>
                      <a:r>
                        <a:rPr lang="hr-HR" dirty="0"/>
                        <a:t>Napiši izvještaj o pročitanom tekstu na način da iskoristiš pravilno najmanje pet spomenutih riječi iz prvog zadatka.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Istraži život pisca te ga prikaži vremenskom crtom (ili napiši priču o njegovom životu na način da pročitani tekst prikažeš kao dio njegovog života)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374236"/>
                  </a:ext>
                </a:extLst>
              </a:tr>
            </a:tbl>
          </a:graphicData>
        </a:graphic>
      </p:graphicFrame>
      <p:sp>
        <p:nvSpPr>
          <p:cNvPr id="7" name="Naslov 6">
            <a:extLst>
              <a:ext uri="{FF2B5EF4-FFF2-40B4-BE49-F238E27FC236}">
                <a16:creationId xmlns:a16="http://schemas.microsoft.com/office/drawing/2014/main" id="{82B11A45-E460-4889-AC23-08691AD1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Planiranje sata na različitim razinama</a:t>
            </a:r>
          </a:p>
        </p:txBody>
      </p:sp>
    </p:spTree>
    <p:extLst>
      <p:ext uri="{BB962C8B-B14F-4D97-AF65-F5344CB8AC3E}">
        <p14:creationId xmlns:p14="http://schemas.microsoft.com/office/powerpoint/2010/main" val="135283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D0A4F6-9278-4DB8-A662-661865C6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6" y="2731624"/>
            <a:ext cx="9066834" cy="4126375"/>
          </a:xfrm>
        </p:spPr>
        <p:txBody>
          <a:bodyPr>
            <a:normAutofit/>
          </a:bodyPr>
          <a:lstStyle/>
          <a:p>
            <a:r>
              <a:rPr lang="hr-HR" dirty="0"/>
              <a:t>Darovito dijete u školskom okruženju</a:t>
            </a:r>
          </a:p>
          <a:p>
            <a:r>
              <a:rPr lang="hr-HR" dirty="0"/>
              <a:t>Višestruke inteligencije i </a:t>
            </a:r>
            <a:r>
              <a:rPr lang="hr-HR" dirty="0" err="1"/>
              <a:t>Bloomova</a:t>
            </a:r>
            <a:r>
              <a:rPr lang="hr-HR" dirty="0"/>
              <a:t> taksonomija</a:t>
            </a:r>
          </a:p>
          <a:p>
            <a:r>
              <a:rPr lang="hr-HR" dirty="0"/>
              <a:t>Diferencijacija</a:t>
            </a:r>
          </a:p>
          <a:p>
            <a:r>
              <a:rPr lang="hr-HR" dirty="0"/>
              <a:t>Izrada diferenciranih programa</a:t>
            </a:r>
          </a:p>
          <a:p>
            <a:r>
              <a:rPr lang="hr-HR" dirty="0"/>
              <a:t>Strategije poučavanja potencijalno darovitih </a:t>
            </a:r>
          </a:p>
          <a:p>
            <a:r>
              <a:rPr lang="hr-HR" dirty="0"/>
              <a:t>Mentorski rad</a:t>
            </a:r>
          </a:p>
          <a:p>
            <a:r>
              <a:rPr lang="hr-HR" dirty="0"/>
              <a:t>Igre i didaktička pomagala </a:t>
            </a:r>
          </a:p>
          <a:p>
            <a:r>
              <a:rPr lang="hr-HR" dirty="0"/>
              <a:t>Upornost i dosljednost </a:t>
            </a:r>
          </a:p>
        </p:txBody>
      </p:sp>
    </p:spTree>
    <p:extLst>
      <p:ext uri="{BB962C8B-B14F-4D97-AF65-F5344CB8AC3E}">
        <p14:creationId xmlns:p14="http://schemas.microsoft.com/office/powerpoint/2010/main" val="3330908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A95D38-10FB-45A6-8EB5-D65ABB30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866" y="365125"/>
            <a:ext cx="8274934" cy="1325563"/>
          </a:xfrm>
        </p:spPr>
        <p:txBody>
          <a:bodyPr/>
          <a:lstStyle/>
          <a:p>
            <a:r>
              <a:rPr lang="hr-HR" dirty="0"/>
              <a:t>Sažimanje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92D313-EC44-4AE8-83B2-B1181B1B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038" y="2650603"/>
            <a:ext cx="8170762" cy="3526359"/>
          </a:xfrm>
        </p:spPr>
        <p:txBody>
          <a:bodyPr/>
          <a:lstStyle/>
          <a:p>
            <a:r>
              <a:rPr lang="hr-HR" dirty="0"/>
              <a:t>Način i dogovor o „otkupu” školskog vremena za darovite učenike</a:t>
            </a:r>
          </a:p>
          <a:p>
            <a:r>
              <a:rPr lang="hr-HR" dirty="0"/>
              <a:t>Sažimanje (</a:t>
            </a:r>
            <a:r>
              <a:rPr lang="hr-HR" dirty="0" err="1"/>
              <a:t>dr.Joseph</a:t>
            </a:r>
            <a:r>
              <a:rPr lang="hr-HR" dirty="0"/>
              <a:t> </a:t>
            </a:r>
            <a:r>
              <a:rPr lang="hr-HR" dirty="0" err="1"/>
              <a:t>Renzulli</a:t>
            </a:r>
            <a:r>
              <a:rPr lang="hr-HR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272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B76E9-8D1F-4FEA-B20D-D0E976E9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590" y="365125"/>
            <a:ext cx="8240210" cy="1325563"/>
          </a:xfrm>
        </p:spPr>
        <p:txBody>
          <a:bodyPr/>
          <a:lstStyle/>
          <a:p>
            <a:r>
              <a:rPr lang="hr-HR" dirty="0"/>
              <a:t>Sažimanje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149696-0C40-44B4-8734-723AF57BF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721" y="2506662"/>
            <a:ext cx="8864279" cy="435133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Identificiranje obrazovnih ishoda koji vrijede za sve</a:t>
            </a:r>
          </a:p>
          <a:p>
            <a:r>
              <a:rPr lang="hr-HR" dirty="0"/>
              <a:t>Učenicima dati priliku da pogledaju sadržaje (npr. u udžbeniku)</a:t>
            </a:r>
          </a:p>
          <a:p>
            <a:r>
              <a:rPr lang="hr-HR" dirty="0"/>
              <a:t>Omogućiti pisanje </a:t>
            </a:r>
            <a:r>
              <a:rPr lang="hr-HR" dirty="0" err="1"/>
              <a:t>predtesta</a:t>
            </a:r>
            <a:r>
              <a:rPr lang="hr-HR" dirty="0"/>
              <a:t> (svima)</a:t>
            </a:r>
          </a:p>
          <a:p>
            <a:r>
              <a:rPr lang="hr-HR" dirty="0"/>
              <a:t>Pripremiti aktivnosti za proširivanje znanja</a:t>
            </a:r>
          </a:p>
          <a:p>
            <a:r>
              <a:rPr lang="hr-HR" dirty="0"/>
              <a:t>Uvježbavanje sadržaja moguće je umanjiti ili u potpunosti maknuti za učenike koji rade na aktivnostima za proširivanje</a:t>
            </a:r>
          </a:p>
          <a:p>
            <a:r>
              <a:rPr lang="hr-HR" dirty="0"/>
              <a:t>Razviti strategiju vođenja bilježaka i za vas i za učenike koji rade prema diferenciranom programu</a:t>
            </a:r>
          </a:p>
        </p:txBody>
      </p:sp>
    </p:spTree>
    <p:extLst>
      <p:ext uri="{BB962C8B-B14F-4D97-AF65-F5344CB8AC3E}">
        <p14:creationId xmlns:p14="http://schemas.microsoft.com/office/powerpoint/2010/main" val="330436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B76E9-8D1F-4FEA-B20D-D0E976E9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590" y="365125"/>
            <a:ext cx="8240210" cy="1325563"/>
          </a:xfrm>
        </p:spPr>
        <p:txBody>
          <a:bodyPr/>
          <a:lstStyle/>
          <a:p>
            <a:r>
              <a:rPr lang="hr-HR" dirty="0"/>
              <a:t>Sažimanje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45ABF2F-8AE8-4B02-A441-85765BA7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58" y="2673751"/>
            <a:ext cx="8835342" cy="3503211"/>
          </a:xfrm>
        </p:spPr>
        <p:txBody>
          <a:bodyPr/>
          <a:lstStyle/>
          <a:p>
            <a:r>
              <a:rPr lang="hr-HR" dirty="0"/>
              <a:t>Što s ocjenama? </a:t>
            </a:r>
          </a:p>
          <a:p>
            <a:pPr marL="0" indent="0">
              <a:buNone/>
            </a:pPr>
            <a:r>
              <a:rPr lang="hr-HR" dirty="0"/>
              <a:t>Ocjenjujemo ishode koje je učenik prema kurikulu ostvario i koje smo testirali predtestom (90%)</a:t>
            </a:r>
          </a:p>
        </p:txBody>
      </p:sp>
    </p:spTree>
    <p:extLst>
      <p:ext uri="{BB962C8B-B14F-4D97-AF65-F5344CB8AC3E}">
        <p14:creationId xmlns:p14="http://schemas.microsoft.com/office/powerpoint/2010/main" val="1225219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193FEC-133A-4F03-B140-45B82C40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612" y="687289"/>
            <a:ext cx="8997388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Strategije poučavanja potencijalno     </a:t>
            </a:r>
            <a:br>
              <a:rPr lang="hr-HR" dirty="0"/>
            </a:br>
            <a:r>
              <a:rPr lang="hr-HR" dirty="0"/>
              <a:t>                                                  darovitih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799FAA-5B77-4D69-B0B8-CF26CB20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612" y="2731625"/>
            <a:ext cx="8159188" cy="3632564"/>
          </a:xfrm>
        </p:spPr>
        <p:txBody>
          <a:bodyPr/>
          <a:lstStyle/>
          <a:p>
            <a:r>
              <a:rPr lang="hr-HR" dirty="0"/>
              <a:t>Predtest </a:t>
            </a:r>
          </a:p>
          <a:p>
            <a:r>
              <a:rPr lang="hr-HR" dirty="0"/>
              <a:t>Prvo ono najteže</a:t>
            </a:r>
          </a:p>
        </p:txBody>
      </p:sp>
    </p:spTree>
    <p:extLst>
      <p:ext uri="{BB962C8B-B14F-4D97-AF65-F5344CB8AC3E}">
        <p14:creationId xmlns:p14="http://schemas.microsoft.com/office/powerpoint/2010/main" val="160269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A8E26781-F035-4E1E-A893-8B306A4D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300" y="365125"/>
            <a:ext cx="7742499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Strategije poučavanja potencijalno     </a:t>
            </a:r>
            <a:br>
              <a:rPr lang="hr-HR" dirty="0"/>
            </a:br>
            <a:r>
              <a:rPr lang="hr-HR" dirty="0"/>
              <a:t>                                                  darovitih </a:t>
            </a:r>
            <a:br>
              <a:rPr lang="hr-HR" dirty="0"/>
            </a:br>
            <a:endParaRPr lang="hr-HR" dirty="0"/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C90EB0E-5D5F-4FEE-AF0B-C901EB1A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622" y="2592729"/>
            <a:ext cx="7615177" cy="3584233"/>
          </a:xfrm>
        </p:spPr>
        <p:txBody>
          <a:bodyPr/>
          <a:lstStyle/>
          <a:p>
            <a:r>
              <a:rPr lang="hr-HR" dirty="0"/>
              <a:t>Obrazac za sažimanje</a:t>
            </a:r>
          </a:p>
          <a:p>
            <a:r>
              <a:rPr lang="hr-HR" dirty="0"/>
              <a:t>Ugovor o učenju</a:t>
            </a:r>
          </a:p>
        </p:txBody>
      </p:sp>
    </p:spTree>
    <p:extLst>
      <p:ext uri="{BB962C8B-B14F-4D97-AF65-F5344CB8AC3E}">
        <p14:creationId xmlns:p14="http://schemas.microsoft.com/office/powerpoint/2010/main" val="9941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853752A-70C5-40A1-9B7B-ABA1217E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612" y="2501001"/>
            <a:ext cx="8997388" cy="4357000"/>
          </a:xfrm>
        </p:spPr>
        <p:txBody>
          <a:bodyPr>
            <a:normAutofit/>
          </a:bodyPr>
          <a:lstStyle/>
          <a:p>
            <a:r>
              <a:rPr lang="hr-HR" dirty="0"/>
              <a:t>Pravopis: </a:t>
            </a:r>
            <a:r>
              <a:rPr lang="hr-HR" sz="2800" b="1" dirty="0">
                <a:latin typeface="+mj-lt"/>
              </a:rPr>
              <a:t>aktivnosti za proširivanje znanja </a:t>
            </a:r>
            <a:r>
              <a:rPr lang="hr-HR" dirty="0">
                <a:latin typeface="+mj-lt"/>
              </a:rPr>
              <a:t> </a:t>
            </a:r>
          </a:p>
          <a:p>
            <a:r>
              <a:rPr lang="hr-HR" dirty="0"/>
              <a:t>Upotrijebiti sve zadane riječi i sastaviti što je manje moguće rečenica</a:t>
            </a:r>
          </a:p>
          <a:p>
            <a:r>
              <a:rPr lang="hr-HR" dirty="0"/>
              <a:t>Sastaviti križaljku sa zadanim opisima izraza te priložiti njezino rješenje</a:t>
            </a:r>
          </a:p>
          <a:p>
            <a:r>
              <a:rPr lang="hr-HR" dirty="0"/>
              <a:t>Odabrati neke kategorije (prema vlastitom nahođenju) te prema njima grupirati zadane riječi</a:t>
            </a:r>
          </a:p>
          <a:p>
            <a:r>
              <a:rPr lang="hr-HR" dirty="0"/>
              <a:t>Napisati reklamu služeći se što većim brojem zadanih riječi</a:t>
            </a:r>
          </a:p>
          <a:p>
            <a:r>
              <a:rPr lang="hr-HR" dirty="0"/>
              <a:t>Sastaviti zagonetku kojoj je odgovor jedna od zadanih riječi 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1BE2FD2D-53F1-4C43-A658-CE3C27E68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612" y="687289"/>
            <a:ext cx="8997388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Strategije poučavanja potencijalno     </a:t>
            </a:r>
            <a:br>
              <a:rPr lang="hr-HR" dirty="0"/>
            </a:br>
            <a:r>
              <a:rPr lang="hr-HR" dirty="0"/>
              <a:t>                                                  darovitih 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149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799FAA-5B77-4D69-B0B8-CF26CB20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174" y="2534938"/>
            <a:ext cx="7684625" cy="4097475"/>
          </a:xfrm>
        </p:spPr>
        <p:txBody>
          <a:bodyPr/>
          <a:lstStyle/>
          <a:p>
            <a:r>
              <a:rPr lang="hr-HR" dirty="0"/>
              <a:t>Plus i minus </a:t>
            </a:r>
          </a:p>
          <a:p>
            <a:r>
              <a:rPr lang="hr-HR" dirty="0"/>
              <a:t>Alternative, mogućnosti i izbori</a:t>
            </a:r>
          </a:p>
          <a:p>
            <a:r>
              <a:rPr lang="hr-HR" dirty="0"/>
              <a:t>Uzmi sve u obzir</a:t>
            </a:r>
          </a:p>
          <a:p>
            <a:r>
              <a:rPr lang="hr-HR" dirty="0"/>
              <a:t>Posljedice i nastavak </a:t>
            </a:r>
          </a:p>
          <a:p>
            <a:r>
              <a:rPr lang="hr-HR" dirty="0"/>
              <a:t>Istraži obje strane</a:t>
            </a:r>
          </a:p>
          <a:p>
            <a:r>
              <a:rPr lang="hr-HR" dirty="0"/>
              <a:t>Meta, cilj i svrha </a:t>
            </a:r>
          </a:p>
          <a:p>
            <a:r>
              <a:rPr lang="hr-HR" dirty="0"/>
              <a:t>Prvo prioriteti (</a:t>
            </a:r>
            <a:r>
              <a:rPr lang="hr-HR" dirty="0" err="1"/>
              <a:t>first</a:t>
            </a:r>
            <a:r>
              <a:rPr lang="hr-HR" dirty="0"/>
              <a:t> </a:t>
            </a:r>
            <a:r>
              <a:rPr lang="hr-HR" dirty="0" err="1"/>
              <a:t>important</a:t>
            </a:r>
            <a:r>
              <a:rPr lang="hr-HR" dirty="0"/>
              <a:t> </a:t>
            </a:r>
            <a:r>
              <a:rPr lang="hr-HR" dirty="0" err="1"/>
              <a:t>priorities</a:t>
            </a:r>
            <a:r>
              <a:rPr lang="hr-HR" dirty="0"/>
              <a:t>)</a:t>
            </a:r>
          </a:p>
          <a:p>
            <a:r>
              <a:rPr lang="hr-HR" dirty="0" err="1"/>
              <a:t>Činkvina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05317BD-3814-4750-A762-9A07512B97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66049" y="1446918"/>
            <a:ext cx="1793853" cy="178812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6DC63B9-8634-4D62-A51B-7E4E630C0E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66049" y="3429000"/>
            <a:ext cx="1793853" cy="1811102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07493935-9914-4F5E-9C34-7620E08C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612" y="687289"/>
            <a:ext cx="8997388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Strategije poučavanja potencijalno     </a:t>
            </a:r>
            <a:br>
              <a:rPr lang="hr-HR" dirty="0"/>
            </a:br>
            <a:r>
              <a:rPr lang="hr-HR" dirty="0"/>
              <a:t>                                                  darovitih 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0629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799FAA-5B77-4D69-B0B8-CF26CB20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210" y="2534856"/>
            <a:ext cx="8904790" cy="3829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Razvoj divergentnog mišljenja:</a:t>
            </a:r>
          </a:p>
          <a:p>
            <a:pPr marL="571500" indent="-571500">
              <a:buFont typeface="+mj-lt"/>
              <a:buAutoNum type="romanLcPeriod"/>
            </a:pPr>
            <a:r>
              <a:rPr lang="hr-HR" dirty="0"/>
              <a:t>Izvesti značenje nepoznate riječi prema njihovom kontekstu</a:t>
            </a:r>
          </a:p>
          <a:p>
            <a:pPr marL="571500" indent="-571500">
              <a:buFont typeface="+mj-lt"/>
              <a:buAutoNum type="romanLcPeriod"/>
            </a:pPr>
            <a:r>
              <a:rPr lang="hr-HR" dirty="0"/>
              <a:t>Isprobajte različite načine za naučiti nešto novo</a:t>
            </a:r>
          </a:p>
          <a:p>
            <a:pPr marL="571500" indent="-571500">
              <a:buFont typeface="+mj-lt"/>
              <a:buAutoNum type="romanLcPeriod"/>
            </a:pPr>
            <a:r>
              <a:rPr lang="hr-HR" dirty="0"/>
              <a:t>Vježbe samoprocjene</a:t>
            </a:r>
          </a:p>
          <a:p>
            <a:pPr marL="571500" indent="-571500">
              <a:buFont typeface="+mj-lt"/>
              <a:buAutoNum type="romanLcPeriod"/>
            </a:pPr>
            <a:r>
              <a:rPr lang="hr-HR" dirty="0"/>
              <a:t>Vježbe za razvijanje kognitivnih strategija</a:t>
            </a:r>
          </a:p>
          <a:p>
            <a:pPr marL="571500" indent="-571500">
              <a:buFont typeface="+mj-lt"/>
              <a:buAutoNum type="romanLcPeriod"/>
            </a:pPr>
            <a:r>
              <a:rPr lang="hr-HR" dirty="0"/>
              <a:t>Postavljanje pitanja</a:t>
            </a:r>
          </a:p>
          <a:p>
            <a:pPr marL="571500" indent="-571500">
              <a:buFont typeface="+mj-lt"/>
              <a:buAutoNum type="romanLcPeriod"/>
            </a:pPr>
            <a:r>
              <a:rPr lang="hr-HR" dirty="0"/>
              <a:t>Razredna diskusija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72FF19AA-B1AD-4963-B13C-E9BF56E1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612" y="687289"/>
            <a:ext cx="8997388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Strategije poučavanja potencijalno     </a:t>
            </a:r>
            <a:br>
              <a:rPr lang="hr-HR" dirty="0"/>
            </a:br>
            <a:r>
              <a:rPr lang="hr-HR" dirty="0"/>
              <a:t>                                                  darovitih 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0751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612629-EFEC-4EE4-98FF-714F5DA5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161" y="2436993"/>
            <a:ext cx="7372109" cy="1325563"/>
          </a:xfrm>
        </p:spPr>
        <p:txBody>
          <a:bodyPr/>
          <a:lstStyle/>
          <a:p>
            <a:r>
              <a:rPr lang="hr-HR" dirty="0"/>
              <a:t>Misaona matrica</a:t>
            </a:r>
          </a:p>
        </p:txBody>
      </p:sp>
    </p:spTree>
    <p:extLst>
      <p:ext uri="{BB962C8B-B14F-4D97-AF65-F5344CB8AC3E}">
        <p14:creationId xmlns:p14="http://schemas.microsoft.com/office/powerpoint/2010/main" val="2524464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DAB7BC-631F-454A-9DD1-8356E9C6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290" y="365125"/>
            <a:ext cx="8286509" cy="1325563"/>
          </a:xfrm>
        </p:spPr>
        <p:txBody>
          <a:bodyPr/>
          <a:lstStyle/>
          <a:p>
            <a:r>
              <a:rPr lang="hr-HR" dirty="0"/>
              <a:t>Mentorski rad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19C739-7CB6-43BE-9778-B1E4D0D4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10" y="2731625"/>
            <a:ext cx="8112889" cy="3445338"/>
          </a:xfrm>
        </p:spPr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hr-HR" dirty="0"/>
              <a:t>Znanstveni sajmovi</a:t>
            </a:r>
          </a:p>
          <a:p>
            <a:pPr marL="571500" indent="-571500">
              <a:buFont typeface="+mj-lt"/>
              <a:buAutoNum type="romanLcPeriod"/>
            </a:pPr>
            <a:r>
              <a:rPr lang="hr-HR" dirty="0"/>
              <a:t>Projektni radovi</a:t>
            </a:r>
          </a:p>
          <a:p>
            <a:pPr marL="571500" indent="-571500">
              <a:buFont typeface="+mj-lt"/>
              <a:buAutoNum type="romanLcPeriod"/>
            </a:pPr>
            <a:r>
              <a:rPr lang="hr-HR" dirty="0"/>
              <a:t>Ekipna natjecanja</a:t>
            </a:r>
          </a:p>
        </p:txBody>
      </p:sp>
    </p:spTree>
    <p:extLst>
      <p:ext uri="{BB962C8B-B14F-4D97-AF65-F5344CB8AC3E}">
        <p14:creationId xmlns:p14="http://schemas.microsoft.com/office/powerpoint/2010/main" val="7821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1428F9-C6EE-46F2-875C-37A3CF27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589" y="376700"/>
            <a:ext cx="8587451" cy="1020615"/>
          </a:xfrm>
        </p:spPr>
        <p:txBody>
          <a:bodyPr/>
          <a:lstStyle/>
          <a:p>
            <a:r>
              <a:rPr lang="hr-HR" dirty="0"/>
              <a:t>Darovito dijete u školskom okruženju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C2F95A-7F92-4215-A5EF-273CD7D6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590" y="2627453"/>
            <a:ext cx="8240210" cy="3762574"/>
          </a:xfrm>
        </p:spPr>
        <p:txBody>
          <a:bodyPr/>
          <a:lstStyle/>
          <a:p>
            <a:r>
              <a:rPr lang="hr-HR" dirty="0"/>
              <a:t>Darovitost ne znači nužno odličan uspjeh u svim predmetima</a:t>
            </a:r>
          </a:p>
          <a:p>
            <a:endParaRPr lang="hr-HR" dirty="0"/>
          </a:p>
          <a:p>
            <a:r>
              <a:rPr lang="hr-HR" dirty="0"/>
              <a:t>Darovitost ne podrazumijeva uspjeh u svakom području</a:t>
            </a:r>
          </a:p>
          <a:p>
            <a:endParaRPr lang="hr-HR" dirty="0"/>
          </a:p>
          <a:p>
            <a:r>
              <a:rPr lang="hr-HR" dirty="0"/>
              <a:t>Darovitost ne podrazumijeva da ima učiteljicu samo za sebe jer je poseban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7703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C89CA8-72CF-4F2D-8AEE-5DE29632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716" y="681037"/>
            <a:ext cx="8298084" cy="1325563"/>
          </a:xfrm>
        </p:spPr>
        <p:txBody>
          <a:bodyPr/>
          <a:lstStyle/>
          <a:p>
            <a:r>
              <a:rPr lang="hr-HR" dirty="0"/>
              <a:t>Igre i didaktička pomagala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3F6A9A-5953-4A92-879F-434B32AB8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715" y="2639027"/>
            <a:ext cx="9136286" cy="3537935"/>
          </a:xfrm>
        </p:spPr>
        <p:txBody>
          <a:bodyPr/>
          <a:lstStyle/>
          <a:p>
            <a:r>
              <a:rPr lang="hr-HR" sz="2800" dirty="0"/>
              <a:t>Strateške igre (GO, </a:t>
            </a:r>
            <a:r>
              <a:rPr lang="hr-HR" sz="2800" dirty="0" err="1"/>
              <a:t>Chomp</a:t>
            </a:r>
            <a:r>
              <a:rPr lang="hr-HR" sz="2800" dirty="0"/>
              <a:t>, </a:t>
            </a:r>
            <a:r>
              <a:rPr lang="hr-HR" sz="2800" dirty="0" err="1"/>
              <a:t>Hex</a:t>
            </a:r>
            <a:r>
              <a:rPr lang="hr-HR" sz="2800" dirty="0"/>
              <a:t>, </a:t>
            </a:r>
            <a:r>
              <a:rPr lang="hr-HR" sz="2800" dirty="0" err="1"/>
              <a:t>Dots&amp;Boxes</a:t>
            </a:r>
            <a:r>
              <a:rPr lang="hr-HR" sz="2800" dirty="0"/>
              <a:t>)</a:t>
            </a:r>
          </a:p>
          <a:p>
            <a:r>
              <a:rPr lang="hr-HR" dirty="0"/>
              <a:t>Kombinatorne igre (Hanojski tornjevi, Sudoku, Set)</a:t>
            </a:r>
          </a:p>
          <a:p>
            <a:r>
              <a:rPr lang="hr-HR" dirty="0"/>
              <a:t>Popločavanja i prostor (</a:t>
            </a:r>
            <a:r>
              <a:rPr lang="hr-HR" dirty="0" err="1"/>
              <a:t>Pentomino</a:t>
            </a:r>
            <a:r>
              <a:rPr lang="hr-HR" dirty="0"/>
              <a:t>, </a:t>
            </a:r>
            <a:r>
              <a:rPr lang="hr-HR" dirty="0" err="1"/>
              <a:t>Tetris</a:t>
            </a:r>
            <a:r>
              <a:rPr lang="hr-HR" dirty="0"/>
              <a:t>, Soma kocka, T slagalica)</a:t>
            </a:r>
          </a:p>
          <a:p>
            <a:r>
              <a:rPr lang="hr-HR" dirty="0"/>
              <a:t>Igre za razvoj verbalne inteligencije (Alias, </a:t>
            </a:r>
            <a:r>
              <a:rPr lang="hr-HR" dirty="0" err="1"/>
              <a:t>Pictionary</a:t>
            </a:r>
            <a:r>
              <a:rPr lang="hr-HR" dirty="0"/>
              <a:t>, </a:t>
            </a:r>
            <a:r>
              <a:rPr lang="hr-HR" dirty="0" err="1"/>
              <a:t>Dixit</a:t>
            </a:r>
            <a:r>
              <a:rPr lang="hr-HR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0851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811D71-8A4D-4142-9DCC-F162CF21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866" y="365125"/>
            <a:ext cx="8274934" cy="1325563"/>
          </a:xfrm>
        </p:spPr>
        <p:txBody>
          <a:bodyPr/>
          <a:lstStyle/>
          <a:p>
            <a:r>
              <a:rPr lang="hr-HR" dirty="0"/>
              <a:t>Kreativne radionice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9856EE-C1B4-4399-9E4B-70C832145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86" y="2731624"/>
            <a:ext cx="8985813" cy="4126375"/>
          </a:xfrm>
        </p:spPr>
        <p:txBody>
          <a:bodyPr>
            <a:normAutofit/>
          </a:bodyPr>
          <a:lstStyle/>
          <a:p>
            <a:r>
              <a:rPr lang="hr-HR" dirty="0"/>
              <a:t>Kreativna subota</a:t>
            </a:r>
          </a:p>
          <a:p>
            <a:r>
              <a:rPr lang="hr-HR" dirty="0"/>
              <a:t>Znanstveno-kreativna subota</a:t>
            </a:r>
          </a:p>
          <a:p>
            <a:r>
              <a:rPr lang="hr-HR" dirty="0"/>
              <a:t>Dan za znanost</a:t>
            </a:r>
          </a:p>
          <a:p>
            <a:r>
              <a:rPr lang="hr-HR" dirty="0"/>
              <a:t>Mala znanstvena konferencija</a:t>
            </a:r>
          </a:p>
          <a:p>
            <a:r>
              <a:rPr lang="hr-HR" dirty="0"/>
              <a:t>Matematička subota</a:t>
            </a:r>
          </a:p>
          <a:p>
            <a:r>
              <a:rPr lang="hr-HR" dirty="0"/>
              <a:t>Suradničko poučavanje (stariji za mlađe)</a:t>
            </a:r>
          </a:p>
          <a:p>
            <a:r>
              <a:rPr lang="hr-HR" dirty="0"/>
              <a:t>Projekti</a:t>
            </a:r>
          </a:p>
        </p:txBody>
      </p:sp>
    </p:spTree>
    <p:extLst>
      <p:ext uri="{BB962C8B-B14F-4D97-AF65-F5344CB8AC3E}">
        <p14:creationId xmlns:p14="http://schemas.microsoft.com/office/powerpoint/2010/main" val="1456154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466" y="335665"/>
            <a:ext cx="5708534" cy="3789040"/>
          </a:xfrm>
          <a:prstGeom prst="rect">
            <a:avLst/>
          </a:prstGeom>
        </p:spPr>
      </p:pic>
      <p:pic>
        <p:nvPicPr>
          <p:cNvPr id="5" name="Picture 4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9287" y="2445263"/>
            <a:ext cx="6142481" cy="4077072"/>
          </a:xfrm>
          <a:prstGeom prst="rect">
            <a:avLst/>
          </a:prstGeom>
        </p:spPr>
      </p:pic>
      <p:pic>
        <p:nvPicPr>
          <p:cNvPr id="8" name="Picture 7" descr="SAM_2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7332" y="174999"/>
            <a:ext cx="8677335" cy="650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SAM_29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0808" y="365125"/>
            <a:ext cx="8495935" cy="6371951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zs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638" y="2243305"/>
            <a:ext cx="5779624" cy="4338471"/>
          </a:xfrm>
        </p:spPr>
      </p:pic>
      <p:pic>
        <p:nvPicPr>
          <p:cNvPr id="5" name="Picture 4" descr="zs_4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798916" y="365125"/>
            <a:ext cx="5899231" cy="4428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415558-E51A-433D-BE34-6EE83044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716" y="365125"/>
            <a:ext cx="8298084" cy="1325563"/>
          </a:xfrm>
        </p:spPr>
        <p:txBody>
          <a:bodyPr/>
          <a:lstStyle/>
          <a:p>
            <a:r>
              <a:rPr lang="hr-HR" dirty="0"/>
              <a:t>Projekti </a:t>
            </a:r>
          </a:p>
        </p:txBody>
      </p:sp>
      <p:pic>
        <p:nvPicPr>
          <p:cNvPr id="4" name="Content Placeholder 3" descr="20160628_132505.jpg">
            <a:extLst>
              <a:ext uri="{FF2B5EF4-FFF2-40B4-BE49-F238E27FC236}">
                <a16:creationId xmlns:a16="http://schemas.microsoft.com/office/drawing/2014/main" id="{0C141593-0CC1-4255-AC63-D66189967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1040" y="1673424"/>
            <a:ext cx="864096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93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415558-E51A-433D-BE34-6EE83044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566" y="365125"/>
            <a:ext cx="8321233" cy="1325563"/>
          </a:xfrm>
        </p:spPr>
        <p:txBody>
          <a:bodyPr/>
          <a:lstStyle/>
          <a:p>
            <a:r>
              <a:rPr lang="hr-HR" dirty="0"/>
              <a:t>Projekti </a:t>
            </a:r>
          </a:p>
        </p:txBody>
      </p:sp>
      <p:pic>
        <p:nvPicPr>
          <p:cNvPr id="5" name="Picture 4" descr="2016-06-26 13.45.00.jpg">
            <a:extLst>
              <a:ext uri="{FF2B5EF4-FFF2-40B4-BE49-F238E27FC236}">
                <a16:creationId xmlns:a16="http://schemas.microsoft.com/office/drawing/2014/main" id="{DE424A6D-0E86-469F-9D67-526A15D8B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53773" y="1892862"/>
            <a:ext cx="3072485" cy="3507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20160626_133559.jpg">
            <a:extLst>
              <a:ext uri="{FF2B5EF4-FFF2-40B4-BE49-F238E27FC236}">
                <a16:creationId xmlns:a16="http://schemas.microsoft.com/office/drawing/2014/main" id="{295EB708-4BB7-4C60-8E2A-B7AD3E3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4662" t="19382" r="23417" b="1744"/>
          <a:stretch/>
        </p:blipFill>
        <p:spPr>
          <a:xfrm rot="5400000">
            <a:off x="4512801" y="2246103"/>
            <a:ext cx="3063387" cy="27921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8" descr="2016-06-26 13.44.11.jpg">
            <a:extLst>
              <a:ext uri="{FF2B5EF4-FFF2-40B4-BE49-F238E27FC236}">
                <a16:creationId xmlns:a16="http://schemas.microsoft.com/office/drawing/2014/main" id="{7D99E2F6-7CAE-4E95-B5E7-DF2C1F9FCB0D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341376" y="1814216"/>
            <a:ext cx="3063386" cy="3655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285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10EF3D-E7B5-47C7-B01B-B4AF55E3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142" y="365125"/>
            <a:ext cx="8309658" cy="1325563"/>
          </a:xfrm>
        </p:spPr>
        <p:txBody>
          <a:bodyPr/>
          <a:lstStyle/>
          <a:p>
            <a:r>
              <a:rPr lang="hr-HR" dirty="0"/>
              <a:t>Dodatni programi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A48493-059B-440F-928C-44746036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038" y="2743199"/>
            <a:ext cx="8170762" cy="3433763"/>
          </a:xfrm>
        </p:spPr>
        <p:txBody>
          <a:bodyPr/>
          <a:lstStyle/>
          <a:p>
            <a:r>
              <a:rPr lang="hr-HR" dirty="0"/>
              <a:t>U sklopu škole ili izvan</a:t>
            </a:r>
          </a:p>
          <a:p>
            <a:r>
              <a:rPr lang="hr-HR" dirty="0"/>
              <a:t>Veliki „magneti”: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Robotika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Astronomija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Višnjan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Centri izvrsnosti</a:t>
            </a:r>
          </a:p>
        </p:txBody>
      </p:sp>
    </p:spTree>
    <p:extLst>
      <p:ext uri="{BB962C8B-B14F-4D97-AF65-F5344CB8AC3E}">
        <p14:creationId xmlns:p14="http://schemas.microsoft.com/office/powerpoint/2010/main" val="1826349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E72F5D-3FCC-4E62-B56E-FEA854FB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082" y="2776055"/>
            <a:ext cx="8112889" cy="100965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Upornost, dosljednost i kreativnost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4431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BE2C43-1256-4714-8112-CACEB9FA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86" y="2766218"/>
            <a:ext cx="8008717" cy="1325563"/>
          </a:xfrm>
        </p:spPr>
        <p:txBody>
          <a:bodyPr/>
          <a:lstStyle/>
          <a:p>
            <a:r>
              <a:rPr lang="hr-HR" dirty="0"/>
              <a:t>Pitanja?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5FADF5E-694D-4E8E-A3D5-5ECB325BEEE2}"/>
              </a:ext>
            </a:extLst>
          </p:cNvPr>
          <p:cNvSpPr txBox="1"/>
          <p:nvPr/>
        </p:nvSpPr>
        <p:spPr>
          <a:xfrm>
            <a:off x="6245111" y="5434874"/>
            <a:ext cx="522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tea.borkovic@gmail.com</a:t>
            </a:r>
            <a:r>
              <a:rPr lang="hr-HR" dirty="0"/>
              <a:t>  </a:t>
            </a:r>
          </a:p>
          <a:p>
            <a:r>
              <a:rPr lang="hr-HR" dirty="0">
                <a:hlinkClick r:id="rId3"/>
              </a:rPr>
              <a:t>antonija.capan3@gmail.com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39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C2F95A-7F92-4215-A5EF-273CD7D6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589" y="2592728"/>
            <a:ext cx="8947231" cy="4265271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Škola nije </a:t>
            </a:r>
            <a:r>
              <a:rPr lang="hr-HR" u="sng" dirty="0"/>
              <a:t>jedina</a:t>
            </a:r>
            <a:r>
              <a:rPr lang="hr-HR" dirty="0"/>
              <a:t> odgovorna za razvoj darovitosti</a:t>
            </a:r>
          </a:p>
          <a:p>
            <a:endParaRPr lang="hr-HR" dirty="0"/>
          </a:p>
          <a:p>
            <a:r>
              <a:rPr lang="hr-HR" dirty="0"/>
              <a:t>Bitno je: </a:t>
            </a:r>
          </a:p>
          <a:p>
            <a:r>
              <a:rPr lang="hr-HR" dirty="0"/>
              <a:t>Njegovati individualne razlike</a:t>
            </a:r>
          </a:p>
          <a:p>
            <a:r>
              <a:rPr lang="hr-HR" dirty="0"/>
              <a:t>Razvijati samopouzdanje i pozitivnu slike o sebi</a:t>
            </a:r>
          </a:p>
          <a:p>
            <a:r>
              <a:rPr lang="hr-HR" dirty="0"/>
              <a:t>Uočavati razlike među učenicima s obzirom na tipove učenja</a:t>
            </a:r>
          </a:p>
          <a:p>
            <a:r>
              <a:rPr lang="hr-HR" dirty="0"/>
              <a:t>Pripremati za cjeloživotno učenje </a:t>
            </a:r>
          </a:p>
          <a:p>
            <a:r>
              <a:rPr lang="hr-HR" dirty="0"/>
              <a:t>Razvijati samostalnost </a:t>
            </a:r>
          </a:p>
          <a:p>
            <a:r>
              <a:rPr lang="hr-HR" dirty="0"/>
              <a:t>Razvijati redovitost u radu</a:t>
            </a:r>
          </a:p>
          <a:p>
            <a:r>
              <a:rPr lang="hr-HR" dirty="0"/>
              <a:t>Poticati razvoj određenih inteligencija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67587047-D0E6-47F3-9EE1-1657ACFE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589" y="376700"/>
            <a:ext cx="8587451" cy="1020615"/>
          </a:xfrm>
        </p:spPr>
        <p:txBody>
          <a:bodyPr/>
          <a:lstStyle/>
          <a:p>
            <a:r>
              <a:rPr lang="hr-HR" dirty="0"/>
              <a:t>Darovito dijete u školskom okruženju</a:t>
            </a:r>
          </a:p>
        </p:txBody>
      </p:sp>
    </p:spTree>
    <p:extLst>
      <p:ext uri="{BB962C8B-B14F-4D97-AF65-F5344CB8AC3E}">
        <p14:creationId xmlns:p14="http://schemas.microsoft.com/office/powerpoint/2010/main" val="249467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C2F95A-7F92-4215-A5EF-273CD7D6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589" y="2685326"/>
            <a:ext cx="8993529" cy="4172673"/>
          </a:xfrm>
        </p:spPr>
        <p:txBody>
          <a:bodyPr>
            <a:normAutofit/>
          </a:bodyPr>
          <a:lstStyle/>
          <a:p>
            <a:r>
              <a:rPr lang="hr-HR" dirty="0"/>
              <a:t>Bitno je: </a:t>
            </a:r>
          </a:p>
          <a:p>
            <a:r>
              <a:rPr lang="hr-HR" dirty="0"/>
              <a:t>Svim učenicima pružiti mogućnost da se okušaju u složenijim zadacima</a:t>
            </a:r>
          </a:p>
          <a:p>
            <a:r>
              <a:rPr lang="hr-HR" dirty="0"/>
              <a:t>Imati na umu da će svi imati koristi od obogaćenih programa</a:t>
            </a:r>
          </a:p>
          <a:p>
            <a:r>
              <a:rPr lang="hr-HR" dirty="0"/>
              <a:t>U radu ne inzistirati na samo jednom točnom odgovoru</a:t>
            </a:r>
          </a:p>
          <a:p>
            <a:r>
              <a:rPr lang="hr-HR" dirty="0"/>
              <a:t>Slaviti greške jer je to znak da se netko trudio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EF8AC78C-250D-47BF-80FD-BF855FB3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589" y="376700"/>
            <a:ext cx="8587451" cy="1020615"/>
          </a:xfrm>
        </p:spPr>
        <p:txBody>
          <a:bodyPr/>
          <a:lstStyle/>
          <a:p>
            <a:r>
              <a:rPr lang="hr-HR" dirty="0"/>
              <a:t>Darovito dijete u školskom okruženju</a:t>
            </a:r>
          </a:p>
        </p:txBody>
      </p:sp>
    </p:spTree>
    <p:extLst>
      <p:ext uri="{BB962C8B-B14F-4D97-AF65-F5344CB8AC3E}">
        <p14:creationId xmlns:p14="http://schemas.microsoft.com/office/powerpoint/2010/main" val="247748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C2F95A-7F92-4215-A5EF-273CD7D6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589" y="2824223"/>
            <a:ext cx="8993529" cy="37556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Sva djeca zaslužuju </a:t>
            </a:r>
            <a:r>
              <a:rPr lang="hr-HR" dirty="0" err="1"/>
              <a:t>kurikul</a:t>
            </a:r>
            <a:r>
              <a:rPr lang="hr-HR" dirty="0"/>
              <a:t> koji će im produbiti znanja, ali samo darovitim učenicima su redovito potrebne aktivnosti za proširivanje povrh redovitog </a:t>
            </a:r>
            <a:r>
              <a:rPr lang="hr-HR" dirty="0" err="1"/>
              <a:t>kurikula</a:t>
            </a:r>
            <a:r>
              <a:rPr lang="hr-HR" dirty="0"/>
              <a:t>. 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EF8AC78C-250D-47BF-80FD-BF855FB3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589" y="376700"/>
            <a:ext cx="8587451" cy="1020615"/>
          </a:xfrm>
        </p:spPr>
        <p:txBody>
          <a:bodyPr/>
          <a:lstStyle/>
          <a:p>
            <a:r>
              <a:rPr lang="hr-HR" dirty="0"/>
              <a:t>Darovito dijete u školskom okruženju</a:t>
            </a:r>
          </a:p>
        </p:txBody>
      </p:sp>
    </p:spTree>
    <p:extLst>
      <p:ext uri="{BB962C8B-B14F-4D97-AF65-F5344CB8AC3E}">
        <p14:creationId xmlns:p14="http://schemas.microsoft.com/office/powerpoint/2010/main" val="396363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2E3D83-226A-4AF1-AEE0-CC696312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59" y="365125"/>
            <a:ext cx="8881641" cy="1325563"/>
          </a:xfrm>
        </p:spPr>
        <p:txBody>
          <a:bodyPr/>
          <a:lstStyle/>
          <a:p>
            <a:r>
              <a:rPr lang="hr-HR" dirty="0"/>
              <a:t>Učitelj koji radi s darovitom djecom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AED518-E51D-41C8-99B1-C1B6BAAF9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590" y="2558004"/>
            <a:ext cx="9078410" cy="4299995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Pokazivati entuzijazam u radu</a:t>
            </a:r>
          </a:p>
          <a:p>
            <a:r>
              <a:rPr lang="hr-HR" dirty="0"/>
              <a:t>Imati samopouzdanje</a:t>
            </a:r>
          </a:p>
          <a:p>
            <a:r>
              <a:rPr lang="hr-HR" dirty="0"/>
              <a:t>Imati fleksibilne stilove poučavanja</a:t>
            </a:r>
          </a:p>
          <a:p>
            <a:r>
              <a:rPr lang="hr-HR" dirty="0"/>
              <a:t>Imati razvijene vještine slušanja, vođenja diskusija</a:t>
            </a:r>
          </a:p>
          <a:p>
            <a:r>
              <a:rPr lang="hr-HR" dirty="0"/>
              <a:t>Znati stvoriti poticajno okruženje</a:t>
            </a:r>
          </a:p>
          <a:p>
            <a:r>
              <a:rPr lang="hr-HR" dirty="0"/>
              <a:t>Hvaliti više uloženi trud nego rezultat</a:t>
            </a:r>
          </a:p>
          <a:p>
            <a:r>
              <a:rPr lang="hr-HR" dirty="0"/>
              <a:t>Poštivati kvalitete i slabosti svakog pojedinog učenika</a:t>
            </a:r>
          </a:p>
          <a:p>
            <a:r>
              <a:rPr lang="hr-HR" dirty="0"/>
              <a:t>Izlagati učenike novim idejama i situacijama</a:t>
            </a:r>
          </a:p>
          <a:p>
            <a:r>
              <a:rPr lang="hr-HR" dirty="0"/>
              <a:t>Dobro organizirani (ne nužno i uredni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r>
              <a:rPr lang="hr-HR" dirty="0"/>
              <a:t>)</a:t>
            </a:r>
          </a:p>
          <a:p>
            <a:r>
              <a:rPr lang="hr-HR" dirty="0"/>
              <a:t>Povezati se s organizacijama i stručnjacima za darovite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427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2E3D83-226A-4AF1-AEE0-CC696312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59" y="365125"/>
            <a:ext cx="8881641" cy="1325563"/>
          </a:xfrm>
        </p:spPr>
        <p:txBody>
          <a:bodyPr/>
          <a:lstStyle/>
          <a:p>
            <a:r>
              <a:rPr lang="hr-HR" dirty="0"/>
              <a:t>Učitelj koji radi s darovitom djecom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AED518-E51D-41C8-99B1-C1B6BAAF9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590" y="2789499"/>
            <a:ext cx="9078410" cy="4068500"/>
          </a:xfrm>
        </p:spPr>
        <p:txBody>
          <a:bodyPr>
            <a:normAutofit/>
          </a:bodyPr>
          <a:lstStyle/>
          <a:p>
            <a:r>
              <a:rPr lang="hr-HR" dirty="0"/>
              <a:t>Tko je sve nas motivirao da budemo to što jesmo? </a:t>
            </a:r>
          </a:p>
          <a:p>
            <a:r>
              <a:rPr lang="hr-HR" dirty="0"/>
              <a:t>Tko su naši uzori?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867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3E0A8A-B4D5-421C-B84C-883A238B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934" y="365125"/>
            <a:ext cx="8870066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Višestruke inteligencije </a:t>
            </a:r>
            <a:br>
              <a:rPr lang="hr-HR" dirty="0"/>
            </a:br>
            <a:r>
              <a:rPr lang="hr-HR" dirty="0"/>
              <a:t>                          i </a:t>
            </a:r>
            <a:r>
              <a:rPr lang="hr-HR" dirty="0" err="1"/>
              <a:t>Bloomova</a:t>
            </a:r>
            <a:r>
              <a:rPr lang="hr-HR" dirty="0"/>
              <a:t> taksonomija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55375168-68A1-4198-818D-AC97CE3C1B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963444"/>
              </p:ext>
            </p:extLst>
          </p:nvPr>
        </p:nvGraphicFramePr>
        <p:xfrm>
          <a:off x="4456304" y="1408220"/>
          <a:ext cx="5732281" cy="520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4688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27938</TotalTime>
  <Words>1182</Words>
  <Application>Microsoft Office PowerPoint</Application>
  <PresentationFormat>Široki zaslon</PresentationFormat>
  <Paragraphs>216</Paragraphs>
  <Slides>39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Tema sustava Office</vt:lpstr>
      <vt:lpstr>Strategije rada s darovitim učenicima</vt:lpstr>
      <vt:lpstr>PowerPoint prezentacija</vt:lpstr>
      <vt:lpstr>Darovito dijete u školskom okruženju</vt:lpstr>
      <vt:lpstr>Darovito dijete u školskom okruženju</vt:lpstr>
      <vt:lpstr>Darovito dijete u školskom okruženju</vt:lpstr>
      <vt:lpstr>Darovito dijete u školskom okruženju</vt:lpstr>
      <vt:lpstr>Učitelj koji radi s darovitom djecom </vt:lpstr>
      <vt:lpstr>Učitelj koji radi s darovitom djecom </vt:lpstr>
      <vt:lpstr>Višestruke inteligencije                            i Bloomova taksonomija </vt:lpstr>
      <vt:lpstr>Diferencijacija</vt:lpstr>
      <vt:lpstr>Izrada diferenciranih programa </vt:lpstr>
      <vt:lpstr>Izrada diferenciranih programa </vt:lpstr>
      <vt:lpstr>Diferencijacija</vt:lpstr>
      <vt:lpstr>Modeli diferencijacije</vt:lpstr>
      <vt:lpstr>Modeli diferencijacije</vt:lpstr>
      <vt:lpstr>Izrada diferenciranih programa </vt:lpstr>
      <vt:lpstr>Izrada diferenciranih programa </vt:lpstr>
      <vt:lpstr>Diferencijacija kurikula (MAT)</vt:lpstr>
      <vt:lpstr>Planiranje sata na različitim razinama</vt:lpstr>
      <vt:lpstr>Sažimanje</vt:lpstr>
      <vt:lpstr>Sažimanje</vt:lpstr>
      <vt:lpstr>Sažimanje</vt:lpstr>
      <vt:lpstr>Strategije poučavanja potencijalno                                                        darovitih  </vt:lpstr>
      <vt:lpstr>Strategije poučavanja potencijalno                                                        darovitih  </vt:lpstr>
      <vt:lpstr>Strategije poučavanja potencijalno                                                        darovitih  </vt:lpstr>
      <vt:lpstr>Strategije poučavanja potencijalno                                                        darovitih  </vt:lpstr>
      <vt:lpstr>Strategije poučavanja potencijalno                                                        darovitih  </vt:lpstr>
      <vt:lpstr>Misaona matrica</vt:lpstr>
      <vt:lpstr>Mentorski rad</vt:lpstr>
      <vt:lpstr>Igre i didaktička pomagala  </vt:lpstr>
      <vt:lpstr>Kreativne radionice</vt:lpstr>
      <vt:lpstr>PowerPoint prezentacija</vt:lpstr>
      <vt:lpstr>PowerPoint prezentacija</vt:lpstr>
      <vt:lpstr>PowerPoint prezentacija</vt:lpstr>
      <vt:lpstr>Projekti </vt:lpstr>
      <vt:lpstr>Projekti </vt:lpstr>
      <vt:lpstr>Dodatni programi</vt:lpstr>
      <vt:lpstr>Upornost, dosljednost i kreativnost </vt:lpstr>
      <vt:lpstr>Pitanja?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Preporuke za rad s potencijalno darovitim učenicima</dc:title>
  <dc:creator>Tea</dc:creator>
  <cp:lastModifiedBy>Tea</cp:lastModifiedBy>
  <cp:revision>63</cp:revision>
  <dcterms:created xsi:type="dcterms:W3CDTF">2021-06-06T09:23:01Z</dcterms:created>
  <dcterms:modified xsi:type="dcterms:W3CDTF">2021-10-08T16:22:08Z</dcterms:modified>
</cp:coreProperties>
</file>