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3" r:id="rId4"/>
    <p:sldId id="257" r:id="rId5"/>
    <p:sldId id="272" r:id="rId6"/>
    <p:sldId id="273" r:id="rId7"/>
    <p:sldId id="274" r:id="rId8"/>
    <p:sldId id="275" r:id="rId9"/>
    <p:sldId id="276" r:id="rId10"/>
    <p:sldId id="277" r:id="rId11"/>
    <p:sldId id="270" r:id="rId12"/>
    <p:sldId id="271" r:id="rId13"/>
    <p:sldId id="268" r:id="rId14"/>
    <p:sldId id="269" r:id="rId15"/>
    <p:sldId id="266" r:id="rId16"/>
    <p:sldId id="265" r:id="rId17"/>
    <p:sldId id="278" r:id="rId18"/>
    <p:sldId id="279" r:id="rId19"/>
    <p:sldId id="280" r:id="rId20"/>
    <p:sldId id="258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B34A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7847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9" d="100"/>
          <a:sy n="169" d="100"/>
        </p:scale>
        <p:origin x="540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91B7D-C588-284E-92E9-690319742C0C}" type="datetimeFigureOut">
              <a:rPr lang="sr-Latn-RS" smtClean="0"/>
              <a:t>3.11.2021.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ACED4-C2EC-2148-9E19-426CCF732E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332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65304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4537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95895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337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07643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2402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4128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6325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210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14552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3128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6034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4319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08794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85174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ACED4-C2EC-2148-9E19-426CCF732E79}" type="slidenum">
              <a:rPr lang="sr-Latn-RS" smtClean="0"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722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02D8-89F4-1D42-A975-8A496FB74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119191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E126E-4620-0247-9338-5C9E67A23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6119191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46464"/>
                </a:solidFill>
                <a:latin typeface="Camber Regular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40145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F28A0CB-A80B-FA45-8C26-4D2A884F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676" y="338621"/>
            <a:ext cx="8116957" cy="555901"/>
          </a:xfrm>
          <a:prstGeom prst="rect">
            <a:avLst/>
          </a:prstGeom>
          <a:noFill/>
        </p:spPr>
        <p:txBody>
          <a:bodyPr/>
          <a:lstStyle>
            <a:lvl1pPr>
              <a:defRPr sz="2800" b="1">
                <a:solidFill>
                  <a:srgbClr val="37B34A"/>
                </a:solidFill>
                <a:latin typeface="Camber Bold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081BD3F-948C-7A43-BDB9-1C86569D95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1676" y="1046923"/>
            <a:ext cx="7394575" cy="3789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8F6A72C4-77AF-6B46-8298-78B68736A9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41676" y="5030544"/>
            <a:ext cx="7394575" cy="484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32667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>
            <a:extLst>
              <a:ext uri="{FF2B5EF4-FFF2-40B4-BE49-F238E27FC236}">
                <a16:creationId xmlns:a16="http://schemas.microsoft.com/office/drawing/2014/main" id="{E412A91D-0CE9-0A4C-B2BC-C7845A5EE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38621"/>
            <a:ext cx="8116957" cy="555901"/>
          </a:xfrm>
          <a:prstGeom prst="rect">
            <a:avLst/>
          </a:prstGeom>
          <a:noFill/>
        </p:spPr>
        <p:txBody>
          <a:bodyPr/>
          <a:lstStyle>
            <a:lvl1pPr>
              <a:defRPr sz="2800" b="1">
                <a:solidFill>
                  <a:srgbClr val="37B34A"/>
                </a:solidFill>
                <a:latin typeface="Camber Bold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2CB8B5C-E913-224D-835E-B8D35E58AF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76400" y="1046923"/>
            <a:ext cx="7394575" cy="3789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E9D6075B-5306-F441-9AF3-6B65A37407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41676" y="5030544"/>
            <a:ext cx="7394575" cy="4847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93447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41079-957C-1643-9E69-1FB25D60D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05531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589AA659-73A3-864C-BDAB-72C4066CF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765" y="450574"/>
            <a:ext cx="5917096" cy="44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119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0" r:id="rId2"/>
    <p:sldLayoutId id="2147483649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37B34A"/>
          </a:solidFill>
          <a:latin typeface="Camber 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rt.hr/ctf-natjecanja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ckerhighschool.org/" TargetMode="External"/><Relationship Id="rId4" Type="http://schemas.openxmlformats.org/officeDocument/2006/relationships/hyperlink" Target="https://picoctf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hq.github.io/CyberChef/" TargetMode="External"/><Relationship Id="rId5" Type="http://schemas.openxmlformats.org/officeDocument/2006/relationships/hyperlink" Target="https://ctf.zsis.hr/" TargetMode="External"/><Relationship Id="rId4" Type="http://schemas.openxmlformats.org/officeDocument/2006/relationships/hyperlink" Target="https://www.geoguessr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Mihaly_Csikszentmihaly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83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Psihologija optimalnog iskustva [5]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7" y="892966"/>
            <a:ext cx="8565717" cy="525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Autotelična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aktivnost</a:t>
            </a:r>
          </a:p>
          <a:p>
            <a:pPr marL="800100" lvl="1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 koju radimo radi nje same</a:t>
            </a:r>
          </a:p>
          <a:p>
            <a:pPr marL="1257300" lvl="2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Prvenstveno radi iskustva</a:t>
            </a:r>
          </a:p>
          <a:p>
            <a:pPr marL="800100" lvl="1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Autotelično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iskustvo</a:t>
            </a:r>
          </a:p>
          <a:p>
            <a:pPr marL="1257300" lvl="2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Kreativno otkriće/izum/saznanje i istraživanje</a:t>
            </a:r>
          </a:p>
          <a:p>
            <a:pPr marL="1257300" lvl="2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Riješavanje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problema (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2000" i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sr-Latn-RS" sz="2000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Opuštajuće</a:t>
            </a:r>
            <a:endParaRPr lang="sr-Latn-RS" sz="20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Intrizična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nagrada u obliku iskustva</a:t>
            </a:r>
          </a:p>
          <a:p>
            <a:pPr marL="1714500" lvl="3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Uključivanje i aktivno </a:t>
            </a:r>
            <a:r>
              <a:rPr lang="sr-Latn-RS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sudjelovanje</a:t>
            </a:r>
            <a:r>
              <a:rPr lang="sr-Latn-RS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aktivnosti</a:t>
            </a:r>
          </a:p>
          <a:p>
            <a:pPr marL="1257300" lvl="2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Nije predvidivo kao npr. uhodan posao</a:t>
            </a:r>
          </a:p>
          <a:p>
            <a:pPr marL="1714500" lvl="3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Nije </a:t>
            </a:r>
            <a:r>
              <a:rPr lang="sr-Latn-RS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sr-Latn-RS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standardne dnevne rutine</a:t>
            </a:r>
          </a:p>
          <a:p>
            <a:pPr marL="800100" lvl="1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 je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neizvjestan</a:t>
            </a:r>
            <a:endParaRPr lang="sr-Latn-RS" sz="20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Ekstrizične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nagrade umanjuju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zadvoljstvo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same aktivnosti te na kraju i razinu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uključenosti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tu aktivnost</a:t>
            </a:r>
          </a:p>
          <a:p>
            <a:pPr marL="800100" lvl="1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sr-Latn-RS" sz="20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sr-Latn-RS" sz="20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8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err="1">
                <a:solidFill>
                  <a:srgbClr val="37B34A"/>
                </a:solidFill>
                <a:latin typeface="Camber Bold" pitchFamily="2" charset="0"/>
              </a:rPr>
              <a:t>Igrifikacija</a:t>
            </a:r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 u edukaciji [1]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B6DF6C-74B0-B04C-A110-1B95E0E32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616" y="2241394"/>
            <a:ext cx="4481795" cy="360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841030"/>
            <a:ext cx="75398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Primijenjivo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sve i u bilo kojem trenutku?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Poticanje kreativnosti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dobra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primjena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područje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računalne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sigurnost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i za ostala područja informatike i računarstva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Ostalo?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Učenje kroz praktične izazove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Pozadinska priča/Zadatak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Hintovi/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Usmjeravanje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Optimalno iskustvo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Eureka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trenutak / </a:t>
            </a: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Ahaa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trenutak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Intrizična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nagrada</a:t>
            </a:r>
          </a:p>
        </p:txBody>
      </p:sp>
    </p:spTree>
    <p:extLst>
      <p:ext uri="{BB962C8B-B14F-4D97-AF65-F5344CB8AC3E}">
        <p14:creationId xmlns:p14="http://schemas.microsoft.com/office/powerpoint/2010/main" val="275153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err="1">
                <a:solidFill>
                  <a:srgbClr val="37B34A"/>
                </a:solidFill>
                <a:latin typeface="Camber Bold" pitchFamily="2" charset="0"/>
              </a:rPr>
              <a:t>Igrifikacija</a:t>
            </a:r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 u edukaciji [2]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921013"/>
            <a:ext cx="8249771" cy="27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Demistifikacija apstrakcija digitalnog </a:t>
            </a: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svijeta</a:t>
            </a:r>
            <a:endParaRPr lang="sr-Latn-RS" sz="24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nama, ali nepoznato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Otvaranje “crne kutije“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„Rastavljanje“ zadatka</a:t>
            </a:r>
          </a:p>
        </p:txBody>
      </p:sp>
    </p:spTree>
    <p:extLst>
      <p:ext uri="{BB962C8B-B14F-4D97-AF65-F5344CB8AC3E}">
        <p14:creationId xmlns:p14="http://schemas.microsoft.com/office/powerpoint/2010/main" val="4270414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err="1">
                <a:solidFill>
                  <a:srgbClr val="37B34A"/>
                </a:solidFill>
                <a:latin typeface="Camber Bold" pitchFamily="2" charset="0"/>
              </a:rPr>
              <a:t>Igrifikacija</a:t>
            </a:r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 u edukaciji [3]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921013"/>
            <a:ext cx="8249771" cy="481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Capture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</a:t>
            </a:r>
            <a:endParaRPr lang="sr-Latn-RS" sz="24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Natjecateljsko edukativni zadaci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Zadaci svih razina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zahtjevaju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posebnu opremu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Pokriva široka područja računarstva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Tipovi natjecanja</a:t>
            </a:r>
          </a:p>
          <a:p>
            <a:pPr marL="1257300" lvl="2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Jeopardy-style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CTF</a:t>
            </a:r>
          </a:p>
          <a:p>
            <a:pPr marL="1257300" lvl="2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Attack-defense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CTF</a:t>
            </a:r>
          </a:p>
          <a:p>
            <a:pPr marL="1257300" lvl="2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Ostalo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https://www.cert.hr/ctf-natjecanja/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47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err="1">
                <a:solidFill>
                  <a:srgbClr val="37B34A"/>
                </a:solidFill>
                <a:latin typeface="Camber Bold" pitchFamily="2" charset="0"/>
              </a:rPr>
              <a:t>Online</a:t>
            </a:r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 materijali 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886501"/>
            <a:ext cx="923479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PicoCTF</a:t>
            </a:r>
            <a:endParaRPr lang="sr-Latn-RS" sz="24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Web-based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zahtijeva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predznanja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jednostavnih do vrlo kompleksnih zadataka</a:t>
            </a:r>
          </a:p>
          <a:p>
            <a:pPr marL="1257300" lvl="2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Ofenzivno orijentirani zadaci – poticanje radoznalosti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Učitelj – učenik platforma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https://picoctf.org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Hacker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Highschool</a:t>
            </a:r>
            <a:endParaRPr lang="sr-Latn-RS" sz="24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Kurikulum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 područja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računalne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sigurnosti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none“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Besplatni materijali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www.hackerhighschool.org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44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err="1">
                <a:solidFill>
                  <a:srgbClr val="37B34A"/>
                </a:solidFill>
                <a:latin typeface="Camber Bold" pitchFamily="2" charset="0"/>
              </a:rPr>
              <a:t>Online</a:t>
            </a:r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 materijali [2]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998595"/>
            <a:ext cx="8249771" cy="5332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Ostalo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https://cryptopals.com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https://www.root-me.org/en/Challenges/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https://www.mysterytwisterc3.org/en/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https://www.geoguessr.com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https://ctf.zsis.hr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4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Wikipedia</a:t>
            </a:r>
            <a:r>
              <a:rPr lang="sr-Latn-RS" sz="24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4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</a:t>
            </a:r>
            <a:r>
              <a:rPr lang="sr-Latn-RS" sz="24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4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sr-Latn-RS" sz="24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specifične </a:t>
            </a:r>
            <a:r>
              <a:rPr lang="sr-Latn-RS" sz="24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sr-Latn-RS" sz="24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zajednice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https://gchq.github.io/CyberChef/</a:t>
            </a:r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367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43B5CB03-4AE7-6843-9965-009870C91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755" y="1729990"/>
            <a:ext cx="5914484" cy="393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err="1">
                <a:solidFill>
                  <a:srgbClr val="37B34A"/>
                </a:solidFill>
                <a:latin typeface="Camber Bold" pitchFamily="2" charset="0"/>
              </a:rPr>
              <a:t>Hacknite</a:t>
            </a:r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 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952937"/>
            <a:ext cx="520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Hacknite</a:t>
            </a:r>
            <a:r>
              <a:rPr lang="sr-Latn-RS" sz="2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2.0 </a:t>
            </a:r>
            <a:r>
              <a:rPr lang="sr-Latn-RS" sz="22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2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2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CERT.hr</a:t>
            </a:r>
            <a:r>
              <a:rPr lang="sr-Latn-RS" sz="2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FER LSS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Edukativno natjecateljsko natjecanje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Hacknite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2.0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pobjednici</a:t>
            </a:r>
            <a:endParaRPr lang="sr-Latn-RS" sz="20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RS" sz="2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gospoda</a:t>
            </a:r>
          </a:p>
          <a:p>
            <a:pPr lvl="1"/>
            <a:r>
              <a:rPr lang="sr-Latn-RS" b="1" dirty="0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Tehnička škola </a:t>
            </a:r>
            <a:r>
              <a:rPr lang="sr-Latn-RS" b="1" dirty="0" err="1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Čakovec</a:t>
            </a:r>
            <a:endParaRPr lang="sr-Latn-RS" b="1" dirty="0">
              <a:solidFill>
                <a:srgbClr val="37B3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sr-Latn-RS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</a:t>
            </a:r>
          </a:p>
          <a:p>
            <a:pPr lvl="2"/>
            <a:r>
              <a:rPr lang="sr-Latn-RS" b="1" dirty="0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Mirko </a:t>
            </a:r>
            <a:r>
              <a:rPr lang="sr-Latn-RS" b="1" dirty="0" err="1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Jambrošić</a:t>
            </a:r>
            <a:endParaRPr lang="sr-Latn-RS" b="1" dirty="0">
              <a:solidFill>
                <a:srgbClr val="37B3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sr-Latn-RS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Učenici/Igrači</a:t>
            </a:r>
          </a:p>
          <a:p>
            <a:pPr lvl="2"/>
            <a:r>
              <a:rPr lang="sr-Latn-RS" b="1" dirty="0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Marko </a:t>
            </a:r>
            <a:r>
              <a:rPr lang="sr-Latn-RS" b="1" dirty="0" err="1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Borković</a:t>
            </a:r>
            <a:r>
              <a:rPr lang="sr-Latn-RS" b="1" dirty="0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sr-Latn-RS" b="1" dirty="0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 Cimerman</a:t>
            </a:r>
          </a:p>
          <a:p>
            <a:pPr lvl="2"/>
            <a:r>
              <a:rPr lang="sr-Latn-RS" b="1" dirty="0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 </a:t>
            </a:r>
            <a:r>
              <a:rPr lang="sr-Latn-RS" b="1" dirty="0" err="1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Kranjec</a:t>
            </a:r>
            <a:r>
              <a:rPr lang="sr-Latn-RS" b="1" dirty="0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/>
            <a:r>
              <a:rPr lang="sr-Latn-RS" b="1" dirty="0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Filip Novak</a:t>
            </a:r>
          </a:p>
          <a:p>
            <a:pPr lvl="2"/>
            <a:r>
              <a:rPr lang="sr-Latn-RS" b="1" dirty="0">
                <a:solidFill>
                  <a:srgbClr val="37B3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Karlo Vlah</a:t>
            </a:r>
            <a:endParaRPr lang="sr-Latn-RS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RS" sz="2400" dirty="0" err="1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sr-Latn-RS" sz="240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://www.cert.hr/pobjednici-hacknite-hr-2-0-upoznajmo-tim-gospoda</a:t>
            </a:r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8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8CFA9614-5DFC-6448-8575-4A95C553A0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9798" y="2114843"/>
            <a:ext cx="3210622" cy="1895537"/>
          </a:xfrm>
          <a:prstGeom prst="rect">
            <a:avLst/>
          </a:prstGeom>
        </p:spPr>
      </p:pic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728E5E41-CD50-6640-B70E-3CA5F990DA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598127"/>
            <a:ext cx="7861300" cy="1981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err="1">
                <a:solidFill>
                  <a:srgbClr val="37B34A"/>
                </a:solidFill>
                <a:latin typeface="Camber Bold" pitchFamily="2" charset="0"/>
              </a:rPr>
              <a:t>Hacknite</a:t>
            </a:r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 [2]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952937"/>
            <a:ext cx="923479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Hacknite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1.0 </a:t>
            </a: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Hacknite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 – 1 zadatak nije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riješen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strane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pobjednika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 –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riješeni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svi zadaci prije kraja vremena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Latn-RS" sz="24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2A8E223-66EC-3540-9CB1-4532A59F6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233" y="2241395"/>
            <a:ext cx="5320059" cy="353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160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err="1">
                <a:solidFill>
                  <a:srgbClr val="37B34A"/>
                </a:solidFill>
                <a:latin typeface="Camber Bold" pitchFamily="2" charset="0"/>
              </a:rPr>
              <a:t>Hacknite</a:t>
            </a:r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 [3]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951398"/>
            <a:ext cx="923479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Hacknite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2.0 zadaci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zadaci</a:t>
            </a:r>
          </a:p>
          <a:p>
            <a:pPr marL="1257300" lvl="2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Napad na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stranicu, čitanje skrivenog sadržaja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Forenzika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mrežnog prometa,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izbrisanih datoteka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Kriptografija</a:t>
            </a:r>
          </a:p>
          <a:p>
            <a:pPr marL="1257300" lvl="2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Napad na ključ,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razumijevanje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logike algoritma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OSINT (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open-source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Sposobnost istraživanja/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googlanja</a:t>
            </a:r>
            <a:endParaRPr lang="sr-Latn-RS" sz="20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Steganografija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Skriveni sadržaj, većinom u slikama</a:t>
            </a:r>
          </a:p>
          <a:p>
            <a:pPr marL="80010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Binarno iskorištavanje ranjivosti</a:t>
            </a:r>
          </a:p>
          <a:p>
            <a:pPr marL="1257300" lvl="2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programskog koda, iskorištavanje ranjivosti</a:t>
            </a:r>
          </a:p>
        </p:txBody>
      </p:sp>
    </p:spTree>
    <p:extLst>
      <p:ext uri="{BB962C8B-B14F-4D97-AF65-F5344CB8AC3E}">
        <p14:creationId xmlns:p14="http://schemas.microsoft.com/office/powerpoint/2010/main" val="1364997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Zaključak 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951398"/>
            <a:ext cx="9234790" cy="1402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 dođe</a:t>
            </a:r>
          </a:p>
          <a:p>
            <a:pPr marL="800100" lvl="1" indent="-342900">
              <a:lnSpc>
                <a:spcPct val="2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Barem radi razbijanja svakodnevne rutine</a:t>
            </a:r>
          </a:p>
        </p:txBody>
      </p:sp>
    </p:spTree>
    <p:extLst>
      <p:ext uri="{BB962C8B-B14F-4D97-AF65-F5344CB8AC3E}">
        <p14:creationId xmlns:p14="http://schemas.microsoft.com/office/powerpoint/2010/main" val="110230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91E0EA-B079-CE49-BDCA-8CC4B8AD5554}"/>
              </a:ext>
            </a:extLst>
          </p:cNvPr>
          <p:cNvSpPr txBox="1"/>
          <p:nvPr/>
        </p:nvSpPr>
        <p:spPr>
          <a:xfrm>
            <a:off x="1638246" y="1074509"/>
            <a:ext cx="81413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6000" b="1" dirty="0">
                <a:solidFill>
                  <a:srgbClr val="37B34A"/>
                </a:solidFill>
                <a:latin typeface="Camber Bold" pitchFamily="2" charset="0"/>
              </a:rPr>
              <a:t>IGRIFIKACIJA I RAČUNALNA SIGURNOST</a:t>
            </a:r>
          </a:p>
          <a:p>
            <a:pPr algn="ctr"/>
            <a:r>
              <a:rPr lang="sr-Latn-RS" sz="6000" b="1" dirty="0">
                <a:solidFill>
                  <a:srgbClr val="37B34A"/>
                </a:solidFill>
                <a:latin typeface="Camber Bold" pitchFamily="2" charset="0"/>
              </a:rPr>
              <a:t>U NASTAVI</a:t>
            </a:r>
          </a:p>
          <a:p>
            <a:pPr algn="r"/>
            <a:endParaRPr lang="sr-Latn-RS" sz="3000" b="1" dirty="0">
              <a:solidFill>
                <a:srgbClr val="37B34A"/>
              </a:solidFill>
              <a:latin typeface="Camber Bold" pitchFamily="2" charset="0"/>
            </a:endParaRPr>
          </a:p>
          <a:p>
            <a:pPr algn="r"/>
            <a:r>
              <a:rPr lang="sr-Latn-RS" sz="3000" b="1" dirty="0" err="1">
                <a:solidFill>
                  <a:schemeClr val="bg2">
                    <a:lumMod val="50000"/>
                  </a:schemeClr>
                </a:solidFill>
                <a:latin typeface="Camber Bold" pitchFamily="2" charset="0"/>
              </a:rPr>
              <a:t>Mislav</a:t>
            </a:r>
            <a:r>
              <a:rPr lang="sr-Latn-RS" sz="3000" b="1" dirty="0">
                <a:solidFill>
                  <a:schemeClr val="bg2">
                    <a:lumMod val="50000"/>
                  </a:schemeClr>
                </a:solidFill>
                <a:latin typeface="Camber Bold" pitchFamily="2" charset="0"/>
              </a:rPr>
              <a:t> Major</a:t>
            </a:r>
          </a:p>
          <a:p>
            <a:pPr algn="r"/>
            <a:r>
              <a:rPr lang="sr-Latn-RS" sz="3000" b="1" dirty="0">
                <a:solidFill>
                  <a:schemeClr val="bg2">
                    <a:lumMod val="50000"/>
                  </a:schemeClr>
                </a:solidFill>
                <a:latin typeface="Camber Bold" pitchFamily="2" charset="0"/>
              </a:rPr>
              <a:t>CARNET</a:t>
            </a:r>
          </a:p>
          <a:p>
            <a:pPr algn="r"/>
            <a:r>
              <a:rPr lang="sr-Latn-RS" sz="3000" b="1" dirty="0">
                <a:solidFill>
                  <a:schemeClr val="bg2">
                    <a:lumMod val="50000"/>
                  </a:schemeClr>
                </a:solidFill>
                <a:latin typeface="Camber Bold" pitchFamily="2" charset="0"/>
              </a:rPr>
              <a:t>Nacionalni CERT</a:t>
            </a:r>
          </a:p>
        </p:txBody>
      </p:sp>
    </p:spTree>
    <p:extLst>
      <p:ext uri="{BB962C8B-B14F-4D97-AF65-F5344CB8AC3E}">
        <p14:creationId xmlns:p14="http://schemas.microsoft.com/office/powerpoint/2010/main" val="501116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3044F5-30E7-AF4B-85D9-028AA8A64C36}"/>
              </a:ext>
            </a:extLst>
          </p:cNvPr>
          <p:cNvSpPr txBox="1"/>
          <p:nvPr/>
        </p:nvSpPr>
        <p:spPr>
          <a:xfrm>
            <a:off x="1799130" y="1890594"/>
            <a:ext cx="59509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000" b="1" dirty="0">
                <a:solidFill>
                  <a:srgbClr val="37B34A"/>
                </a:solidFill>
                <a:latin typeface="Camber Bold" pitchFamily="2" charset="0"/>
              </a:rPr>
              <a:t>Hvala na pažnji!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1C23F7-D88D-614F-B268-0C1954080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554" y="351112"/>
            <a:ext cx="3847747" cy="409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4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598F-C20D-2743-9976-865AE31C1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776675"/>
            <a:ext cx="6119191" cy="795646"/>
          </a:xfrm>
        </p:spPr>
        <p:txBody>
          <a:bodyPr>
            <a:normAutofit/>
          </a:bodyPr>
          <a:lstStyle/>
          <a:p>
            <a:r>
              <a:rPr lang="en-HR" sz="5000" dirty="0"/>
              <a:t>Sadržaj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96BBB-EC8A-D14C-9C78-A5E657C99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572321"/>
            <a:ext cx="8378283" cy="3724508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HR" dirty="0"/>
              <a:t>Uvod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HR" dirty="0"/>
              <a:t>Psihologija optimalnog iskustva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err="1"/>
              <a:t>Igrifikacija</a:t>
            </a:r>
            <a:r>
              <a:rPr lang="en-GB" dirty="0"/>
              <a:t> u </a:t>
            </a:r>
            <a:r>
              <a:rPr lang="en-GB" dirty="0" err="1"/>
              <a:t>edukaciji</a:t>
            </a:r>
            <a:endParaRPr lang="en-HR" dirty="0"/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HR" dirty="0"/>
              <a:t>Online materijali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HR" dirty="0"/>
              <a:t>Hacknite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HR" dirty="0"/>
              <a:t>Zaključak</a:t>
            </a:r>
          </a:p>
          <a:p>
            <a:pPr algn="l"/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06538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Uvod 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892966"/>
            <a:ext cx="8249771" cy="454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Igrifikacija</a:t>
            </a:r>
            <a:endParaRPr lang="sr-Latn-RS" sz="24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Edukativno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riješavanje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izazova/zadataka kroz igru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Kreiranje edukativnih izazova</a:t>
            </a:r>
          </a:p>
          <a:p>
            <a:pPr marL="1257300" lvl="2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Praktični zadaci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Poticanje kreativnosti i kritičkog razmišljanja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Uključuje potrebu i učenje samostalnog istraživanja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Neobavezni zadaci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CTF –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Capture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Preduvjeti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Kritičko razmišljanje</a:t>
            </a:r>
          </a:p>
          <a:p>
            <a:pPr marL="80010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Želja za učenjem i istraživanjem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E32A-CB8D-4044-9599-C16EB4F6E796}"/>
              </a:ext>
            </a:extLst>
          </p:cNvPr>
          <p:cNvSpPr txBox="1"/>
          <p:nvPr/>
        </p:nvSpPr>
        <p:spPr>
          <a:xfrm>
            <a:off x="1626498" y="4846357"/>
            <a:ext cx="798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7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Uvod [2]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892966"/>
            <a:ext cx="8944858" cy="4507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Računalna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sigurnost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Edukativno 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usmjerena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zajednica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Etika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Hack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but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none“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 broj dostupnih materijala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Puzzle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zadaci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Igrifikacija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zadataka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Nedovoljno pokriveno područje u obrazovnom sustavu RH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Edukacija kroz „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hakiranje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E32A-CB8D-4044-9599-C16EB4F6E796}"/>
              </a:ext>
            </a:extLst>
          </p:cNvPr>
          <p:cNvSpPr txBox="1"/>
          <p:nvPr/>
        </p:nvSpPr>
        <p:spPr>
          <a:xfrm>
            <a:off x="1626498" y="4846357"/>
            <a:ext cx="798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5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Psihologija optimalnog iskustva [1]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892966"/>
            <a:ext cx="9457814" cy="413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Mihaly</a:t>
            </a: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Csikszentmihalyi</a:t>
            </a:r>
            <a:endParaRPr lang="sr-Latn-RS" sz="24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Mađarsko-Američki psiholog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čini ljude istinski sretnima, zadovoljnima i ispunjenima?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Teorija optimalnog iskustva (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2200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Usmjeren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pozitivnu psihologiju, intelektualni razvoj ljudi te edukaciju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Uživanje u aktivnostima radi njih samih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https://en.wikipedia.org/wiki/Mihaly_Csikszentmihalyi</a:t>
            </a:r>
            <a:endParaRPr lang="sr-Latn-RS" sz="22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E32A-CB8D-4044-9599-C16EB4F6E796}"/>
              </a:ext>
            </a:extLst>
          </p:cNvPr>
          <p:cNvSpPr txBox="1"/>
          <p:nvPr/>
        </p:nvSpPr>
        <p:spPr>
          <a:xfrm>
            <a:off x="1626498" y="4846357"/>
            <a:ext cx="798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7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Psihologija optimalnog iskustva [2]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892966"/>
            <a:ext cx="9457814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Motivacija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Intrinzična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motivacija (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2200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intrinsic</a:t>
            </a:r>
            <a:r>
              <a:rPr lang="sr-Latn-RS" sz="2200" i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200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 je motivacija i nagrada sama po sebi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Autotelične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aktivnosti (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2000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autotelic</a:t>
            </a:r>
            <a:r>
              <a:rPr lang="sr-Latn-RS" sz="2000" i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Zadovoljstvo dobiveno kroz iskustvo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sudjelovanja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aktivnosti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„Aktivnost sama po sebi;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Korištenje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vještina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koje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zahtjeva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određena aktivnost.“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Ekstrinzična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motivacija (</a:t>
            </a:r>
            <a:r>
              <a:rPr lang="sr-Latn-RS" sz="22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2200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extrinsic</a:t>
            </a:r>
            <a:r>
              <a:rPr lang="sr-Latn-RS" sz="2200" i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200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sr-Latn-RS" sz="22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Motivacija je nagrada ili strah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is done in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rewards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exhaust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planet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„Konkurencija;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Uspoređivanje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sebe s ostalima; Prestiž; Poštovanje; Glamur“</a:t>
            </a:r>
          </a:p>
        </p:txBody>
      </p:sp>
    </p:spTree>
    <p:extLst>
      <p:ext uri="{BB962C8B-B14F-4D97-AF65-F5344CB8AC3E}">
        <p14:creationId xmlns:p14="http://schemas.microsoft.com/office/powerpoint/2010/main" val="2999672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>
                <a:solidFill>
                  <a:srgbClr val="37B34A"/>
                </a:solidFill>
                <a:latin typeface="Camber Bold" pitchFamily="2" charset="0"/>
              </a:rPr>
              <a:t>Psihologija optimalnog iskustva [3]</a:t>
            </a:r>
            <a:endParaRPr lang="sr-Latn-RS" sz="2800" b="1" dirty="0">
              <a:solidFill>
                <a:srgbClr val="37B34A"/>
              </a:solidFill>
              <a:latin typeface="Camber Bold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393902" y="892966"/>
            <a:ext cx="4702098" cy="4144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Optimalno iskustvo (</a:t>
            </a:r>
            <a:r>
              <a:rPr lang="sr-Latn-RS" sz="2200" b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sr-Latn-RS" sz="2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2200" b="1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sr-Latn-RS" sz="2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Stanje potpune koncetracije i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usmjerenosti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aktivnost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Igra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Optimalno iskustvo kroz igru – </a:t>
            </a:r>
            <a:r>
              <a:rPr lang="sr-Latn-RS" i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</a:t>
            </a:r>
            <a:r>
              <a:rPr lang="sr-Latn-RS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</a:t>
            </a:r>
            <a:endParaRPr lang="sr-Latn-RS" i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Zadatak mora biti </a:t>
            </a:r>
            <a:r>
              <a:rPr lang="sr-Latn-RS" sz="20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proporcijonalan</a:t>
            </a: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sposobnosti osobe</a:t>
            </a:r>
          </a:p>
        </p:txBody>
      </p:sp>
      <p:pic>
        <p:nvPicPr>
          <p:cNvPr id="3" name="Picture 2" descr="Chart, diagram&#10;&#10;Description automatically generated with medium confidence">
            <a:extLst>
              <a:ext uri="{FF2B5EF4-FFF2-40B4-BE49-F238E27FC236}">
                <a16:creationId xmlns:a16="http://schemas.microsoft.com/office/drawing/2014/main" id="{45FB9E57-F343-8B42-B2F2-5D1D442C0F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084262"/>
            <a:ext cx="4811809" cy="468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1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044E6F-889C-DE48-857B-40C696EF4AFD}"/>
              </a:ext>
            </a:extLst>
          </p:cNvPr>
          <p:cNvSpPr txBox="1"/>
          <p:nvPr/>
        </p:nvSpPr>
        <p:spPr>
          <a:xfrm>
            <a:off x="1626498" y="228601"/>
            <a:ext cx="79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>
                <a:solidFill>
                  <a:srgbClr val="37B34A"/>
                </a:solidFill>
                <a:latin typeface="Camber Bold" pitchFamily="2" charset="0"/>
              </a:rPr>
              <a:t>Psihologija optimalnog iskustva [4]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1FD6B-0F62-8D49-AE96-6CAA417BB333}"/>
              </a:ext>
            </a:extLst>
          </p:cNvPr>
          <p:cNvSpPr txBox="1"/>
          <p:nvPr/>
        </p:nvSpPr>
        <p:spPr>
          <a:xfrm>
            <a:off x="1626498" y="892966"/>
            <a:ext cx="4469502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Optimalno iskustvo - teorijski model uživanja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Elementi optimalnog iskustva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16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Razina sposobnosti je na istoj razini kao razina zadatka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16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Osoba u „</a:t>
            </a:r>
            <a:r>
              <a:rPr lang="sr-Latn-RS" sz="1600" i="1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sr-Latn-RS" sz="16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“-u kontrolira svoje akcije i okruženje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16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 je </a:t>
            </a:r>
            <a:r>
              <a:rPr lang="sr-Latn-RS" sz="1600" dirty="0" err="1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usmjerena</a:t>
            </a:r>
            <a:r>
              <a:rPr lang="sr-Latn-RS" sz="16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specifično područje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0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aktivnosti optimalnog iskustva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16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Zadatak mora biti jasno definiran – to ne znači da je zadatak što detaljniji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16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Prilagođavati se trenutnom stanju</a:t>
            </a:r>
          </a:p>
          <a:p>
            <a:pPr>
              <a:spcBef>
                <a:spcPts val="600"/>
              </a:spcBef>
            </a:pPr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r-Latn-RS" sz="20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2E32A-CB8D-4044-9599-C16EB4F6E796}"/>
              </a:ext>
            </a:extLst>
          </p:cNvPr>
          <p:cNvSpPr txBox="1"/>
          <p:nvPr/>
        </p:nvSpPr>
        <p:spPr>
          <a:xfrm>
            <a:off x="1626498" y="4846357"/>
            <a:ext cx="798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9CDB6421-BF4E-764C-95D4-0345AE193A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0643" y="828575"/>
            <a:ext cx="5167566" cy="401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13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5337</TotalTime>
  <Words>838</Words>
  <Application>Microsoft Office PowerPoint</Application>
  <PresentationFormat>Widescreen</PresentationFormat>
  <Paragraphs>186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Camber Bold</vt:lpstr>
      <vt:lpstr>Camber Regular</vt:lpstr>
      <vt:lpstr>Office Theme</vt:lpstr>
      <vt:lpstr>PowerPoint Presentation</vt:lpstr>
      <vt:lpstr>PowerPoint Presentation</vt:lpstr>
      <vt:lpstr>Sadržaj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Katarina Plenković</cp:lastModifiedBy>
  <cp:revision>83</cp:revision>
  <dcterms:created xsi:type="dcterms:W3CDTF">2021-09-29T09:04:10Z</dcterms:created>
  <dcterms:modified xsi:type="dcterms:W3CDTF">2021-11-03T13:50:17Z</dcterms:modified>
</cp:coreProperties>
</file>