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handoutMasterIdLst>
    <p:handoutMasterId r:id="rId43"/>
  </p:handoutMasterIdLst>
  <p:sldIdLst>
    <p:sldId id="259" r:id="rId2"/>
    <p:sldId id="260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99" r:id="rId12"/>
    <p:sldId id="300" r:id="rId13"/>
    <p:sldId id="297" r:id="rId14"/>
    <p:sldId id="273" r:id="rId15"/>
    <p:sldId id="301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302" r:id="rId28"/>
    <p:sldId id="285" r:id="rId29"/>
    <p:sldId id="286" r:id="rId30"/>
    <p:sldId id="287" r:id="rId31"/>
    <p:sldId id="303" r:id="rId32"/>
    <p:sldId id="304" r:id="rId33"/>
    <p:sldId id="305" r:id="rId34"/>
    <p:sldId id="288" r:id="rId35"/>
    <p:sldId id="291" r:id="rId36"/>
    <p:sldId id="292" r:id="rId37"/>
    <p:sldId id="293" r:id="rId38"/>
    <p:sldId id="294" r:id="rId39"/>
    <p:sldId id="296" r:id="rId40"/>
    <p:sldId id="290" r:id="rId41"/>
  </p:sldIdLst>
  <p:sldSz cx="12188825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52" autoAdjust="0"/>
    <p:restoredTop sz="85900" autoAdjust="0"/>
  </p:normalViewPr>
  <p:slideViewPr>
    <p:cSldViewPr>
      <p:cViewPr varScale="1">
        <p:scale>
          <a:sx n="62" d="100"/>
          <a:sy n="62" d="100"/>
        </p:scale>
        <p:origin x="1068" y="60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060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993EB51-CAB9-4624-B0A5-94D78F96112E}" type="datetime1">
              <a:rPr lang="hr-HR" smtClean="0"/>
              <a:t>4.11.2021.</a:t>
            </a:fld>
            <a:endParaRPr lang="hr-HR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hr-HR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7T20:38:05.18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1,'7'0,"1"0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6BF17EB-1BD8-4E6E-B556-4BC5E339E47E}" type="datetime1">
              <a:rPr lang="hr-HR" noProof="0" smtClean="0"/>
              <a:t>4.11.2021.</a:t>
            </a:fld>
            <a:endParaRPr lang="hr-HR" noProof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hr-HR" noProof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Kako se predstaviti , kako završiti i dati svoj osobni pečat i naglasak na bitno, kako učiniti prezentaciju atraktivnom i zanimljivom, na početku ili kraju uz pomoć videa?</a:t>
            </a:r>
            <a:endParaRPr lang="hr-H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9441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hr-HR" noProof="0" smtClean="0"/>
              <a:t>21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890940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hr-HR" noProof="0" smtClean="0"/>
              <a:t>22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848858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Na kraju ćemo odabrati glazbenu pozadinu našeg video uratka.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hr-HR" noProof="0" smtClean="0"/>
              <a:t>25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555650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Kako bi pogledali što smo napravili trebat će neko vrijeme da bi video bio gotov.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hr-HR" noProof="0" smtClean="0"/>
              <a:t>28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746980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hr-HR" noProof="0" smtClean="0"/>
              <a:t>30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90857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Idemo vidjeti gotovi uradak.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hr-HR" noProof="0" smtClean="0"/>
              <a:t>34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4234447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hr-HR" noProof="0" smtClean="0"/>
              <a:t>35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035705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označenom polju možemo promijeniti tekst, te zamijeniti poredak scena po želji. Možemo i dodati scene iz drugih predložaka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hr-HR" noProof="0" smtClean="0"/>
              <a:t>38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874863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r-HR" noProof="0" dirty="0"/>
              <a:t>Treba napraviti novu poveznicu za evaluaciju.</a:t>
            </a:r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hr-HR" smtClean="0"/>
              <a:t>40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178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2927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hr-HR" noProof="0" smtClean="0"/>
              <a:t>10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933950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hr-HR" noProof="0" smtClean="0"/>
              <a:t>14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806791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Možemo i skratiti pojedinu scenu.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hr-HR" noProof="0" smtClean="0"/>
              <a:t>16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951265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hr-HR" noProof="0" smtClean="0"/>
              <a:t>17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466956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hr-HR" noProof="0" smtClean="0"/>
              <a:t>18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55404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Tada će se otvoriti sve mogućnosti umetanja novih scena. Ako želimo nastaviti u istom stilu odabrat ćemo Clay te umetnuti scenu koja nam se sviđa.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hr-HR" noProof="0" smtClean="0"/>
              <a:t>19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846241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Dodati ćemo scenu u kojoj možemo osim teksta umetnuti sliku. Ta će se scena pojaviti u traci trenutne izrade videa.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hr-HR" noProof="0" smtClean="0"/>
              <a:t>20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6475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r-HR" noProof="0"/>
              <a:t>Kliknite da biste uredili stil podnaslova matrice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6EC24C-C282-4416-BDA2-CAF8FA02CDF7}" type="datetime1">
              <a:rPr lang="hr-HR" noProof="0" smtClean="0"/>
              <a:t>4.11.2021.</a:t>
            </a:fld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41075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B61F39-097A-4538-A19B-413A266C694D}" type="datetime1">
              <a:rPr lang="hr-HR" noProof="0" smtClean="0"/>
              <a:t>4.11.2021.</a:t>
            </a:fld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1733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6B0F99-7A85-47CD-90EE-DDFDC97EA38B}" type="datetime1">
              <a:rPr lang="hr-HR" noProof="0" smtClean="0"/>
              <a:t>4.11.2021.</a:t>
            </a:fld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8875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/>
          <p:cNvSpPr/>
          <p:nvPr userDrawn="1"/>
        </p:nvSpPr>
        <p:spPr>
          <a:xfrm>
            <a:off x="254885" y="262785"/>
            <a:ext cx="11680007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sz="1799" noProof="0"/>
          </a:p>
        </p:txBody>
      </p:sp>
      <p:sp>
        <p:nvSpPr>
          <p:cNvPr id="10" name="Pravokutnik 9"/>
          <p:cNvSpPr/>
          <p:nvPr userDrawn="1"/>
        </p:nvSpPr>
        <p:spPr bwMode="blackWhite">
          <a:xfrm>
            <a:off x="254884" y="262785"/>
            <a:ext cx="11679059" cy="207264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sz="1799" noProof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1072" y="1536192"/>
            <a:ext cx="6874497" cy="640080"/>
          </a:xfrm>
        </p:spPr>
        <p:txBody>
          <a:bodyPr rtlCol="0">
            <a:normAutofit/>
          </a:bodyPr>
          <a:lstStyle>
            <a:lvl1pPr>
              <a:defRPr sz="3599">
                <a:solidFill>
                  <a:schemeClr val="bg1"/>
                </a:solidFill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7" name="Rezervirano mjesto za sadržaj 6"/>
          <p:cNvSpPr>
            <a:spLocks noGrp="1"/>
          </p:cNvSpPr>
          <p:nvPr>
            <p:ph sz="quarter" idx="13" hasCustomPrompt="1"/>
          </p:nvPr>
        </p:nvSpPr>
        <p:spPr>
          <a:xfrm>
            <a:off x="539356" y="2560320"/>
            <a:ext cx="944329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399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hr-HR" noProof="0"/>
              <a:t>Kliknite da biste uredili stilove teksta matrice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hr-HR" noProof="0"/>
              <a:t>Druga razina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hr-HR" noProof="0"/>
              <a:t>Treća razina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hr-HR" noProof="0"/>
              <a:t>Četvrta razina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hr-HR" noProof="0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2039095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2pPr>
              <a:buClr>
                <a:schemeClr val="accent2"/>
              </a:buClr>
              <a:defRPr/>
            </a:lvl2pPr>
            <a:lvl5pPr>
              <a:defRPr/>
            </a:lvl5pPr>
            <a:lvl6pPr>
              <a:buClr>
                <a:schemeClr val="accent2"/>
              </a:buClr>
              <a:defRPr baseline="0"/>
            </a:lvl6pPr>
            <a:lvl7pPr>
              <a:buClr>
                <a:schemeClr val="accent2"/>
              </a:buClr>
              <a:defRPr baseline="0"/>
            </a:lvl7pPr>
            <a:lvl8pPr>
              <a:buClr>
                <a:schemeClr val="accent2"/>
              </a:buClr>
              <a:defRPr baseline="0"/>
            </a:lvl8pPr>
            <a:lvl9pPr>
              <a:buClr>
                <a:schemeClr val="accent2"/>
              </a:buClr>
              <a:defRPr baseline="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3FBB6C-09C4-42AB-9248-F92C55B4E5C3}" type="datetime1">
              <a:rPr lang="hr-HR" noProof="0" smtClean="0"/>
              <a:t>4.11.2021.</a:t>
            </a:fld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83633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>
              <a:defRPr sz="6600" b="0" i="0" cap="none" baseline="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BE9AE1-EBD9-4BBD-B193-275EBC102BFF}" type="datetime1">
              <a:rPr lang="hr-HR" noProof="0" smtClean="0"/>
              <a:t>4.11.2021.</a:t>
            </a:fld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59165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 hasCustomPrompt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0DD117-177E-4C5A-A107-9B3F8F36C661}" type="datetime1">
              <a:rPr lang="hr-HR" noProof="0" smtClean="0"/>
              <a:t>4.11.2021.</a:t>
            </a:fld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8315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 hasCustomPrompt="1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63033F-A440-42CE-B27A-276685A4C6F1}" type="datetime1">
              <a:rPr lang="hr-HR" noProof="0" smtClean="0"/>
              <a:t>4.11.2021.</a:t>
            </a:fld>
            <a:endParaRPr lang="hr-HR" noProof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8129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D95950-4560-4879-9F5B-BA62914C2ABB}" type="datetime1">
              <a:rPr lang="hr-HR" noProof="0" smtClean="0"/>
              <a:t>4.11.2021.</a:t>
            </a:fld>
            <a:endParaRPr lang="hr-HR" noProof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2365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50A9BD-6798-4E68-8399-207136E45F5E}" type="datetime1">
              <a:rPr lang="hr-HR" noProof="0" smtClean="0"/>
              <a:t>4.11.2021.</a:t>
            </a:fld>
            <a:endParaRPr lang="hr-HR" noProof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4652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9" name="Rezervirano mjesto za podnožj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8" name="Rezervirano mjesto za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B2A87F-1BA3-466A-85FF-446D795C3CC0}" type="datetime1">
              <a:rPr lang="hr-HR" noProof="0" smtClean="0"/>
              <a:t>4.11.2021.</a:t>
            </a:fld>
            <a:endParaRPr lang="hr-HR" noProof="0"/>
          </a:p>
        </p:txBody>
      </p:sp>
      <p:sp>
        <p:nvSpPr>
          <p:cNvPr id="10" name="Rezervirano mjesto za broj slajd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9136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5" name="Pravokutnik 4"/>
          <p:cNvSpPr/>
          <p:nvPr/>
        </p:nvSpPr>
        <p:spPr>
          <a:xfrm>
            <a:off x="5027612" y="457200"/>
            <a:ext cx="66294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/>
          </a:p>
        </p:txBody>
      </p:sp>
      <p:sp>
        <p:nvSpPr>
          <p:cNvPr id="3" name="Rezervirano mjesto za sliku 2" descr="Prazno rezervirano mjesto za dodavanje slike. Kliknite rezervirano mjesto i odaberite sliku koju želite dodati"/>
          <p:cNvSpPr>
            <a:spLocks noGrp="1"/>
          </p:cNvSpPr>
          <p:nvPr>
            <p:ph type="pic" idx="1" hasCustomPrompt="1"/>
          </p:nvPr>
        </p:nvSpPr>
        <p:spPr>
          <a:xfrm>
            <a:off x="54086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sliku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377385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a 31"/>
          <p:cNvGrpSpPr/>
          <p:nvPr/>
        </p:nvGrpSpPr>
        <p:grpSpPr>
          <a:xfrm>
            <a:off x="-1" y="0"/>
            <a:ext cx="12188825" cy="6858000"/>
            <a:chOff x="-1" y="0"/>
            <a:chExt cx="12188825" cy="6858000"/>
          </a:xfrm>
        </p:grpSpPr>
        <p:sp>
          <p:nvSpPr>
            <p:cNvPr id="8" name="Pravokutnik 8"/>
            <p:cNvSpPr>
              <a:spLocks noChangeArrowheads="1"/>
            </p:cNvSpPr>
            <p:nvPr/>
          </p:nvSpPr>
          <p:spPr bwMode="auto">
            <a:xfrm>
              <a:off x="4164514" y="6705600"/>
              <a:ext cx="8024310" cy="152400"/>
            </a:xfrm>
            <a:prstGeom prst="rect">
              <a:avLst/>
            </a:prstGeom>
            <a:gradFill rotWithShape="0"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hr-HR" sz="2400" noProof="0">
                <a:latin typeface="굴림" pitchFamily="50" charset="-127"/>
              </a:endParaRPr>
            </a:p>
          </p:txBody>
        </p:sp>
        <p:sp>
          <p:nvSpPr>
            <p:cNvPr id="9" name="Pravokutnik 9"/>
            <p:cNvSpPr>
              <a:spLocks noChangeArrowheads="1"/>
            </p:cNvSpPr>
            <p:nvPr/>
          </p:nvSpPr>
          <p:spPr bwMode="auto">
            <a:xfrm>
              <a:off x="11680956" y="1981200"/>
              <a:ext cx="507868" cy="4267200"/>
            </a:xfrm>
            <a:prstGeom prst="rect">
              <a:avLst/>
            </a:prstGeom>
            <a:gradFill rotWithShape="0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hr-HR" sz="2400" noProof="0">
                <a:latin typeface="굴림" pitchFamily="50" charset="-127"/>
              </a:endParaRPr>
            </a:p>
          </p:txBody>
        </p:sp>
        <p:sp>
          <p:nvSpPr>
            <p:cNvPr id="10" name="Pravokutnik 10"/>
            <p:cNvSpPr>
              <a:spLocks noChangeArrowheads="1"/>
            </p:cNvSpPr>
            <p:nvPr/>
          </p:nvSpPr>
          <p:spPr bwMode="auto">
            <a:xfrm>
              <a:off x="-1" y="5257800"/>
              <a:ext cx="609441" cy="152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 rtl="0"/>
              <a:endParaRPr kumimoji="1" lang="hr-HR" sz="2400" noProof="0">
                <a:latin typeface="굴림" pitchFamily="50" charset="-127"/>
              </a:endParaRPr>
            </a:p>
          </p:txBody>
        </p:sp>
        <p:sp>
          <p:nvSpPr>
            <p:cNvPr id="11" name="Pravokutnik 11"/>
            <p:cNvSpPr>
              <a:spLocks noChangeArrowheads="1"/>
            </p:cNvSpPr>
            <p:nvPr/>
          </p:nvSpPr>
          <p:spPr bwMode="auto">
            <a:xfrm>
              <a:off x="-1" y="5410200"/>
              <a:ext cx="609441" cy="14478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 rtl="0"/>
              <a:endParaRPr kumimoji="1" lang="hr-HR" sz="2400" noProof="0">
                <a:latin typeface="굴림" pitchFamily="50" charset="-127"/>
              </a:endParaRPr>
            </a:p>
          </p:txBody>
        </p:sp>
        <p:sp>
          <p:nvSpPr>
            <p:cNvPr id="12" name="Pravokutnik 12"/>
            <p:cNvSpPr>
              <a:spLocks noChangeArrowheads="1"/>
            </p:cNvSpPr>
            <p:nvPr/>
          </p:nvSpPr>
          <p:spPr bwMode="auto">
            <a:xfrm>
              <a:off x="11680956" y="0"/>
              <a:ext cx="507868" cy="1981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 rtl="0"/>
              <a:endParaRPr kumimoji="1" lang="hr-HR" sz="2400" noProof="0">
                <a:latin typeface="굴림" pitchFamily="50" charset="-127"/>
              </a:endParaRPr>
            </a:p>
          </p:txBody>
        </p:sp>
        <p:sp>
          <p:nvSpPr>
            <p:cNvPr id="13" name="Pravokutnik 13"/>
            <p:cNvSpPr>
              <a:spLocks noChangeArrowheads="1"/>
            </p:cNvSpPr>
            <p:nvPr/>
          </p:nvSpPr>
          <p:spPr bwMode="auto">
            <a:xfrm>
              <a:off x="7618015" y="0"/>
              <a:ext cx="4062942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3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hr-HR" sz="2400" noProof="0">
                <a:latin typeface="굴림" pitchFamily="50" charset="-127"/>
              </a:endParaRPr>
            </a:p>
          </p:txBody>
        </p:sp>
        <p:sp>
          <p:nvSpPr>
            <p:cNvPr id="14" name="Pravokutnik 14"/>
            <p:cNvSpPr>
              <a:spLocks noChangeArrowheads="1"/>
            </p:cNvSpPr>
            <p:nvPr/>
          </p:nvSpPr>
          <p:spPr bwMode="auto">
            <a:xfrm>
              <a:off x="609440" y="304800"/>
              <a:ext cx="711015" cy="762000"/>
            </a:xfrm>
            <a:prstGeom prst="rect">
              <a:avLst/>
            </a:prstGeom>
            <a:solidFill>
              <a:schemeClr val="bg2">
                <a:lumMod val="50000"/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hr-HR" sz="2400" noProof="0">
                <a:latin typeface="굴림" pitchFamily="50" charset="-127"/>
              </a:endParaRPr>
            </a:p>
          </p:txBody>
        </p:sp>
        <p:sp>
          <p:nvSpPr>
            <p:cNvPr id="15" name="Pravokutnik 15"/>
            <p:cNvSpPr>
              <a:spLocks noChangeArrowheads="1"/>
            </p:cNvSpPr>
            <p:nvPr/>
          </p:nvSpPr>
          <p:spPr bwMode="auto">
            <a:xfrm>
              <a:off x="-1" y="1066800"/>
              <a:ext cx="609441" cy="4191000"/>
            </a:xfrm>
            <a:prstGeom prst="rect">
              <a:avLst/>
            </a:prstGeom>
            <a:gradFill rotWithShape="0">
              <a:gsLst>
                <a:gs pos="0">
                  <a:schemeClr val="bg2">
                    <a:lumMod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hr-HR" sz="2400" noProof="0">
                <a:latin typeface="굴림" pitchFamily="50" charset="-127"/>
              </a:endParaRPr>
            </a:p>
          </p:txBody>
        </p:sp>
        <p:sp>
          <p:nvSpPr>
            <p:cNvPr id="16" name="Pravokutnik 16"/>
            <p:cNvSpPr>
              <a:spLocks noChangeArrowheads="1"/>
            </p:cNvSpPr>
            <p:nvPr/>
          </p:nvSpPr>
          <p:spPr bwMode="auto">
            <a:xfrm>
              <a:off x="-1" y="304800"/>
              <a:ext cx="609441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 rtl="0"/>
              <a:endParaRPr kumimoji="1" lang="hr-HR" sz="2400" noProof="0">
                <a:latin typeface="굴림" pitchFamily="50" charset="-127"/>
              </a:endParaRPr>
            </a:p>
          </p:txBody>
        </p:sp>
        <p:sp>
          <p:nvSpPr>
            <p:cNvPr id="17" name="Pravokutnik 17"/>
            <p:cNvSpPr>
              <a:spLocks noChangeArrowheads="1"/>
            </p:cNvSpPr>
            <p:nvPr/>
          </p:nvSpPr>
          <p:spPr bwMode="auto">
            <a:xfrm>
              <a:off x="-1" y="0"/>
              <a:ext cx="1320456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hr-HR" sz="2400" noProof="0">
                <a:latin typeface="굴림" pitchFamily="50" charset="-127"/>
              </a:endParaRPr>
            </a:p>
          </p:txBody>
        </p:sp>
        <p:sp>
          <p:nvSpPr>
            <p:cNvPr id="18" name="Pravokutnik 18"/>
            <p:cNvSpPr>
              <a:spLocks noChangeArrowheads="1"/>
            </p:cNvSpPr>
            <p:nvPr/>
          </p:nvSpPr>
          <p:spPr bwMode="auto">
            <a:xfrm>
              <a:off x="1320455" y="0"/>
              <a:ext cx="629756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 rtl="0"/>
              <a:endParaRPr kumimoji="1" lang="hr-HR" sz="2400" noProof="0">
                <a:latin typeface="굴림" pitchFamily="50" charset="-127"/>
              </a:endParaRPr>
            </a:p>
          </p:txBody>
        </p:sp>
        <p:sp>
          <p:nvSpPr>
            <p:cNvPr id="19" name="Crta 19"/>
            <p:cNvSpPr>
              <a:spLocks noChangeShapeType="1"/>
            </p:cNvSpPr>
            <p:nvPr/>
          </p:nvSpPr>
          <p:spPr bwMode="auto">
            <a:xfrm flipV="1">
              <a:off x="609440" y="304800"/>
              <a:ext cx="0" cy="6553200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hr-HR" noProof="0"/>
            </a:p>
          </p:txBody>
        </p:sp>
        <p:sp>
          <p:nvSpPr>
            <p:cNvPr id="20" name="Crta 20"/>
            <p:cNvSpPr>
              <a:spLocks noChangeShapeType="1"/>
            </p:cNvSpPr>
            <p:nvPr/>
          </p:nvSpPr>
          <p:spPr bwMode="auto">
            <a:xfrm>
              <a:off x="609440" y="6705600"/>
              <a:ext cx="11579384" cy="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hr-HR" noProof="0"/>
            </a:p>
          </p:txBody>
        </p:sp>
        <p:sp>
          <p:nvSpPr>
            <p:cNvPr id="21" name="Crta 21"/>
            <p:cNvSpPr>
              <a:spLocks noChangeShapeType="1"/>
            </p:cNvSpPr>
            <p:nvPr/>
          </p:nvSpPr>
          <p:spPr bwMode="auto">
            <a:xfrm flipV="1">
              <a:off x="11680956" y="0"/>
              <a:ext cx="0" cy="670560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hr-HR" noProof="0"/>
            </a:p>
          </p:txBody>
        </p:sp>
        <p:sp>
          <p:nvSpPr>
            <p:cNvPr id="22" name="Crta 22"/>
            <p:cNvSpPr>
              <a:spLocks noChangeShapeType="1"/>
            </p:cNvSpPr>
            <p:nvPr/>
          </p:nvSpPr>
          <p:spPr bwMode="auto">
            <a:xfrm>
              <a:off x="-1" y="304800"/>
              <a:ext cx="12188825" cy="0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hr-HR" noProof="0"/>
            </a:p>
          </p:txBody>
        </p:sp>
        <p:sp>
          <p:nvSpPr>
            <p:cNvPr id="23" name="Crta 23"/>
            <p:cNvSpPr>
              <a:spLocks noChangeShapeType="1"/>
            </p:cNvSpPr>
            <p:nvPr/>
          </p:nvSpPr>
          <p:spPr bwMode="auto">
            <a:xfrm flipH="1">
              <a:off x="7618015" y="457200"/>
              <a:ext cx="4570809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hr-HR" noProof="0"/>
            </a:p>
          </p:txBody>
        </p:sp>
        <p:sp>
          <p:nvSpPr>
            <p:cNvPr id="24" name="Crta 24"/>
            <p:cNvSpPr>
              <a:spLocks noChangeShapeType="1"/>
            </p:cNvSpPr>
            <p:nvPr/>
          </p:nvSpPr>
          <p:spPr bwMode="auto">
            <a:xfrm flipV="1">
              <a:off x="7618015" y="0"/>
              <a:ext cx="0" cy="45720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hr-HR" noProof="0"/>
            </a:p>
          </p:txBody>
        </p:sp>
        <p:sp>
          <p:nvSpPr>
            <p:cNvPr id="25" name="Crta 25"/>
            <p:cNvSpPr>
              <a:spLocks noChangeShapeType="1"/>
            </p:cNvSpPr>
            <p:nvPr/>
          </p:nvSpPr>
          <p:spPr bwMode="auto">
            <a:xfrm>
              <a:off x="11680956" y="1981200"/>
              <a:ext cx="5078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hr-HR" noProof="0"/>
            </a:p>
          </p:txBody>
        </p:sp>
        <p:sp>
          <p:nvSpPr>
            <p:cNvPr id="26" name="Crta 26"/>
            <p:cNvSpPr>
              <a:spLocks noChangeShapeType="1"/>
            </p:cNvSpPr>
            <p:nvPr/>
          </p:nvSpPr>
          <p:spPr bwMode="auto">
            <a:xfrm>
              <a:off x="1320455" y="0"/>
              <a:ext cx="0" cy="106680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hr-HR" noProof="0"/>
            </a:p>
          </p:txBody>
        </p:sp>
        <p:sp>
          <p:nvSpPr>
            <p:cNvPr id="27" name="Crta 27"/>
            <p:cNvSpPr>
              <a:spLocks noChangeShapeType="1"/>
            </p:cNvSpPr>
            <p:nvPr/>
          </p:nvSpPr>
          <p:spPr bwMode="auto">
            <a:xfrm flipH="1">
              <a:off x="-1" y="1066800"/>
              <a:ext cx="1320456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hr-HR" noProof="0"/>
            </a:p>
          </p:txBody>
        </p:sp>
        <p:sp>
          <p:nvSpPr>
            <p:cNvPr id="30" name="Crta 30"/>
            <p:cNvSpPr>
              <a:spLocks noChangeShapeType="1"/>
            </p:cNvSpPr>
            <p:nvPr/>
          </p:nvSpPr>
          <p:spPr bwMode="auto">
            <a:xfrm flipH="1">
              <a:off x="-1" y="5257800"/>
              <a:ext cx="609441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hr-HR" noProof="0"/>
            </a:p>
          </p:txBody>
        </p:sp>
        <p:sp>
          <p:nvSpPr>
            <p:cNvPr id="31" name="Crta 31"/>
            <p:cNvSpPr>
              <a:spLocks noChangeShapeType="1"/>
            </p:cNvSpPr>
            <p:nvPr/>
          </p:nvSpPr>
          <p:spPr bwMode="auto">
            <a:xfrm flipH="1">
              <a:off x="-1" y="5410200"/>
              <a:ext cx="609441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hr-HR" noProof="0"/>
            </a:p>
          </p:txBody>
        </p:sp>
      </p:grp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/>
              <a:t>Kliknite da biste uredili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9A99ADB3-7821-4386-9E38-BD555BC9E545}" type="datetime1">
              <a:rPr lang="hr-HR" noProof="0" smtClean="0"/>
              <a:t>4.11.2021.</a:t>
            </a:fld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77452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banUzH0r1VRFtlTmrfeqws1EI_mV6JOL/view?usp=sharing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drive.google.com/file/d/1SLCIwZYDBSPzmR9g05ZePX3rAX9Gokxp/view?usp=sharing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hyperlink" Target="https://bit.ly/moj_prvi_video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iteable.com/watch/3325053/685696ca6426f582260c71fd0d1c5add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hyperlink" Target="mailto:tamara.srnec@skole.hr" TargetMode="External"/><Relationship Id="rId7" Type="http://schemas.openxmlformats.org/officeDocument/2006/relationships/hyperlink" Target="https://bit.ly/Biteable-radionica" TargetMode="External"/><Relationship Id="rId12" Type="http://schemas.openxmlformats.org/officeDocument/2006/relationships/hyperlink" Target="https://support.office.com/hr-HR/article/powerpoint-for-windows-training-40e8c930-cb0b-40d8-82c4-bd53d3398787?redirectSourcePath=%252farticle%252fb89770f1-deb1-4a19-94ef-342aa15a4689&amp;ui=hr-HR&amp;rs=hr-001&amp;ad=HR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bit.ly/Biteable_radionica" TargetMode="External"/><Relationship Id="rId11" Type="http://schemas.openxmlformats.org/officeDocument/2006/relationships/image" Target="../media/image49.png"/><Relationship Id="rId5" Type="http://schemas.openxmlformats.org/officeDocument/2006/relationships/hyperlink" Target="mailto:aleksandra.schill@skole.hr" TargetMode="External"/><Relationship Id="rId10" Type="http://schemas.openxmlformats.org/officeDocument/2006/relationships/hyperlink" Target="http://go.microsoft.com/fwlink/?LinkId=617172" TargetMode="External"/><Relationship Id="rId4" Type="http://schemas.openxmlformats.org/officeDocument/2006/relationships/hyperlink" Target="mailto:aeksandra.schill@skole.hr" TargetMode="External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0D24BE0A-2EA8-44DE-A898-50D55582D30D}"/>
              </a:ext>
            </a:extLst>
          </p:cNvPr>
          <p:cNvSpPr/>
          <p:nvPr/>
        </p:nvSpPr>
        <p:spPr>
          <a:xfrm>
            <a:off x="1773932" y="1123686"/>
            <a:ext cx="10983346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r-HR" sz="5400" b="1" cap="none" spc="0" dirty="0" err="1">
                <a:ln/>
                <a:solidFill>
                  <a:schemeClr val="accent3"/>
                </a:solidFill>
                <a:effectLst/>
              </a:rPr>
              <a:t>Biteable</a:t>
            </a:r>
            <a:endParaRPr lang="hr-HR" sz="5400" b="1" cap="none" spc="0" dirty="0">
              <a:ln/>
              <a:solidFill>
                <a:schemeClr val="accent3"/>
              </a:solidFill>
              <a:effectLst/>
            </a:endParaRPr>
          </a:p>
          <a:p>
            <a:r>
              <a:rPr lang="hr-HR" sz="3600" b="1" dirty="0">
                <a:ln/>
                <a:solidFill>
                  <a:schemeClr val="accent3"/>
                </a:solidFill>
              </a:rPr>
              <a:t>… korak po korak - VIDEO</a:t>
            </a:r>
            <a:endParaRPr lang="hr-HR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273F2A9E-B6C3-4F41-83D5-69A83DCE9595}"/>
              </a:ext>
            </a:extLst>
          </p:cNvPr>
          <p:cNvSpPr txBox="1"/>
          <p:nvPr/>
        </p:nvSpPr>
        <p:spPr>
          <a:xfrm>
            <a:off x="6615873" y="2943869"/>
            <a:ext cx="3691395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>
            <a:defPPr rtl="0">
              <a:defRPr lang="hr-hr"/>
            </a:defPPr>
          </a:lstStyle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Aleksandra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Schill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, prof. savjetnica, </a:t>
            </a:r>
            <a:b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Strojarska i prometna škola Varaždin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D7D52B52-5801-4CFD-9875-B29224212F35}"/>
              </a:ext>
            </a:extLst>
          </p:cNvPr>
          <p:cNvSpPr txBox="1"/>
          <p:nvPr/>
        </p:nvSpPr>
        <p:spPr>
          <a:xfrm>
            <a:off x="6639211" y="3631414"/>
            <a:ext cx="362708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Tamara Srnec, prof. izv. savjetnica,</a:t>
            </a:r>
          </a:p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Gimnazija Josipa Slavenskog Čakovec</a:t>
            </a:r>
          </a:p>
        </p:txBody>
      </p:sp>
      <p:cxnSp>
        <p:nvCxnSpPr>
          <p:cNvPr id="7" name="Ravni poveznik 6">
            <a:extLst>
              <a:ext uri="{FF2B5EF4-FFF2-40B4-BE49-F238E27FC236}">
                <a16:creationId xmlns:a16="http://schemas.microsoft.com/office/drawing/2014/main" id="{3B4C5B7B-594D-4F0C-93AE-691E05AC9F59}"/>
              </a:ext>
            </a:extLst>
          </p:cNvPr>
          <p:cNvCxnSpPr/>
          <p:nvPr/>
        </p:nvCxnSpPr>
        <p:spPr>
          <a:xfrm>
            <a:off x="1413892" y="3933056"/>
            <a:ext cx="4320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id="{0C21AF50-A498-4EE6-A87C-F67F471FC8BD}"/>
              </a:ext>
            </a:extLst>
          </p:cNvPr>
          <p:cNvSpPr txBox="1"/>
          <p:nvPr/>
        </p:nvSpPr>
        <p:spPr>
          <a:xfrm>
            <a:off x="4041093" y="3382224"/>
            <a:ext cx="1503938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RADIONICA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54FD7BB9-B97D-4E06-ABB1-C6F9A1946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236" y="4277745"/>
            <a:ext cx="5902424" cy="197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6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595C97D-1507-41BE-9A87-DD0AAB246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87" y="785882"/>
            <a:ext cx="10960149" cy="5157717"/>
          </a:xfrm>
          <a:prstGeom prst="rect">
            <a:avLst/>
          </a:prstGeom>
        </p:spPr>
      </p:pic>
      <p:sp>
        <p:nvSpPr>
          <p:cNvPr id="6" name="Strelica: desno 5">
            <a:extLst>
              <a:ext uri="{FF2B5EF4-FFF2-40B4-BE49-F238E27FC236}">
                <a16:creationId xmlns:a16="http://schemas.microsoft.com/office/drawing/2014/main" id="{F34AD0C1-EA3C-46BF-829D-916FFBDEEE6D}"/>
              </a:ext>
            </a:extLst>
          </p:cNvPr>
          <p:cNvSpPr/>
          <p:nvPr/>
        </p:nvSpPr>
        <p:spPr>
          <a:xfrm rot="15262224">
            <a:off x="1811828" y="5920442"/>
            <a:ext cx="690374" cy="303351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893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4018EF-13CA-44C3-83AC-A08C7EE9E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6E0538E-CA4D-40BA-8CD6-1A1F61E96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1" t="2315" r="-1557" b="18877"/>
          <a:stretch/>
        </p:blipFill>
        <p:spPr>
          <a:xfrm>
            <a:off x="180019" y="620688"/>
            <a:ext cx="12065361" cy="5508612"/>
          </a:xfrm>
          <a:prstGeom prst="rect">
            <a:avLst/>
          </a:prstGeom>
        </p:spPr>
      </p:pic>
      <p:sp>
        <p:nvSpPr>
          <p:cNvPr id="5" name="Strelica: desno 4">
            <a:extLst>
              <a:ext uri="{FF2B5EF4-FFF2-40B4-BE49-F238E27FC236}">
                <a16:creationId xmlns:a16="http://schemas.microsoft.com/office/drawing/2014/main" id="{BC45C611-75B8-4916-B923-F8687529AA8C}"/>
              </a:ext>
            </a:extLst>
          </p:cNvPr>
          <p:cNvSpPr/>
          <p:nvPr/>
        </p:nvSpPr>
        <p:spPr>
          <a:xfrm rot="20095275">
            <a:off x="2150733" y="6028757"/>
            <a:ext cx="1008112" cy="30331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4889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D57E5FD-8406-4202-9352-B78522043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29" y="1124744"/>
            <a:ext cx="11608166" cy="54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9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>
            <a:extLst>
              <a:ext uri="{FF2B5EF4-FFF2-40B4-BE49-F238E27FC236}">
                <a16:creationId xmlns:a16="http://schemas.microsoft.com/office/drawing/2014/main" id="{A29ECB3F-2C9B-4E8C-AEC3-D9F5813BDC75}"/>
              </a:ext>
            </a:extLst>
          </p:cNvPr>
          <p:cNvSpPr/>
          <p:nvPr/>
        </p:nvSpPr>
        <p:spPr>
          <a:xfrm>
            <a:off x="6454452" y="1296365"/>
            <a:ext cx="914400" cy="914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24B9B97-122F-4851-BE98-52DE9BD887D5}"/>
              </a:ext>
            </a:extLst>
          </p:cNvPr>
          <p:cNvSpPr txBox="1"/>
          <p:nvPr/>
        </p:nvSpPr>
        <p:spPr>
          <a:xfrm>
            <a:off x="7534572" y="1399622"/>
            <a:ext cx="3506688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ŠTO U PREDLOŠKU MOŽEMO PRILAGODITE SEBI?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682E0A35-E5ED-4E96-93D1-4F5BB4509A68}"/>
              </a:ext>
            </a:extLst>
          </p:cNvPr>
          <p:cNvSpPr txBox="1"/>
          <p:nvPr/>
        </p:nvSpPr>
        <p:spPr>
          <a:xfrm>
            <a:off x="2710036" y="2120657"/>
            <a:ext cx="5087290" cy="3108543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tekst</a:t>
            </a:r>
          </a:p>
          <a:p>
            <a:pPr marL="285750" indent="-285750">
              <a:buFontTx/>
              <a:buChar char="-"/>
            </a:pP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broj scena (brisanje/dodavanje)</a:t>
            </a:r>
          </a:p>
          <a:p>
            <a:pPr marL="285750" indent="-285750">
              <a:buFontTx/>
              <a:buChar char="-"/>
            </a:pP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raspored scena</a:t>
            </a:r>
          </a:p>
          <a:p>
            <a:pPr marL="285750" indent="-285750">
              <a:buFontTx/>
              <a:buChar char="-"/>
            </a:pP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trajanje</a:t>
            </a:r>
          </a:p>
          <a:p>
            <a:pPr marL="285750" indent="-285750">
              <a:buFontTx/>
              <a:buChar char="-"/>
            </a:pP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fotografije</a:t>
            </a:r>
          </a:p>
          <a:p>
            <a:pPr marL="285750" indent="-285750">
              <a:buFontTx/>
              <a:buChar char="-"/>
            </a:pPr>
            <a:endParaRPr lang="hr-H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7722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1E9F5EA6-6BF8-412B-95E0-70DE28BAE6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7" t="7969" b="3766"/>
          <a:stretch/>
        </p:blipFill>
        <p:spPr>
          <a:xfrm>
            <a:off x="33392" y="548680"/>
            <a:ext cx="11927061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3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5E1B7C8-3255-48CF-83CD-1410518AD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" t="3766" b="6918"/>
          <a:stretch/>
        </p:blipFill>
        <p:spPr>
          <a:xfrm>
            <a:off x="32440" y="368660"/>
            <a:ext cx="11927061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3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1A6BDBAC-9EF3-4A1F-A62B-ED38AE87A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17" b="6918"/>
          <a:stretch/>
        </p:blipFill>
        <p:spPr>
          <a:xfrm>
            <a:off x="0" y="332656"/>
            <a:ext cx="12188825" cy="6048672"/>
          </a:xfrm>
          <a:prstGeom prst="rect">
            <a:avLst/>
          </a:prstGeom>
        </p:spPr>
      </p:pic>
      <p:sp>
        <p:nvSpPr>
          <p:cNvPr id="6" name="Strelica: desno 5">
            <a:extLst>
              <a:ext uri="{FF2B5EF4-FFF2-40B4-BE49-F238E27FC236}">
                <a16:creationId xmlns:a16="http://schemas.microsoft.com/office/drawing/2014/main" id="{3EA22F50-9911-4000-AF39-AF186ACFF56C}"/>
              </a:ext>
            </a:extLst>
          </p:cNvPr>
          <p:cNvSpPr/>
          <p:nvPr/>
        </p:nvSpPr>
        <p:spPr>
          <a:xfrm rot="12159646">
            <a:off x="5072702" y="5063334"/>
            <a:ext cx="1080120" cy="360040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0415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2B4A7DC-0784-4006-8518-8F64A37C9B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6" t="3766" b="6918"/>
          <a:stretch/>
        </p:blipFill>
        <p:spPr>
          <a:xfrm>
            <a:off x="104415" y="368660"/>
            <a:ext cx="12071077" cy="6120680"/>
          </a:xfrm>
          <a:prstGeom prst="rect">
            <a:avLst/>
          </a:prstGeom>
        </p:spPr>
      </p:pic>
      <p:sp>
        <p:nvSpPr>
          <p:cNvPr id="4" name="Strelica: desno 3">
            <a:extLst>
              <a:ext uri="{FF2B5EF4-FFF2-40B4-BE49-F238E27FC236}">
                <a16:creationId xmlns:a16="http://schemas.microsoft.com/office/drawing/2014/main" id="{A65E40F1-4965-4DBD-B42A-6AED39B0D149}"/>
              </a:ext>
            </a:extLst>
          </p:cNvPr>
          <p:cNvSpPr/>
          <p:nvPr/>
        </p:nvSpPr>
        <p:spPr>
          <a:xfrm>
            <a:off x="10342884" y="5625679"/>
            <a:ext cx="1152128" cy="432048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7857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4EE08A1-511F-42B0-B4D3-90334A8DA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7780"/>
            <a:ext cx="12188825" cy="4182440"/>
          </a:xfrm>
          <a:prstGeom prst="rect">
            <a:avLst/>
          </a:prstGeom>
        </p:spPr>
      </p:pic>
      <p:sp>
        <p:nvSpPr>
          <p:cNvPr id="4" name="Strelica: desno 3">
            <a:extLst>
              <a:ext uri="{FF2B5EF4-FFF2-40B4-BE49-F238E27FC236}">
                <a16:creationId xmlns:a16="http://schemas.microsoft.com/office/drawing/2014/main" id="{E3C44138-9586-4A24-896E-B6DEE5C33722}"/>
              </a:ext>
            </a:extLst>
          </p:cNvPr>
          <p:cNvSpPr/>
          <p:nvPr/>
        </p:nvSpPr>
        <p:spPr>
          <a:xfrm rot="11708095">
            <a:off x="8153770" y="4882624"/>
            <a:ext cx="1268660" cy="49895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757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E4D527E-EE84-4BB2-B4D2-2854DC82E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6" t="2716" b="5868"/>
          <a:stretch/>
        </p:blipFill>
        <p:spPr>
          <a:xfrm>
            <a:off x="117748" y="188640"/>
            <a:ext cx="12071077" cy="6264696"/>
          </a:xfrm>
          <a:prstGeom prst="rect">
            <a:avLst/>
          </a:prstGeom>
        </p:spPr>
      </p:pic>
      <p:sp>
        <p:nvSpPr>
          <p:cNvPr id="6" name="Strelica: desno 5">
            <a:extLst>
              <a:ext uri="{FF2B5EF4-FFF2-40B4-BE49-F238E27FC236}">
                <a16:creationId xmlns:a16="http://schemas.microsoft.com/office/drawing/2014/main" id="{68508A7F-79C9-4D35-9E02-25F954299098}"/>
              </a:ext>
            </a:extLst>
          </p:cNvPr>
          <p:cNvSpPr/>
          <p:nvPr/>
        </p:nvSpPr>
        <p:spPr>
          <a:xfrm rot="19958049">
            <a:off x="8856370" y="2604131"/>
            <a:ext cx="1080120" cy="374578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1165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hr-H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zervirano mjesto za sadržaj 13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prstTxWarp prst="textDoubleWave1">
              <a:avLst/>
            </a:prstTxWarp>
          </a:bodyPr>
          <a:lstStyle/>
          <a:p>
            <a:pPr marL="0" lvl="0" indent="0" rtl="0">
              <a:buNone/>
            </a:pPr>
            <a:endParaRPr lang="hr-HR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rtl="0">
              <a:buNone/>
            </a:pPr>
            <a:r>
              <a:rPr lang="hr-H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Atraktivno</a:t>
            </a:r>
          </a:p>
          <a:p>
            <a:pPr marL="0" lvl="0" indent="0" rtl="0">
              <a:buNone/>
            </a:pPr>
            <a:r>
              <a:rPr lang="hr-H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Vide0    </a:t>
            </a:r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5ADBB2A1-98A3-4337-8306-4A3889DA8AE0}"/>
              </a:ext>
            </a:extLst>
          </p:cNvPr>
          <p:cNvSpPr/>
          <p:nvPr/>
        </p:nvSpPr>
        <p:spPr>
          <a:xfrm rot="19669660">
            <a:off x="4416709" y="2996951"/>
            <a:ext cx="3333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hr-H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Kreativno</a:t>
            </a:r>
          </a:p>
        </p:txBody>
      </p:sp>
      <p:pic>
        <p:nvPicPr>
          <p:cNvPr id="5" name="Slika 4" descr="Light bulb with hanging lights background">
            <a:extLst>
              <a:ext uri="{FF2B5EF4-FFF2-40B4-BE49-F238E27FC236}">
                <a16:creationId xmlns:a16="http://schemas.microsoft.com/office/drawing/2014/main" id="{F32EA1E1-50FF-4F7A-B820-53F8F4A54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11" y="838200"/>
            <a:ext cx="3313615" cy="2171324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7D021C4-D7CF-449C-BE20-3F44A42D7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989" y="533401"/>
            <a:ext cx="9993311" cy="563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7F5791D1-1E60-437E-BEE4-6CE536BCD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2" t="4230" r="2214" b="5403"/>
          <a:stretch/>
        </p:blipFill>
        <p:spPr>
          <a:xfrm>
            <a:off x="189756" y="260648"/>
            <a:ext cx="1173730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9FDF313D-9D18-4A3E-BCEB-2518930AD4F1}"/>
              </a:ext>
            </a:extLst>
          </p:cNvPr>
          <p:cNvSpPr txBox="1"/>
          <p:nvPr/>
        </p:nvSpPr>
        <p:spPr>
          <a:xfrm>
            <a:off x="1269876" y="373123"/>
            <a:ext cx="496855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dirty="0"/>
              <a:t>Upišemo tekst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907B5CB2-0D40-4BB6-86D0-ADEB5FA93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59" y="1052736"/>
            <a:ext cx="5760640" cy="3310106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9C3AFEE-9776-4282-982B-07CEFCFD1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954" y="3429000"/>
            <a:ext cx="5145435" cy="306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0BC913B1-0CE8-4234-A3E2-032E9F3A8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74" y="2060848"/>
            <a:ext cx="11953875" cy="390525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659700F1-CD9B-4D3E-A80A-0D77F36B92EF}"/>
              </a:ext>
            </a:extLst>
          </p:cNvPr>
          <p:cNvSpPr txBox="1"/>
          <p:nvPr/>
        </p:nvSpPr>
        <p:spPr>
          <a:xfrm>
            <a:off x="1629916" y="724054"/>
            <a:ext cx="568863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dirty="0"/>
              <a:t>Odaberimo još dvije scene i dodajmo tekst. </a:t>
            </a:r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id="{9B082711-E9EF-49B4-82F8-C43007BFE27E}"/>
              </a:ext>
            </a:extLst>
          </p:cNvPr>
          <p:cNvSpPr/>
          <p:nvPr/>
        </p:nvSpPr>
        <p:spPr>
          <a:xfrm rot="19824079">
            <a:off x="2349996" y="5661248"/>
            <a:ext cx="1224136" cy="472698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Strelica: desno 6">
            <a:extLst>
              <a:ext uri="{FF2B5EF4-FFF2-40B4-BE49-F238E27FC236}">
                <a16:creationId xmlns:a16="http://schemas.microsoft.com/office/drawing/2014/main" id="{69751ABF-C536-4E2D-9DBB-7AB8272FEEFE}"/>
              </a:ext>
            </a:extLst>
          </p:cNvPr>
          <p:cNvSpPr/>
          <p:nvPr/>
        </p:nvSpPr>
        <p:spPr>
          <a:xfrm rot="19824079">
            <a:off x="8795575" y="3777125"/>
            <a:ext cx="1224136" cy="472698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79DC642-0BE4-4ECE-8D6C-40DAF83AF17D}"/>
              </a:ext>
            </a:extLst>
          </p:cNvPr>
          <p:cNvSpPr txBox="1"/>
          <p:nvPr/>
        </p:nvSpPr>
        <p:spPr>
          <a:xfrm>
            <a:off x="1629916" y="5531029"/>
            <a:ext cx="683213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sz="2400" b="1" dirty="0"/>
              <a:t>1.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5CCA11BA-FCBB-4B51-80C7-FD9DA0154C84}"/>
              </a:ext>
            </a:extLst>
          </p:cNvPr>
          <p:cNvSpPr txBox="1"/>
          <p:nvPr/>
        </p:nvSpPr>
        <p:spPr>
          <a:xfrm>
            <a:off x="8542684" y="3429000"/>
            <a:ext cx="683213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sz="2400" b="1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420122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424931A5-1D44-42CA-9FC4-924AEC1FB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7" y="332656"/>
            <a:ext cx="6162144" cy="352839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89E4BE1-5D55-4077-89C6-8F430D18F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574" y="3382869"/>
            <a:ext cx="6162144" cy="348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9C41B49A-0B94-469F-94C6-15939E01D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1844824"/>
            <a:ext cx="10283385" cy="3941440"/>
          </a:xfrm>
          <a:prstGeom prst="rect">
            <a:avLst/>
          </a:prstGeom>
        </p:spPr>
      </p:pic>
      <p:sp>
        <p:nvSpPr>
          <p:cNvPr id="5" name="Strelica: desno 4">
            <a:extLst>
              <a:ext uri="{FF2B5EF4-FFF2-40B4-BE49-F238E27FC236}">
                <a16:creationId xmlns:a16="http://schemas.microsoft.com/office/drawing/2014/main" id="{7D9594CA-06D8-445C-84AE-9CC2AC517489}"/>
              </a:ext>
            </a:extLst>
          </p:cNvPr>
          <p:cNvSpPr/>
          <p:nvPr/>
        </p:nvSpPr>
        <p:spPr>
          <a:xfrm rot="20210779">
            <a:off x="3773744" y="5205228"/>
            <a:ext cx="1080120" cy="504056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80F6931-9EB6-4084-8835-9521E48B70A9}"/>
              </a:ext>
            </a:extLst>
          </p:cNvPr>
          <p:cNvSpPr txBox="1"/>
          <p:nvPr/>
        </p:nvSpPr>
        <p:spPr>
          <a:xfrm>
            <a:off x="1989956" y="832066"/>
            <a:ext cx="518457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dirty="0"/>
              <a:t>Dodajemo zadnju scenu.</a:t>
            </a:r>
          </a:p>
        </p:txBody>
      </p:sp>
    </p:spTree>
    <p:extLst>
      <p:ext uri="{BB962C8B-B14F-4D97-AF65-F5344CB8AC3E}">
        <p14:creationId xmlns:p14="http://schemas.microsoft.com/office/powerpoint/2010/main" val="67806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90F7617-9994-4DD8-AE15-B276F67B1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30" y="783223"/>
            <a:ext cx="8884258" cy="50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369C3F4-08DB-467F-A2AE-4BCC1EBC0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8" t="26882" r="28141" b="7970"/>
          <a:stretch/>
        </p:blipFill>
        <p:spPr>
          <a:xfrm>
            <a:off x="1053852" y="1556791"/>
            <a:ext cx="9433048" cy="4914697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EF9B0CFF-349B-4667-BB90-BCB5E605CFB9}"/>
              </a:ext>
            </a:extLst>
          </p:cNvPr>
          <p:cNvSpPr txBox="1"/>
          <p:nvPr/>
        </p:nvSpPr>
        <p:spPr>
          <a:xfrm>
            <a:off x="1845940" y="832066"/>
            <a:ext cx="691276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dirty="0"/>
              <a:t>Možemo odabrati zvučnu pozadinu našeg video uratka.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id="{209BD273-FCC2-473E-9B6C-6E13A0826AC3}"/>
              </a:ext>
            </a:extLst>
          </p:cNvPr>
          <p:cNvSpPr/>
          <p:nvPr/>
        </p:nvSpPr>
        <p:spPr>
          <a:xfrm rot="7505898">
            <a:off x="1377889" y="5645666"/>
            <a:ext cx="936104" cy="28803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1888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60C96BF-46F1-48DD-B326-B416475C3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25" y="600075"/>
            <a:ext cx="4600575" cy="5657850"/>
          </a:xfrm>
          <a:prstGeom prst="rect">
            <a:avLst/>
          </a:prstGeom>
        </p:spPr>
      </p:pic>
      <p:sp>
        <p:nvSpPr>
          <p:cNvPr id="4" name="Strelica: desno 3">
            <a:extLst>
              <a:ext uri="{FF2B5EF4-FFF2-40B4-BE49-F238E27FC236}">
                <a16:creationId xmlns:a16="http://schemas.microsoft.com/office/drawing/2014/main" id="{E5845C20-C1E8-444A-9605-9867F276410A}"/>
              </a:ext>
            </a:extLst>
          </p:cNvPr>
          <p:cNvSpPr/>
          <p:nvPr/>
        </p:nvSpPr>
        <p:spPr>
          <a:xfrm rot="20706750">
            <a:off x="3238190" y="3894999"/>
            <a:ext cx="864096" cy="300490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Strelica: desno 4">
            <a:extLst>
              <a:ext uri="{FF2B5EF4-FFF2-40B4-BE49-F238E27FC236}">
                <a16:creationId xmlns:a16="http://schemas.microsoft.com/office/drawing/2014/main" id="{46D45869-3465-4524-8081-8A70E6A5BF60}"/>
              </a:ext>
            </a:extLst>
          </p:cNvPr>
          <p:cNvSpPr/>
          <p:nvPr/>
        </p:nvSpPr>
        <p:spPr>
          <a:xfrm rot="20317419" flipV="1">
            <a:off x="5757972" y="5845535"/>
            <a:ext cx="864096" cy="29258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3304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a 7">
            <a:extLst>
              <a:ext uri="{FF2B5EF4-FFF2-40B4-BE49-F238E27FC236}">
                <a16:creationId xmlns:a16="http://schemas.microsoft.com/office/drawing/2014/main" id="{04C46B8D-07AC-4575-98AE-EF9DEAC5667A}"/>
              </a:ext>
            </a:extLst>
          </p:cNvPr>
          <p:cNvSpPr/>
          <p:nvPr/>
        </p:nvSpPr>
        <p:spPr>
          <a:xfrm>
            <a:off x="1121493" y="1227776"/>
            <a:ext cx="914400" cy="914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51B175D-6C2C-485E-9123-6B99B60DC6F8}"/>
              </a:ext>
            </a:extLst>
          </p:cNvPr>
          <p:cNvSpPr txBox="1"/>
          <p:nvPr/>
        </p:nvSpPr>
        <p:spPr>
          <a:xfrm>
            <a:off x="2133972" y="1484921"/>
            <a:ext cx="1584176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PREGLED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C9933AA-28FE-4B62-8522-5D64685733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391" r="19280" b="9020"/>
          <a:stretch/>
        </p:blipFill>
        <p:spPr>
          <a:xfrm>
            <a:off x="1578693" y="2619423"/>
            <a:ext cx="9838828" cy="3672408"/>
          </a:xfrm>
          <a:prstGeom prst="rect">
            <a:avLst/>
          </a:prstGeom>
        </p:spPr>
      </p:pic>
      <p:sp>
        <p:nvSpPr>
          <p:cNvPr id="11" name="Strelica: desno 10">
            <a:extLst>
              <a:ext uri="{FF2B5EF4-FFF2-40B4-BE49-F238E27FC236}">
                <a16:creationId xmlns:a16="http://schemas.microsoft.com/office/drawing/2014/main" id="{85819E86-B958-4179-84AA-32C42B6737AA}"/>
              </a:ext>
            </a:extLst>
          </p:cNvPr>
          <p:cNvSpPr/>
          <p:nvPr/>
        </p:nvSpPr>
        <p:spPr>
          <a:xfrm rot="20207812">
            <a:off x="688293" y="5313894"/>
            <a:ext cx="875132" cy="38808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5638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8761427A-EAD1-48D5-A21A-E0336BDB4366}"/>
              </a:ext>
            </a:extLst>
          </p:cNvPr>
          <p:cNvSpPr txBox="1"/>
          <p:nvPr/>
        </p:nvSpPr>
        <p:spPr>
          <a:xfrm>
            <a:off x="1638716" y="618695"/>
            <a:ext cx="403244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dirty="0"/>
              <a:t>Imenovanje videa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221FC18-E198-44E6-B5A7-DCAAAE731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716" y="1246380"/>
            <a:ext cx="9410700" cy="1123950"/>
          </a:xfrm>
          <a:prstGeom prst="rect">
            <a:avLst/>
          </a:prstGeom>
        </p:spPr>
      </p:pic>
      <p:sp>
        <p:nvSpPr>
          <p:cNvPr id="7" name="Strelica: desno 6">
            <a:extLst>
              <a:ext uri="{FF2B5EF4-FFF2-40B4-BE49-F238E27FC236}">
                <a16:creationId xmlns:a16="http://schemas.microsoft.com/office/drawing/2014/main" id="{F3AF6675-03CF-41CC-B182-58BCC27019AC}"/>
              </a:ext>
            </a:extLst>
          </p:cNvPr>
          <p:cNvSpPr/>
          <p:nvPr/>
        </p:nvSpPr>
        <p:spPr>
          <a:xfrm rot="6514802">
            <a:off x="6861970" y="732019"/>
            <a:ext cx="936104" cy="36933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C95A9273-CB1B-4C1A-B5EC-FFBCACFE1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070" y="2741026"/>
            <a:ext cx="5484082" cy="3702786"/>
          </a:xfrm>
          <a:prstGeom prst="rect">
            <a:avLst/>
          </a:prstGeom>
        </p:spPr>
      </p:pic>
      <p:sp>
        <p:nvSpPr>
          <p:cNvPr id="10" name="Strelica: desno 9">
            <a:extLst>
              <a:ext uri="{FF2B5EF4-FFF2-40B4-BE49-F238E27FC236}">
                <a16:creationId xmlns:a16="http://schemas.microsoft.com/office/drawing/2014/main" id="{862884DB-1DA9-4FD4-B898-82E0493BB920}"/>
              </a:ext>
            </a:extLst>
          </p:cNvPr>
          <p:cNvSpPr/>
          <p:nvPr/>
        </p:nvSpPr>
        <p:spPr>
          <a:xfrm rot="7895026">
            <a:off x="6324795" y="5301172"/>
            <a:ext cx="936104" cy="36933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166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8A1CFA-F060-40B3-AC3C-D5A66F033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13817" y="1993013"/>
            <a:ext cx="4645152" cy="1510113"/>
          </a:xfrm>
        </p:spPr>
        <p:txBody>
          <a:bodyPr>
            <a:noAutofit/>
          </a:bodyPr>
          <a:lstStyle/>
          <a:p>
            <a:endParaRPr lang="hr-HR" sz="3200" dirty="0"/>
          </a:p>
          <a:p>
            <a:endParaRPr lang="hr-HR" sz="3200" dirty="0"/>
          </a:p>
          <a:p>
            <a:pPr marL="0" indent="0">
              <a:buNone/>
            </a:pPr>
            <a:r>
              <a:rPr lang="hr-HR" sz="3200" u="sng" dirty="0">
                <a:hlinkClick r:id="rId2"/>
              </a:rPr>
              <a:t>početni video</a:t>
            </a:r>
            <a:endParaRPr lang="hr-HR" sz="3200" dirty="0"/>
          </a:p>
          <a:p>
            <a:pPr marL="0" indent="0">
              <a:buNone/>
            </a:pPr>
            <a:endParaRPr lang="hr-HR" sz="3200" dirty="0"/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4402267E-0D24-412B-821E-5646541E9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2444" y="2520266"/>
            <a:ext cx="4645152" cy="163840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r-HR" sz="3200" dirty="0"/>
          </a:p>
          <a:p>
            <a:pPr marL="0" indent="0">
              <a:buNone/>
            </a:pPr>
            <a:endParaRPr lang="hr-HR" sz="3200" dirty="0"/>
          </a:p>
          <a:p>
            <a:pPr marL="0" indent="0">
              <a:buNone/>
            </a:pPr>
            <a:r>
              <a:rPr lang="hr-HR" sz="3200" u="sng" dirty="0">
                <a:hlinkClick r:id="rId3"/>
              </a:rPr>
              <a:t>kraj</a:t>
            </a:r>
            <a:endParaRPr lang="hr-HR" sz="3200" dirty="0"/>
          </a:p>
          <a:p>
            <a:pPr marL="0" indent="0">
              <a:buNone/>
            </a:pPr>
            <a:endParaRPr lang="hr-HR" sz="32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F4124FC-8470-496B-A9D6-EF5438094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630" y="1847795"/>
            <a:ext cx="1669249" cy="163840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16E8597-C3F8-47A8-94CF-23CDEEC61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540" y="2212643"/>
            <a:ext cx="2734875" cy="96054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6C37A264-8CF6-409F-B51E-C67879C1F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5642" y="2156670"/>
            <a:ext cx="2277988" cy="1182801"/>
          </a:xfrm>
          <a:prstGeom prst="rect">
            <a:avLst/>
          </a:prstGeom>
        </p:spPr>
      </p:pic>
      <p:cxnSp>
        <p:nvCxnSpPr>
          <p:cNvPr id="5" name="Ravni poveznik 4">
            <a:extLst>
              <a:ext uri="{FF2B5EF4-FFF2-40B4-BE49-F238E27FC236}">
                <a16:creationId xmlns:a16="http://schemas.microsoft.com/office/drawing/2014/main" id="{E8C48D43-0035-47DF-BDE8-A1F57F1A6935}"/>
              </a:ext>
            </a:extLst>
          </p:cNvPr>
          <p:cNvCxnSpPr/>
          <p:nvPr/>
        </p:nvCxnSpPr>
        <p:spPr>
          <a:xfrm>
            <a:off x="5806380" y="908720"/>
            <a:ext cx="0" cy="51125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lika 8" descr="Like Bee">
            <a:extLst>
              <a:ext uri="{FF2B5EF4-FFF2-40B4-BE49-F238E27FC236}">
                <a16:creationId xmlns:a16="http://schemas.microsoft.com/office/drawing/2014/main" id="{2D082226-BE42-405D-960E-D0FCD8F095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3" y="4817460"/>
            <a:ext cx="1637698" cy="1637698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94996F15-F225-4F36-9481-26B6E0DBA31E}"/>
              </a:ext>
            </a:extLst>
          </p:cNvPr>
          <p:cNvSpPr txBox="1"/>
          <p:nvPr/>
        </p:nvSpPr>
        <p:spPr>
          <a:xfrm>
            <a:off x="7916193" y="4800980"/>
            <a:ext cx="2765501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>
            <a:defPPr rtl="0">
              <a:defRPr lang="hr-hr"/>
            </a:defPPr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r-HR" dirty="0"/>
              <a:t> … od kuda je krenulo?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4A0FCB02-091B-4305-B1B1-43AA10331F56}"/>
              </a:ext>
            </a:extLst>
          </p:cNvPr>
          <p:cNvSpPr txBox="1"/>
          <p:nvPr/>
        </p:nvSpPr>
        <p:spPr>
          <a:xfrm>
            <a:off x="7539640" y="5220811"/>
            <a:ext cx="34256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>
            <a:defPPr rtl="0">
              <a:defRPr lang="hr-hr"/>
            </a:defPPr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r-HR" sz="2400" dirty="0">
                <a:solidFill>
                  <a:srgbClr val="FF0000"/>
                </a:solidFill>
              </a:rPr>
              <a:t>Samo još jedan od alata …</a:t>
            </a:r>
          </a:p>
        </p:txBody>
      </p:sp>
    </p:spTree>
    <p:extLst>
      <p:ext uri="{BB962C8B-B14F-4D97-AF65-F5344CB8AC3E}">
        <p14:creationId xmlns:p14="http://schemas.microsoft.com/office/powerpoint/2010/main" val="408594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F5372830-2B34-4AEB-9108-CC9F22A69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884" y="476672"/>
            <a:ext cx="2699742" cy="5518590"/>
          </a:xfrm>
          <a:prstGeom prst="rect">
            <a:avLst/>
          </a:prstGeom>
        </p:spPr>
      </p:pic>
      <p:sp>
        <p:nvSpPr>
          <p:cNvPr id="10" name="Strelica: desno 9">
            <a:extLst>
              <a:ext uri="{FF2B5EF4-FFF2-40B4-BE49-F238E27FC236}">
                <a16:creationId xmlns:a16="http://schemas.microsoft.com/office/drawing/2014/main" id="{4E76809E-CD82-4286-9084-2F5F1392F6E9}"/>
              </a:ext>
            </a:extLst>
          </p:cNvPr>
          <p:cNvSpPr/>
          <p:nvPr/>
        </p:nvSpPr>
        <p:spPr>
          <a:xfrm rot="12353515">
            <a:off x="1958069" y="4867282"/>
            <a:ext cx="1080120" cy="432048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8426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7A6ACDA-9B4A-40EB-BC0D-EB5D218C85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7" t="6918" b="7970"/>
          <a:stretch/>
        </p:blipFill>
        <p:spPr>
          <a:xfrm>
            <a:off x="10276" y="404664"/>
            <a:ext cx="11855053" cy="5832648"/>
          </a:xfrm>
          <a:prstGeom prst="rect">
            <a:avLst/>
          </a:prstGeom>
        </p:spPr>
      </p:pic>
      <p:sp>
        <p:nvSpPr>
          <p:cNvPr id="4" name="Strelica: desno 3">
            <a:extLst>
              <a:ext uri="{FF2B5EF4-FFF2-40B4-BE49-F238E27FC236}">
                <a16:creationId xmlns:a16="http://schemas.microsoft.com/office/drawing/2014/main" id="{D604B64E-D4F3-47F5-BC71-BB1D7C82361F}"/>
              </a:ext>
            </a:extLst>
          </p:cNvPr>
          <p:cNvSpPr/>
          <p:nvPr/>
        </p:nvSpPr>
        <p:spPr>
          <a:xfrm rot="19623949">
            <a:off x="6653266" y="3561271"/>
            <a:ext cx="1340039" cy="64807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8620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8AA49B9-47B0-4DDF-BF27-295F5EED1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6"/>
            <a:ext cx="12188825" cy="685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3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1CCEBF3-14BA-4B7F-A9CF-19271676F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6" t="3766" b="9020"/>
          <a:stretch/>
        </p:blipFill>
        <p:spPr>
          <a:xfrm>
            <a:off x="117748" y="260648"/>
            <a:ext cx="12071077" cy="5976664"/>
          </a:xfrm>
          <a:prstGeom prst="rect">
            <a:avLst/>
          </a:prstGeom>
        </p:spPr>
      </p:pic>
      <p:sp>
        <p:nvSpPr>
          <p:cNvPr id="4" name="Strelica: desno 3">
            <a:extLst>
              <a:ext uri="{FF2B5EF4-FFF2-40B4-BE49-F238E27FC236}">
                <a16:creationId xmlns:a16="http://schemas.microsoft.com/office/drawing/2014/main" id="{BE1EBDC3-9DBA-42D4-BD2E-775F082B200E}"/>
              </a:ext>
            </a:extLst>
          </p:cNvPr>
          <p:cNvSpPr/>
          <p:nvPr/>
        </p:nvSpPr>
        <p:spPr>
          <a:xfrm rot="19776072">
            <a:off x="3640190" y="3871166"/>
            <a:ext cx="795804" cy="361887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Strelica: desno 4">
            <a:extLst>
              <a:ext uri="{FF2B5EF4-FFF2-40B4-BE49-F238E27FC236}">
                <a16:creationId xmlns:a16="http://schemas.microsoft.com/office/drawing/2014/main" id="{661CB9EF-630B-4B45-8636-E1562030D7E9}"/>
              </a:ext>
            </a:extLst>
          </p:cNvPr>
          <p:cNvSpPr/>
          <p:nvPr/>
        </p:nvSpPr>
        <p:spPr>
          <a:xfrm rot="19776072">
            <a:off x="730670" y="2597357"/>
            <a:ext cx="795804" cy="361887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FE03E44A-4B4F-4261-BA1C-9825705F0240}"/>
              </a:ext>
            </a:extLst>
          </p:cNvPr>
          <p:cNvSpPr txBox="1"/>
          <p:nvPr/>
        </p:nvSpPr>
        <p:spPr>
          <a:xfrm>
            <a:off x="630955" y="1043444"/>
            <a:ext cx="594475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b="1" dirty="0">
                <a:highlight>
                  <a:srgbClr val="FFFF00"/>
                </a:highlight>
              </a:rPr>
              <a:t>Video možemo preuzeti ili kopirati poveznicu</a:t>
            </a:r>
          </a:p>
        </p:txBody>
      </p:sp>
    </p:spTree>
    <p:extLst>
      <p:ext uri="{BB962C8B-B14F-4D97-AF65-F5344CB8AC3E}">
        <p14:creationId xmlns:p14="http://schemas.microsoft.com/office/powerpoint/2010/main" val="21981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D41C02B8-5680-4905-80F5-66A9680E04F4}"/>
              </a:ext>
            </a:extLst>
          </p:cNvPr>
          <p:cNvSpPr txBox="1"/>
          <p:nvPr/>
        </p:nvSpPr>
        <p:spPr>
          <a:xfrm>
            <a:off x="2463889" y="2215173"/>
            <a:ext cx="261612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>
            <a:defPPr rtl="0">
              <a:defRPr lang="hr-hr"/>
            </a:defPPr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r-H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REZULTAT:</a:t>
            </a:r>
          </a:p>
        </p:txBody>
      </p:sp>
      <p:pic>
        <p:nvPicPr>
          <p:cNvPr id="6" name="Grafika 5" descr="Cheers outline">
            <a:extLst>
              <a:ext uri="{FF2B5EF4-FFF2-40B4-BE49-F238E27FC236}">
                <a16:creationId xmlns:a16="http://schemas.microsoft.com/office/drawing/2014/main" id="{7A798153-D4FF-4CE3-90F8-D303F6B6B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7740" y="1151378"/>
            <a:ext cx="1753344" cy="1753344"/>
          </a:xfrm>
          <a:prstGeom prst="rect">
            <a:avLst/>
          </a:prstGeom>
        </p:spPr>
      </p:pic>
      <p:pic>
        <p:nvPicPr>
          <p:cNvPr id="8" name="Slika 7" descr="Fingers Crossed Handy">
            <a:extLst>
              <a:ext uri="{FF2B5EF4-FFF2-40B4-BE49-F238E27FC236}">
                <a16:creationId xmlns:a16="http://schemas.microsoft.com/office/drawing/2014/main" id="{820E6EEE-9DE7-4B30-9EAF-AC2DDC87B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783035"/>
            <a:ext cx="2051357" cy="2051357"/>
          </a:xfrm>
          <a:prstGeom prst="rect">
            <a:avLst/>
          </a:prstGeom>
        </p:spPr>
      </p:pic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id="{715A4274-6039-4281-B18A-F95EF358FDE6}"/>
              </a:ext>
            </a:extLst>
          </p:cNvPr>
          <p:cNvCxnSpPr/>
          <p:nvPr/>
        </p:nvCxnSpPr>
        <p:spPr>
          <a:xfrm>
            <a:off x="1125860" y="3861048"/>
            <a:ext cx="102971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id="{BA932807-E299-414B-8C76-696AE14B7E17}"/>
              </a:ext>
            </a:extLst>
          </p:cNvPr>
          <p:cNvSpPr txBox="1"/>
          <p:nvPr/>
        </p:nvSpPr>
        <p:spPr>
          <a:xfrm>
            <a:off x="1557908" y="3055258"/>
            <a:ext cx="8712968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dirty="0">
                <a:hlinkClick r:id="rId6"/>
              </a:rPr>
              <a:t>https://biteable.com/watch/3325053/685696ca6426f582260c71fd0d1c5add</a:t>
            </a:r>
            <a:endParaRPr lang="hr-HR" dirty="0"/>
          </a:p>
          <a:p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979F2F6C-16FF-45D2-95B8-C559A400D725}"/>
              </a:ext>
            </a:extLst>
          </p:cNvPr>
          <p:cNvSpPr txBox="1"/>
          <p:nvPr/>
        </p:nvSpPr>
        <p:spPr>
          <a:xfrm>
            <a:off x="4882851" y="4291242"/>
            <a:ext cx="4415045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dirty="0">
                <a:hlinkClick r:id="rId7"/>
              </a:rPr>
              <a:t>https://bit.ly/moj_prvi_video</a:t>
            </a:r>
            <a:endParaRPr lang="hr-HR" dirty="0"/>
          </a:p>
          <a:p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5F60E070-5B42-43A4-BF79-D42A7E17D2BC}"/>
              </a:ext>
            </a:extLst>
          </p:cNvPr>
          <p:cNvSpPr txBox="1"/>
          <p:nvPr/>
        </p:nvSpPr>
        <p:spPr>
          <a:xfrm>
            <a:off x="1117027" y="4229687"/>
            <a:ext cx="3371800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sz="2800" dirty="0"/>
              <a:t>ili skraćeno: </a:t>
            </a:r>
          </a:p>
        </p:txBody>
      </p:sp>
    </p:spTree>
    <p:extLst>
      <p:ext uri="{BB962C8B-B14F-4D97-AF65-F5344CB8AC3E}">
        <p14:creationId xmlns:p14="http://schemas.microsoft.com/office/powerpoint/2010/main" val="17796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>
            <a:extLst>
              <a:ext uri="{FF2B5EF4-FFF2-40B4-BE49-F238E27FC236}">
                <a16:creationId xmlns:a16="http://schemas.microsoft.com/office/drawing/2014/main" id="{D5A225A3-695A-464C-940A-D0CA92F723F2}"/>
              </a:ext>
            </a:extLst>
          </p:cNvPr>
          <p:cNvSpPr/>
          <p:nvPr/>
        </p:nvSpPr>
        <p:spPr>
          <a:xfrm>
            <a:off x="1617065" y="2967335"/>
            <a:ext cx="89546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r-HR" sz="5400" b="1" dirty="0">
                <a:ln/>
                <a:solidFill>
                  <a:schemeClr val="accent4"/>
                </a:solidFill>
              </a:rPr>
              <a:t>Kreirajmo još jedan video!</a:t>
            </a:r>
          </a:p>
        </p:txBody>
      </p:sp>
    </p:spTree>
    <p:extLst>
      <p:ext uri="{BB962C8B-B14F-4D97-AF65-F5344CB8AC3E}">
        <p14:creationId xmlns:p14="http://schemas.microsoft.com/office/powerpoint/2010/main" val="33262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208058A-403A-4EC3-8B68-16AF970BC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12188825" cy="365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FD647FE-55A6-4D28-BD55-B1FECB9E8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6"/>
            <a:ext cx="12188825" cy="6852868"/>
          </a:xfrm>
          <a:prstGeom prst="rect">
            <a:avLst/>
          </a:prstGeom>
        </p:spPr>
      </p:pic>
      <p:sp>
        <p:nvSpPr>
          <p:cNvPr id="4" name="Strelica: desno 3">
            <a:extLst>
              <a:ext uri="{FF2B5EF4-FFF2-40B4-BE49-F238E27FC236}">
                <a16:creationId xmlns:a16="http://schemas.microsoft.com/office/drawing/2014/main" id="{6228244C-6A7F-4612-8CF1-C953DA3BC269}"/>
              </a:ext>
            </a:extLst>
          </p:cNvPr>
          <p:cNvSpPr/>
          <p:nvPr/>
        </p:nvSpPr>
        <p:spPr>
          <a:xfrm rot="17635951">
            <a:off x="6453709" y="5876387"/>
            <a:ext cx="909252" cy="432048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4B9681C-9342-4C19-91DD-6FF98D9E5406}"/>
              </a:ext>
            </a:extLst>
          </p:cNvPr>
          <p:cNvSpPr txBox="1"/>
          <p:nvPr/>
        </p:nvSpPr>
        <p:spPr>
          <a:xfrm>
            <a:off x="7290210" y="5872626"/>
            <a:ext cx="110845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dirty="0"/>
              <a:t>ili</a:t>
            </a:r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id="{5DA4CED3-E7C6-423B-A12F-3FABE85C0047}"/>
              </a:ext>
            </a:extLst>
          </p:cNvPr>
          <p:cNvSpPr/>
          <p:nvPr/>
        </p:nvSpPr>
        <p:spPr>
          <a:xfrm rot="14968488">
            <a:off x="8923180" y="5874723"/>
            <a:ext cx="909252" cy="432048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9561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61A8A71-4081-4F9E-81CB-BB971A0A7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69837"/>
            <a:ext cx="12188825" cy="5718326"/>
          </a:xfrm>
          <a:prstGeom prst="rect">
            <a:avLst/>
          </a:prstGeom>
        </p:spPr>
      </p:pic>
      <p:sp>
        <p:nvSpPr>
          <p:cNvPr id="4" name="Strelica: desno 3">
            <a:extLst>
              <a:ext uri="{FF2B5EF4-FFF2-40B4-BE49-F238E27FC236}">
                <a16:creationId xmlns:a16="http://schemas.microsoft.com/office/drawing/2014/main" id="{305524E9-F32E-4031-8B6C-CF50904E554A}"/>
              </a:ext>
            </a:extLst>
          </p:cNvPr>
          <p:cNvSpPr/>
          <p:nvPr/>
        </p:nvSpPr>
        <p:spPr>
          <a:xfrm rot="19373355">
            <a:off x="4391796" y="2818139"/>
            <a:ext cx="1247084" cy="503391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Strelica: zakrivljeno prema dolje 4">
            <a:extLst>
              <a:ext uri="{FF2B5EF4-FFF2-40B4-BE49-F238E27FC236}">
                <a16:creationId xmlns:a16="http://schemas.microsoft.com/office/drawing/2014/main" id="{9E10BABB-DCA6-4BA7-A8A8-4DF223EEE2B5}"/>
              </a:ext>
            </a:extLst>
          </p:cNvPr>
          <p:cNvSpPr/>
          <p:nvPr/>
        </p:nvSpPr>
        <p:spPr>
          <a:xfrm>
            <a:off x="1413892" y="4365104"/>
            <a:ext cx="1152128" cy="648072"/>
          </a:xfrm>
          <a:prstGeom prst="curvedDown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id="{8042D88D-E354-45E1-8D4B-73041E5296D2}"/>
              </a:ext>
            </a:extLst>
          </p:cNvPr>
          <p:cNvSpPr/>
          <p:nvPr/>
        </p:nvSpPr>
        <p:spPr>
          <a:xfrm rot="2012710">
            <a:off x="10450127" y="4962105"/>
            <a:ext cx="1247084" cy="503391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15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0A7834-0719-4EF5-9C50-2EBD02E41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2D1337F-3BD8-45EB-98A8-698A6B7B9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training-video-copy">
            <a:hlinkClick r:id="" action="ppaction://media"/>
            <a:extLst>
              <a:ext uri="{FF2B5EF4-FFF2-40B4-BE49-F238E27FC236}">
                <a16:creationId xmlns:a16="http://schemas.microsoft.com/office/drawing/2014/main" id="{B769AE2C-CC94-4668-9F03-07164BEE66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8825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9210FC9-E936-4E10-9E9D-D054FFB7D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78318" y="1384918"/>
            <a:ext cx="9601200" cy="702098"/>
          </a:xfrm>
        </p:spPr>
        <p:txBody>
          <a:bodyPr>
            <a:normAutofit/>
          </a:bodyPr>
          <a:lstStyle/>
          <a:p>
            <a:r>
              <a:rPr lang="hr-HR" dirty="0"/>
              <a:t>                               </a:t>
            </a:r>
            <a:r>
              <a:rPr lang="hr-HR" sz="3600" b="1" dirty="0"/>
              <a:t>biteable.com</a:t>
            </a:r>
            <a:endParaRPr lang="en-US" sz="3600" b="1" dirty="0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E3E6C465-E76A-4779-98C0-FFC596BB5735}"/>
              </a:ext>
            </a:extLst>
          </p:cNvPr>
          <p:cNvSpPr/>
          <p:nvPr/>
        </p:nvSpPr>
        <p:spPr>
          <a:xfrm>
            <a:off x="7803350" y="1328647"/>
            <a:ext cx="3240360" cy="56323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hr-HR" sz="34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Kreiranje računa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8AD98C7-52BC-4F81-A0A5-EBA8016F9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45" y="2346350"/>
            <a:ext cx="10457534" cy="321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/>
          </p:nvPr>
        </p:nvSpPr>
        <p:spPr>
          <a:xfrm>
            <a:off x="521072" y="1536685"/>
            <a:ext cx="9226317" cy="639913"/>
          </a:xfrm>
        </p:spPr>
        <p:txBody>
          <a:bodyPr rtlCol="0">
            <a:normAutofit/>
          </a:bodyPr>
          <a:lstStyle/>
          <a:p>
            <a:pPr rtl="0"/>
            <a:r>
              <a:rPr lang="hr-HR" dirty="0">
                <a:latin typeface="Segoe UI Light" panose="020B0502040204020203" pitchFamily="34" charset="0"/>
                <a:cs typeface="Segoe UI Light" panose="020B0502040204020203" pitchFamily="34" charset="0"/>
              </a:rPr>
              <a:t>Pitajte/ocijenite</a:t>
            </a:r>
          </a:p>
        </p:txBody>
      </p:sp>
      <p:sp>
        <p:nvSpPr>
          <p:cNvPr id="5" name="Rezervirano mjesto za sadržaj 4"/>
          <p:cNvSpPr>
            <a:spLocks noGrp="1"/>
          </p:cNvSpPr>
          <p:nvPr>
            <p:ph sz="quarter" idx="13"/>
          </p:nvPr>
        </p:nvSpPr>
        <p:spPr>
          <a:xfrm>
            <a:off x="583393" y="2564905"/>
            <a:ext cx="10060034" cy="4105118"/>
          </a:xfrm>
          <a:ln>
            <a:noFill/>
          </a:ln>
        </p:spPr>
        <p:txBody>
          <a:bodyPr rtlCol="0">
            <a:normAutofit/>
          </a:bodyPr>
          <a:lstStyle/>
          <a:p>
            <a:pPr marL="0" indent="0">
              <a:lnSpc>
                <a:spcPts val="3599"/>
              </a:lnSpc>
              <a:buNone/>
            </a:pPr>
            <a:r>
              <a:rPr lang="hr-HR" sz="3999" dirty="0">
                <a:latin typeface="Segoe UI Light" panose="020B0502040204020203" pitchFamily="34" charset="0"/>
                <a:cs typeface="Segoe UI Light" panose="020B0502040204020203" pitchFamily="34" charset="0"/>
              </a:rPr>
              <a:t> …. što god …</a:t>
            </a:r>
            <a:br>
              <a:rPr lang="hr-HR" sz="1999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hr-HR" sz="3200" b="1" dirty="0">
              <a:latin typeface="+mn-lt"/>
            </a:endParaRPr>
          </a:p>
          <a:p>
            <a:pPr marL="0" indent="0">
              <a:lnSpc>
                <a:spcPts val="3599"/>
              </a:lnSpc>
              <a:spcBef>
                <a:spcPts val="1500"/>
              </a:spcBef>
              <a:buNone/>
            </a:pPr>
            <a:r>
              <a:rPr lang="hr-HR" sz="1999" dirty="0">
                <a:latin typeface="Segoe UI Light" panose="020B0502040204020203" pitchFamily="34" charset="0"/>
                <a:cs typeface="Segoe UI Ligh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		</a:t>
            </a:r>
            <a:r>
              <a:rPr lang="hr-HR" sz="2799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tamara.srnec@skole.hr</a:t>
            </a:r>
            <a:endParaRPr lang="hr-HR" sz="2799" b="1" dirty="0">
              <a:solidFill>
                <a:schemeClr val="tx1">
                  <a:lumMod val="95000"/>
                  <a:lumOff val="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lnSpc>
                <a:spcPts val="3599"/>
              </a:lnSpc>
              <a:spcBef>
                <a:spcPts val="1500"/>
              </a:spcBef>
              <a:buNone/>
            </a:pPr>
            <a:r>
              <a:rPr lang="hr-HR" sz="1999" dirty="0">
                <a:latin typeface="Segoe UI Light" panose="020B0502040204020203" pitchFamily="34" charset="0"/>
                <a:cs typeface="Segoe UI Light" panose="020B0502040204020203" pitchFamily="34" charset="0"/>
                <a:hlinkClick r:id="rId4"/>
              </a:rPr>
              <a:t>		</a:t>
            </a:r>
            <a:r>
              <a:rPr lang="hr-HR" sz="2799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aleksandra.schill@skole.hr</a:t>
            </a:r>
            <a:endParaRPr lang="hr-HR" sz="2799" b="1" dirty="0">
              <a:solidFill>
                <a:schemeClr val="tx1">
                  <a:lumMod val="95000"/>
                  <a:lumOff val="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lnSpc>
                <a:spcPts val="3599"/>
              </a:lnSpc>
              <a:spcBef>
                <a:spcPts val="1500"/>
              </a:spcBef>
              <a:buNone/>
            </a:pPr>
            <a:endParaRPr lang="hr-HR" sz="1999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lnSpc>
                <a:spcPts val="3599"/>
              </a:lnSpc>
              <a:buNone/>
            </a:pPr>
            <a:r>
              <a:rPr lang="hr-HR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				 </a:t>
            </a:r>
            <a:r>
              <a:rPr lang="hr-HR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https://bit.ly/Biteable-radionica</a:t>
            </a:r>
            <a:endParaRPr lang="hr-HR" sz="1999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Slika 1" descr="Gumb Reci m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887" y="2429267"/>
            <a:ext cx="1269341" cy="1189437"/>
          </a:xfrm>
          <a:prstGeom prst="rect">
            <a:avLst/>
          </a:prstGeom>
        </p:spPr>
      </p:pic>
      <p:pic>
        <p:nvPicPr>
          <p:cNvPr id="11" name="Slika 10" descr="Prijedlozi okvira Reci mi"/>
          <p:cNvPicPr>
            <a:picLocks noChangeAspect="1"/>
          </p:cNvPicPr>
          <p:nvPr/>
        </p:nvPicPr>
        <p:blipFill rotWithShape="1">
          <a:blip r:embed="rId9"/>
          <a:srcRect b="75933"/>
          <a:stretch/>
        </p:blipFill>
        <p:spPr>
          <a:xfrm>
            <a:off x="7727229" y="3086362"/>
            <a:ext cx="3071210" cy="405015"/>
          </a:xfrm>
          <a:prstGeom prst="rect">
            <a:avLst/>
          </a:prstGeom>
        </p:spPr>
      </p:pic>
      <p:pic>
        <p:nvPicPr>
          <p:cNvPr id="8" name="Slika 7" descr="Strelica koja pokazuje udesno s hipervezom na blog tima za PowerPoint. Odaberite sliku da biste posjetili blog tima za PowerPoint ">
            <a:hlinkClick r:id="rId10" tooltip="Kliknite ovdje da biste posjetili blog tima za PowerPoint.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548" y="4078104"/>
            <a:ext cx="661768" cy="661768"/>
          </a:xfrm>
          <a:prstGeom prst="rect">
            <a:avLst/>
          </a:prstGeom>
        </p:spPr>
      </p:pic>
      <p:pic>
        <p:nvPicPr>
          <p:cNvPr id="7" name="Slika 6" descr="Strelica koja pokazuje udesno s hipervezom na besplatnu obuku za PowerPoint. Odaberite sliku da biste pristupili besplatnoj obuci za PowerPoint">
            <a:hlinkClick r:id="rId12" tooltip="Kliknite ovdje da biste otvorili besplatnu obuku za PowerPoint.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548" y="3367314"/>
            <a:ext cx="661768" cy="661768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DA96DF6-0234-458C-80CC-C6AFF1E6F728}"/>
              </a:ext>
            </a:extLst>
          </p:cNvPr>
          <p:cNvSpPr txBox="1"/>
          <p:nvPr/>
        </p:nvSpPr>
        <p:spPr>
          <a:xfrm>
            <a:off x="6094412" y="453235"/>
            <a:ext cx="5688631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799" dirty="0">
                <a:solidFill>
                  <a:schemeClr val="bg1"/>
                </a:solidFill>
              </a:rPr>
              <a:t>HVALA NA PAŽNJI!</a:t>
            </a:r>
          </a:p>
        </p:txBody>
      </p:sp>
      <p:cxnSp>
        <p:nvCxnSpPr>
          <p:cNvPr id="12" name="Ravni poveznik 11">
            <a:extLst>
              <a:ext uri="{FF2B5EF4-FFF2-40B4-BE49-F238E27FC236}">
                <a16:creationId xmlns:a16="http://schemas.microsoft.com/office/drawing/2014/main" id="{BAEB9DE6-F663-47FB-8EAB-1B755AE0DC8C}"/>
              </a:ext>
            </a:extLst>
          </p:cNvPr>
          <p:cNvCxnSpPr/>
          <p:nvPr/>
        </p:nvCxnSpPr>
        <p:spPr>
          <a:xfrm>
            <a:off x="6091523" y="498745"/>
            <a:ext cx="0" cy="14034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Slika 5">
            <a:extLst>
              <a:ext uri="{FF2B5EF4-FFF2-40B4-BE49-F238E27FC236}">
                <a16:creationId xmlns:a16="http://schemas.microsoft.com/office/drawing/2014/main" id="{3308F092-44A4-4DDD-9761-C7412AAA1A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95" y="3978268"/>
            <a:ext cx="2204864" cy="2204864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C6447F42-2C64-420D-9505-D06854ECD64E}"/>
              </a:ext>
            </a:extLst>
          </p:cNvPr>
          <p:cNvSpPr txBox="1"/>
          <p:nvPr/>
        </p:nvSpPr>
        <p:spPr>
          <a:xfrm>
            <a:off x="10918948" y="6005790"/>
            <a:ext cx="18473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9302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9F826F0-3A20-4CA8-B202-D6BA7E168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020" y="1435029"/>
            <a:ext cx="6785210" cy="2020732"/>
          </a:xfrm>
          <a:prstGeom prst="rect">
            <a:avLst/>
          </a:prstGeom>
        </p:spPr>
      </p:pic>
      <p:sp>
        <p:nvSpPr>
          <p:cNvPr id="6" name="Strelica: desno 5">
            <a:extLst>
              <a:ext uri="{FF2B5EF4-FFF2-40B4-BE49-F238E27FC236}">
                <a16:creationId xmlns:a16="http://schemas.microsoft.com/office/drawing/2014/main" id="{C4DFA4C0-2432-49BD-A5B4-E9FB2E2F43BF}"/>
              </a:ext>
            </a:extLst>
          </p:cNvPr>
          <p:cNvSpPr/>
          <p:nvPr/>
        </p:nvSpPr>
        <p:spPr>
          <a:xfrm rot="17859463">
            <a:off x="6505062" y="2591023"/>
            <a:ext cx="1150082" cy="322217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1123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8D187F0-0518-4E11-A200-04DC9E46E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0" y="571500"/>
            <a:ext cx="5038725" cy="5715000"/>
          </a:xfrm>
          <a:prstGeom prst="rect">
            <a:avLst/>
          </a:prstGeom>
        </p:spPr>
      </p:pic>
      <p:sp>
        <p:nvSpPr>
          <p:cNvPr id="5" name="Strelica: desno 4">
            <a:extLst>
              <a:ext uri="{FF2B5EF4-FFF2-40B4-BE49-F238E27FC236}">
                <a16:creationId xmlns:a16="http://schemas.microsoft.com/office/drawing/2014/main" id="{B8FC1323-EFF5-4618-98AF-FFD9B66B3DF2}"/>
              </a:ext>
            </a:extLst>
          </p:cNvPr>
          <p:cNvSpPr/>
          <p:nvPr/>
        </p:nvSpPr>
        <p:spPr>
          <a:xfrm rot="20260460">
            <a:off x="3310176" y="4727823"/>
            <a:ext cx="1224136" cy="368319"/>
          </a:xfrm>
          <a:prstGeom prst="rightArrow">
            <a:avLst>
              <a:gd name="adj1" fmla="val 45116"/>
              <a:gd name="adj2" fmla="val 50000"/>
            </a:avLst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972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657C05D-8CB1-4028-A810-69C66D63B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724" y="1484784"/>
            <a:ext cx="9309376" cy="41543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1BA92922-7DA9-40F3-BEEB-110B0BC2CD47}"/>
                  </a:ext>
                </a:extLst>
              </p14:cNvPr>
              <p14:cNvContentPartPr/>
              <p14:nvPr/>
            </p14:nvContentPartPr>
            <p14:xfrm>
              <a:off x="2782341" y="2278826"/>
              <a:ext cx="5760" cy="36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1BA92922-7DA9-40F3-BEEB-110B0BC2CD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9341" y="2216186"/>
                <a:ext cx="1314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Strelica: desno 25">
            <a:extLst>
              <a:ext uri="{FF2B5EF4-FFF2-40B4-BE49-F238E27FC236}">
                <a16:creationId xmlns:a16="http://schemas.microsoft.com/office/drawing/2014/main" id="{FA3B6D35-60B3-4724-B67A-65F441244B4A}"/>
              </a:ext>
            </a:extLst>
          </p:cNvPr>
          <p:cNvSpPr/>
          <p:nvPr/>
        </p:nvSpPr>
        <p:spPr>
          <a:xfrm rot="15262224">
            <a:off x="1451787" y="2121669"/>
            <a:ext cx="690374" cy="303351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368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>
            <a:extLst>
              <a:ext uri="{FF2B5EF4-FFF2-40B4-BE49-F238E27FC236}">
                <a16:creationId xmlns:a16="http://schemas.microsoft.com/office/drawing/2014/main" id="{A29ECB3F-2C9B-4E8C-AEC3-D9F5813BDC75}"/>
              </a:ext>
            </a:extLst>
          </p:cNvPr>
          <p:cNvSpPr/>
          <p:nvPr/>
        </p:nvSpPr>
        <p:spPr>
          <a:xfrm>
            <a:off x="6454452" y="1628800"/>
            <a:ext cx="914400" cy="914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8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24B9B97-122F-4851-BE98-52DE9BD887D5}"/>
              </a:ext>
            </a:extLst>
          </p:cNvPr>
          <p:cNvSpPr txBox="1"/>
          <p:nvPr/>
        </p:nvSpPr>
        <p:spPr>
          <a:xfrm>
            <a:off x="7534572" y="1885945"/>
            <a:ext cx="2847318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KORIŠTENJE PREDLOŽAKA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A4DFC815-20E4-45F5-A4B6-137DCCC29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570" y="475035"/>
            <a:ext cx="4104456" cy="5907929"/>
          </a:xfrm>
          <a:prstGeom prst="rect">
            <a:avLst/>
          </a:prstGeom>
        </p:spPr>
      </p:pic>
      <p:sp>
        <p:nvSpPr>
          <p:cNvPr id="5" name="Strelica: desno 4">
            <a:extLst>
              <a:ext uri="{FF2B5EF4-FFF2-40B4-BE49-F238E27FC236}">
                <a16:creationId xmlns:a16="http://schemas.microsoft.com/office/drawing/2014/main" id="{6140472B-9B51-4042-8F54-AF89B3349C7E}"/>
              </a:ext>
            </a:extLst>
          </p:cNvPr>
          <p:cNvSpPr/>
          <p:nvPr/>
        </p:nvSpPr>
        <p:spPr>
          <a:xfrm rot="10800000">
            <a:off x="3430116" y="1734269"/>
            <a:ext cx="690374" cy="303351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7611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C165968-B14F-406E-B955-8E90A67DF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12" y="1916832"/>
            <a:ext cx="11120827" cy="382358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8EBA0C7-593F-4016-81F5-24EEC9175B29}"/>
              </a:ext>
            </a:extLst>
          </p:cNvPr>
          <p:cNvSpPr txBox="1"/>
          <p:nvPr/>
        </p:nvSpPr>
        <p:spPr>
          <a:xfrm>
            <a:off x="5641383" y="2967925"/>
            <a:ext cx="914400" cy="9144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E5E7AEC-C817-4B0B-9DEB-64C3B233AF50}"/>
              </a:ext>
            </a:extLst>
          </p:cNvPr>
          <p:cNvSpPr txBox="1"/>
          <p:nvPr/>
        </p:nvSpPr>
        <p:spPr>
          <a:xfrm>
            <a:off x="1629916" y="1012086"/>
            <a:ext cx="712879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dirty="0"/>
              <a:t>Za prvi video ćemo odabrati predložak s animacijama</a:t>
            </a:r>
          </a:p>
        </p:txBody>
      </p:sp>
      <p:sp>
        <p:nvSpPr>
          <p:cNvPr id="9" name="Strelica: desno 8">
            <a:extLst>
              <a:ext uri="{FF2B5EF4-FFF2-40B4-BE49-F238E27FC236}">
                <a16:creationId xmlns:a16="http://schemas.microsoft.com/office/drawing/2014/main" id="{D12A23C3-D9D7-427F-997F-4BAD6391A0F0}"/>
              </a:ext>
            </a:extLst>
          </p:cNvPr>
          <p:cNvSpPr/>
          <p:nvPr/>
        </p:nvSpPr>
        <p:spPr>
          <a:xfrm rot="19850804">
            <a:off x="9222520" y="2414626"/>
            <a:ext cx="1296144" cy="453325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275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Predložak s okomitim i vodoravnim motivima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9443172_TF03460606" id="{E18CEB5F-164F-43A6-859D-3BD4332250BD}" vid="{7DFAF424-8D99-44A5-B49D-8EEECAA551D8}"/>
    </a:ext>
  </a:extLst>
</a:theme>
</file>

<file path=ppt/theme/theme2.xml><?xml version="1.0" encoding="utf-8"?>
<a:theme xmlns:a="http://schemas.openxmlformats.org/drawingml/2006/main" name="Tema sustava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Slajdovi s okomitim i vodoravnim motivima</Template>
  <TotalTime>1886</TotalTime>
  <Words>367</Words>
  <Application>Microsoft Office PowerPoint</Application>
  <PresentationFormat>Prilagođeno</PresentationFormat>
  <Paragraphs>82</Paragraphs>
  <Slides>40</Slides>
  <Notes>18</Notes>
  <HiddenSlides>0</HiddenSlides>
  <MMClips>1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40</vt:i4>
      </vt:variant>
    </vt:vector>
  </HeadingPairs>
  <TitlesOfParts>
    <vt:vector size="48" baseType="lpstr">
      <vt:lpstr>굴림</vt:lpstr>
      <vt:lpstr>Arial</vt:lpstr>
      <vt:lpstr>Calibri</vt:lpstr>
      <vt:lpstr>Century Gothic</vt:lpstr>
      <vt:lpstr>Segoe UI Light</vt:lpstr>
      <vt:lpstr>Times New Roman</vt:lpstr>
      <vt:lpstr>Verdana</vt:lpstr>
      <vt:lpstr>Predložak s okomitim i vodoravnim motivima</vt:lpstr>
      <vt:lpstr>PowerPoint prezentacija</vt:lpstr>
      <vt:lpstr>PowerPoint prezentacija</vt:lpstr>
      <vt:lpstr>PowerPoint prezentacija</vt:lpstr>
      <vt:lpstr>                               biteable.com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Pitajte/ocijenite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Biteable</dc:title>
  <dc:creator>Aleksandra</dc:creator>
  <cp:lastModifiedBy>Aleksandra</cp:lastModifiedBy>
  <cp:revision>64</cp:revision>
  <dcterms:created xsi:type="dcterms:W3CDTF">2021-09-27T19:24:15Z</dcterms:created>
  <dcterms:modified xsi:type="dcterms:W3CDTF">2021-11-04T21:14:02Z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