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46"/>
  </p:notesMasterIdLst>
  <p:sldIdLst>
    <p:sldId id="256" r:id="rId5"/>
    <p:sldId id="265" r:id="rId6"/>
    <p:sldId id="329" r:id="rId7"/>
    <p:sldId id="295" r:id="rId8"/>
    <p:sldId id="296" r:id="rId9"/>
    <p:sldId id="297" r:id="rId10"/>
    <p:sldId id="298" r:id="rId11"/>
    <p:sldId id="305" r:id="rId12"/>
    <p:sldId id="306" r:id="rId13"/>
    <p:sldId id="299" r:id="rId14"/>
    <p:sldId id="300" r:id="rId15"/>
    <p:sldId id="301" r:id="rId16"/>
    <p:sldId id="302" r:id="rId17"/>
    <p:sldId id="303" r:id="rId18"/>
    <p:sldId id="313" r:id="rId19"/>
    <p:sldId id="304" r:id="rId20"/>
    <p:sldId id="330" r:id="rId21"/>
    <p:sldId id="309" r:id="rId22"/>
    <p:sldId id="312" r:id="rId23"/>
    <p:sldId id="310" r:id="rId24"/>
    <p:sldId id="311" r:id="rId25"/>
    <p:sldId id="314" r:id="rId26"/>
    <p:sldId id="315" r:id="rId27"/>
    <p:sldId id="307" r:id="rId28"/>
    <p:sldId id="331" r:id="rId29"/>
    <p:sldId id="318" r:id="rId30"/>
    <p:sldId id="316" r:id="rId31"/>
    <p:sldId id="317" r:id="rId32"/>
    <p:sldId id="319" r:id="rId33"/>
    <p:sldId id="320" r:id="rId34"/>
    <p:sldId id="321" r:id="rId35"/>
    <p:sldId id="322" r:id="rId36"/>
    <p:sldId id="308" r:id="rId37"/>
    <p:sldId id="332" r:id="rId38"/>
    <p:sldId id="323" r:id="rId39"/>
    <p:sldId id="324" r:id="rId40"/>
    <p:sldId id="325" r:id="rId41"/>
    <p:sldId id="326" r:id="rId42"/>
    <p:sldId id="327" r:id="rId43"/>
    <p:sldId id="328" r:id="rId44"/>
    <p:sldId id="288" r:id="rId45"/>
  </p:sldIdLst>
  <p:sldSz cx="9144000" cy="5143500" type="screen16x9"/>
  <p:notesSz cx="6858000" cy="9144000"/>
  <p:embeddedFontLst>
    <p:embeddedFont>
      <p:font typeface="Eras Demi ITC" panose="020B0805030504020804" pitchFamily="34" charset="0"/>
      <p:regular r:id="rId47"/>
    </p:embeddedFont>
    <p:embeddedFont>
      <p:font typeface="Patrick Hand SC" panose="020B0604020202020204" charset="-18"/>
      <p:regular r:id="rId48"/>
    </p:embeddedFont>
    <p:embeddedFont>
      <p:font typeface="Segoe UI Semilight" panose="020B0402040204020203" pitchFamily="34" charset="0"/>
      <p:regular r:id="rId49"/>
      <p:italic r:id="rId50"/>
    </p:embeddedFont>
    <p:embeddedFont>
      <p:font typeface="Sniglet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2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30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2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48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glic.com/e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2232329" y="604319"/>
            <a:ext cx="1729445" cy="6592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>
                <a:solidFill>
                  <a:srgbClr val="0070C0"/>
                </a:solidFill>
              </a:rPr>
              <a:t>ether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497532-425C-4A54-8C35-A6999049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92" b="24905"/>
          <a:stretch/>
        </p:blipFill>
        <p:spPr>
          <a:xfrm>
            <a:off x="982236" y="713090"/>
            <a:ext cx="1345511" cy="540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A45699-11D3-4F5D-89F0-6271267C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79" r="24988" b="24905"/>
          <a:stretch/>
        </p:blipFill>
        <p:spPr>
          <a:xfrm>
            <a:off x="3000703" y="1307467"/>
            <a:ext cx="190835" cy="54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249FA5B-4E72-45F1-89D1-108CFADE3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2" r="15806" b="24905"/>
          <a:stretch/>
        </p:blipFill>
        <p:spPr>
          <a:xfrm>
            <a:off x="3916759" y="1866324"/>
            <a:ext cx="214690" cy="540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DB62ABA-FFE5-463B-97E0-ACE43E2B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2" b="24905"/>
          <a:stretch/>
        </p:blipFill>
        <p:spPr>
          <a:xfrm>
            <a:off x="2911518" y="2442805"/>
            <a:ext cx="351575" cy="540000"/>
          </a:xfrm>
          <a:prstGeom prst="rect">
            <a:avLst/>
          </a:prstGeom>
        </p:spPr>
      </p:pic>
      <p:sp>
        <p:nvSpPr>
          <p:cNvPr id="9" name="Google Shape;49;p12">
            <a:extLst>
              <a:ext uri="{FF2B5EF4-FFF2-40B4-BE49-F238E27FC236}">
                <a16:creationId xmlns:a16="http://schemas.microsoft.com/office/drawing/2014/main" id="{19717D84-24F6-4C12-9D66-CAF9AB3AFF99}"/>
              </a:ext>
            </a:extLst>
          </p:cNvPr>
          <p:cNvSpPr txBox="1">
            <a:spLocks/>
          </p:cNvSpPr>
          <p:nvPr/>
        </p:nvSpPr>
        <p:spPr>
          <a:xfrm>
            <a:off x="3121872" y="1182887"/>
            <a:ext cx="1729445" cy="65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dirty="0" err="1">
                <a:solidFill>
                  <a:srgbClr val="FFC000"/>
                </a:solidFill>
              </a:rPr>
              <a:t>earn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0" name="Google Shape;49;p12">
            <a:extLst>
              <a:ext uri="{FF2B5EF4-FFF2-40B4-BE49-F238E27FC236}">
                <a16:creationId xmlns:a16="http://schemas.microsoft.com/office/drawing/2014/main" id="{F91C28E5-D9A5-4045-9C60-4B5264340AE8}"/>
              </a:ext>
            </a:extLst>
          </p:cNvPr>
          <p:cNvSpPr txBox="1">
            <a:spLocks/>
          </p:cNvSpPr>
          <p:nvPr/>
        </p:nvSpPr>
        <p:spPr>
          <a:xfrm>
            <a:off x="4049640" y="1786721"/>
            <a:ext cx="587951" cy="65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Google Shape;49;p12">
            <a:extLst>
              <a:ext uri="{FF2B5EF4-FFF2-40B4-BE49-F238E27FC236}">
                <a16:creationId xmlns:a16="http://schemas.microsoft.com/office/drawing/2014/main" id="{26E247B4-AFA4-4885-A431-D72CB500E9E0}"/>
              </a:ext>
            </a:extLst>
          </p:cNvPr>
          <p:cNvSpPr txBox="1">
            <a:spLocks/>
          </p:cNvSpPr>
          <p:nvPr/>
        </p:nvSpPr>
        <p:spPr>
          <a:xfrm>
            <a:off x="3203681" y="2383195"/>
            <a:ext cx="2941290" cy="65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dirty="0" err="1">
                <a:solidFill>
                  <a:srgbClr val="FFC000"/>
                </a:solidFill>
              </a:rPr>
              <a:t>lassroom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2" name="Google Shape;49;p12">
            <a:extLst>
              <a:ext uri="{FF2B5EF4-FFF2-40B4-BE49-F238E27FC236}">
                <a16:creationId xmlns:a16="http://schemas.microsoft.com/office/drawing/2014/main" id="{F88456B5-AB03-422D-B935-7E7AF1CF2C04}"/>
              </a:ext>
            </a:extLst>
          </p:cNvPr>
          <p:cNvSpPr txBox="1">
            <a:spLocks/>
          </p:cNvSpPr>
          <p:nvPr/>
        </p:nvSpPr>
        <p:spPr>
          <a:xfrm>
            <a:off x="6033934" y="3385897"/>
            <a:ext cx="1991917" cy="30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hr-HR" sz="16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Marijana </a:t>
            </a:r>
            <a:r>
              <a:rPr lang="hr-HR" sz="1600" b="1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Smolčec</a:t>
            </a:r>
            <a:r>
              <a:rPr lang="hr-HR" sz="16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hr-HR" sz="16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A33C572-0433-4259-98F0-DB62C6EAF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369" y="605789"/>
            <a:ext cx="1319239" cy="450555"/>
          </a:xfrm>
          <a:prstGeom prst="rect">
            <a:avLst/>
          </a:prstGeom>
        </p:spPr>
      </p:pic>
      <p:sp>
        <p:nvSpPr>
          <p:cNvPr id="15" name="Google Shape;49;p12">
            <a:extLst>
              <a:ext uri="{FF2B5EF4-FFF2-40B4-BE49-F238E27FC236}">
                <a16:creationId xmlns:a16="http://schemas.microsoft.com/office/drawing/2014/main" id="{1860EBA3-7FB3-4813-BFBD-3BDAEE5C01BD}"/>
              </a:ext>
            </a:extLst>
          </p:cNvPr>
          <p:cNvSpPr txBox="1">
            <a:spLocks/>
          </p:cNvSpPr>
          <p:nvPr/>
        </p:nvSpPr>
        <p:spPr>
          <a:xfrm>
            <a:off x="1336550" y="3412922"/>
            <a:ext cx="1843061" cy="30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sz="16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Adrijana Leko</a:t>
            </a:r>
            <a:endParaRPr lang="hr-HR" sz="16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Google Shape;49;p12">
            <a:extLst>
              <a:ext uri="{FF2B5EF4-FFF2-40B4-BE49-F238E27FC236}">
                <a16:creationId xmlns:a16="http://schemas.microsoft.com/office/drawing/2014/main" id="{B099F746-E45A-4471-87CC-6676FEE24110}"/>
              </a:ext>
            </a:extLst>
          </p:cNvPr>
          <p:cNvSpPr txBox="1">
            <a:spLocks/>
          </p:cNvSpPr>
          <p:nvPr/>
        </p:nvSpPr>
        <p:spPr>
          <a:xfrm>
            <a:off x="1307720" y="3749927"/>
            <a:ext cx="3264280" cy="4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sz="1600" i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Osnovna škola Satnica Đakovačka, </a:t>
            </a:r>
          </a:p>
          <a:p>
            <a:r>
              <a:rPr lang="hr-HR" sz="1600" i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Satnica Đakovačka</a:t>
            </a:r>
          </a:p>
        </p:txBody>
      </p:sp>
      <p:sp>
        <p:nvSpPr>
          <p:cNvPr id="17" name="Google Shape;49;p12">
            <a:extLst>
              <a:ext uri="{FF2B5EF4-FFF2-40B4-BE49-F238E27FC236}">
                <a16:creationId xmlns:a16="http://schemas.microsoft.com/office/drawing/2014/main" id="{489D591D-2335-48B0-8172-1383A67ADD17}"/>
              </a:ext>
            </a:extLst>
          </p:cNvPr>
          <p:cNvSpPr txBox="1">
            <a:spLocks/>
          </p:cNvSpPr>
          <p:nvPr/>
        </p:nvSpPr>
        <p:spPr>
          <a:xfrm>
            <a:off x="5084561" y="3749927"/>
            <a:ext cx="2941290" cy="4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hr-HR" sz="1600" i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Gimnazija i strukovna škola </a:t>
            </a:r>
          </a:p>
          <a:p>
            <a:pPr algn="r"/>
            <a:r>
              <a:rPr lang="hr-HR" sz="1600" i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Bernardina Frankopana, Ogulin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77AE49F4-0BB0-4310-A875-4BF4CCF6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08" y="1203217"/>
            <a:ext cx="1152359" cy="40959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2C34D6F6-AAB1-40D9-B16B-1C08B857C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807" y="2305896"/>
            <a:ext cx="1080000" cy="108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EC1C260-CA51-4009-9A16-89752895E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357" y="2305897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FCFE29D-3E33-435F-9D38-0DFA6872CE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A1C6F4-0BBC-4F60-A1ED-5DA7B0A7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88" y="698435"/>
            <a:ext cx="4774130" cy="356389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658AA98-4D5D-4A19-83F2-092B1BC58576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Aktivnosti: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193D446-8C0D-4169-8E4B-16E2834FA1A1}"/>
              </a:ext>
            </a:extLst>
          </p:cNvPr>
          <p:cNvSpPr/>
          <p:nvPr/>
        </p:nvSpPr>
        <p:spPr>
          <a:xfrm>
            <a:off x="947960" y="2405011"/>
            <a:ext cx="158422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Područja aktivnosti: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93BE7F9-1FC7-4038-8E01-F71F28F874C9}"/>
              </a:ext>
            </a:extLst>
          </p:cNvPr>
          <p:cNvCxnSpPr>
            <a:cxnSpLocks/>
          </p:cNvCxnSpPr>
          <p:nvPr/>
        </p:nvCxnSpPr>
        <p:spPr>
          <a:xfrm flipV="1">
            <a:off x="2373826" y="1899138"/>
            <a:ext cx="858362" cy="5812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E0F32E8-4069-4383-99CE-78F0DDB52FD6}"/>
              </a:ext>
            </a:extLst>
          </p:cNvPr>
          <p:cNvCxnSpPr>
            <a:cxnSpLocks/>
          </p:cNvCxnSpPr>
          <p:nvPr/>
        </p:nvCxnSpPr>
        <p:spPr>
          <a:xfrm>
            <a:off x="2453006" y="2609435"/>
            <a:ext cx="653609" cy="536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AE64642D-6FE2-45C6-9664-13BFE3A3B25B}"/>
              </a:ext>
            </a:extLst>
          </p:cNvPr>
          <p:cNvCxnSpPr>
            <a:cxnSpLocks/>
          </p:cNvCxnSpPr>
          <p:nvPr/>
        </p:nvCxnSpPr>
        <p:spPr>
          <a:xfrm>
            <a:off x="2373826" y="2771003"/>
            <a:ext cx="858362" cy="7459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9982640-8E7D-429F-8A32-8E869AF23B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10DC53-0733-4AD5-8D46-290ED623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75" y="682659"/>
            <a:ext cx="4529581" cy="359971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F219750-EB03-4A14-BB2E-B1A0E34EB874}"/>
              </a:ext>
            </a:extLst>
          </p:cNvPr>
          <p:cNvSpPr/>
          <p:nvPr/>
        </p:nvSpPr>
        <p:spPr>
          <a:xfrm>
            <a:off x="903767" y="701749"/>
            <a:ext cx="1792541" cy="599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Organiziranje </a:t>
            </a:r>
          </a:p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predavanja: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115F4CE-8C5D-4FFE-B52F-2BDD11AC610F}"/>
              </a:ext>
            </a:extLst>
          </p:cNvPr>
          <p:cNvSpPr/>
          <p:nvPr/>
        </p:nvSpPr>
        <p:spPr>
          <a:xfrm>
            <a:off x="947959" y="1758463"/>
            <a:ext cx="2346225" cy="1582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Izrađena predavanja (aktivnosti) nalaze se u području My </a:t>
            </a:r>
            <a:r>
              <a:rPr lang="hr-HR" sz="1600" dirty="0" err="1">
                <a:solidFill>
                  <a:srgbClr val="C00000"/>
                </a:solidFill>
              </a:rPr>
              <a:t>lessons</a:t>
            </a:r>
            <a:r>
              <a:rPr lang="hr-HR" sz="1600" dirty="0">
                <a:solidFill>
                  <a:srgbClr val="C00000"/>
                </a:solidFill>
              </a:rPr>
              <a:t>  - možete ih organizirati u mape.</a:t>
            </a:r>
          </a:p>
        </p:txBody>
      </p:sp>
    </p:spTree>
    <p:extLst>
      <p:ext uri="{BB962C8B-B14F-4D97-AF65-F5344CB8AC3E}">
        <p14:creationId xmlns:p14="http://schemas.microsoft.com/office/powerpoint/2010/main" val="19589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F53E426-5811-47E6-9961-0CEED0AD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AA32EE-A48A-4640-8688-48381D84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45" y="1171976"/>
            <a:ext cx="4624941" cy="299089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29AF038-B607-4A99-9FDF-F9D7ED97F6D5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Homeworks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B450299-01CA-4899-A49F-39BFDC7761DC}"/>
              </a:ext>
            </a:extLst>
          </p:cNvPr>
          <p:cNvSpPr/>
          <p:nvPr/>
        </p:nvSpPr>
        <p:spPr>
          <a:xfrm>
            <a:off x="947959" y="1758463"/>
            <a:ext cx="2346225" cy="7033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Domaće zadaće koje su zadane učenicima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C16E128-0EFA-4F2E-A0E8-C56AC978D41E}"/>
              </a:ext>
            </a:extLst>
          </p:cNvPr>
          <p:cNvSpPr/>
          <p:nvPr/>
        </p:nvSpPr>
        <p:spPr>
          <a:xfrm>
            <a:off x="1602244" y="3185083"/>
            <a:ext cx="1691940" cy="7033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Izrada nove domaće zadaće</a:t>
            </a:r>
          </a:p>
        </p:txBody>
      </p:sp>
    </p:spTree>
    <p:extLst>
      <p:ext uri="{BB962C8B-B14F-4D97-AF65-F5344CB8AC3E}">
        <p14:creationId xmlns:p14="http://schemas.microsoft.com/office/powerpoint/2010/main" val="23907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7F817F2-4BFA-4BED-9275-CFB2BB6BEF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8D895B-4598-494E-AA9B-A9678BBF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91" y="1149122"/>
            <a:ext cx="4657947" cy="302914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CC1AF8C-9CBE-445D-8CCD-6E3385A2C9B4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Rezultati…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A3415E9-0784-4759-AED8-3AAF97ED9BAA}"/>
              </a:ext>
            </a:extLst>
          </p:cNvPr>
          <p:cNvSpPr/>
          <p:nvPr/>
        </p:nvSpPr>
        <p:spPr>
          <a:xfrm>
            <a:off x="797128" y="1925139"/>
            <a:ext cx="2497057" cy="147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Pregled rezultata: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C00000"/>
                </a:solidFill>
              </a:rPr>
              <a:t>domaćih zadaća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C00000"/>
                </a:solidFill>
              </a:rPr>
              <a:t>poslanih aktivnosti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C00000"/>
                </a:solidFill>
              </a:rPr>
              <a:t>aktivnosti podijeljenih poveznicom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E341CF5-3B8C-4AE9-BE1D-417DA6E03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6EE7ADD-3C83-4A57-A055-0B83499C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32" y="1626007"/>
            <a:ext cx="3331868" cy="24030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255A668-D614-4BCE-B992-901926C7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0" y="778189"/>
            <a:ext cx="3331868" cy="325086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7E17EB06-95FE-497F-9FBC-32637EB65C41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Prijava učenika: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0A61D70-4D64-46D4-9459-890E18A69341}"/>
              </a:ext>
            </a:extLst>
          </p:cNvPr>
          <p:cNvSpPr/>
          <p:nvPr/>
        </p:nvSpPr>
        <p:spPr>
          <a:xfrm>
            <a:off x="771661" y="1035226"/>
            <a:ext cx="3800339" cy="545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Učenici upisuju PIN učitelja i svoje ime: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B9C3463-0BF9-4DFC-934C-0889AC8F1590}"/>
              </a:ext>
            </a:extLst>
          </p:cNvPr>
          <p:cNvSpPr/>
          <p:nvPr/>
        </p:nvSpPr>
        <p:spPr>
          <a:xfrm>
            <a:off x="5133465" y="1844119"/>
            <a:ext cx="2508738" cy="863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Sučelje učeničkog uređaja bez podijeljene aktivnosti</a:t>
            </a:r>
          </a:p>
        </p:txBody>
      </p:sp>
    </p:spTree>
    <p:extLst>
      <p:ext uri="{BB962C8B-B14F-4D97-AF65-F5344CB8AC3E}">
        <p14:creationId xmlns:p14="http://schemas.microsoft.com/office/powerpoint/2010/main" val="41638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F0F5A6C-4F97-4DD2-9681-425716355A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150EBB-2A18-4F7E-B175-3CAB8254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5" y="1663862"/>
            <a:ext cx="6943060" cy="225376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D408209-7993-437E-B645-46AB8A3D7602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Prijavljeni uređaji: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7C60373-E996-4FE3-B217-EC79AFC0203C}"/>
              </a:ext>
            </a:extLst>
          </p:cNvPr>
          <p:cNvSpPr/>
          <p:nvPr/>
        </p:nvSpPr>
        <p:spPr>
          <a:xfrm>
            <a:off x="1072915" y="1080085"/>
            <a:ext cx="6789724" cy="333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Broj pokazuje prijavljene učenike, pregled dostupan u desnom bloku: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C2CF0A1C-D791-46C4-93FC-4DC2FDC2A8FE}"/>
              </a:ext>
            </a:extLst>
          </p:cNvPr>
          <p:cNvSpPr/>
          <p:nvPr/>
        </p:nvSpPr>
        <p:spPr>
          <a:xfrm>
            <a:off x="2825261" y="2804591"/>
            <a:ext cx="1852246" cy="7289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3A320566-29E1-4FDF-9668-19998D97703B}"/>
              </a:ext>
            </a:extLst>
          </p:cNvPr>
          <p:cNvSpPr/>
          <p:nvPr/>
        </p:nvSpPr>
        <p:spPr>
          <a:xfrm>
            <a:off x="6342185" y="1948806"/>
            <a:ext cx="1125415" cy="5247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B1C05153-9DB2-442F-88CA-5A8D58BD8E7E}"/>
              </a:ext>
            </a:extLst>
          </p:cNvPr>
          <p:cNvCxnSpPr/>
          <p:nvPr/>
        </p:nvCxnSpPr>
        <p:spPr>
          <a:xfrm flipV="1">
            <a:off x="4900246" y="2571750"/>
            <a:ext cx="1219200" cy="4879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AC4CE9B-3472-415C-8978-39377D48E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20EC38-410E-4F35-BF0D-7DFFFF0C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075121"/>
            <a:ext cx="6934200" cy="13335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8D5508F-3FB2-4579-969D-8F8D07E760A1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Aktivnosti s brojevima…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C1F0328-2B71-4EFD-8905-69F278B904FA}"/>
              </a:ext>
            </a:extLst>
          </p:cNvPr>
          <p:cNvSpPr/>
          <p:nvPr/>
        </p:nvSpPr>
        <p:spPr>
          <a:xfrm>
            <a:off x="3886453" y="701749"/>
            <a:ext cx="2737085" cy="1333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Nasumični brojevi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Uspoređivanje brojeva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Zbrajanje i oduzimanje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Množenje i dijeljenje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756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51485" y="715507"/>
            <a:ext cx="5410144" cy="780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err="1"/>
              <a:t>Learning</a:t>
            </a:r>
            <a:r>
              <a:rPr lang="hr-HR" sz="4000" dirty="0"/>
              <a:t> </a:t>
            </a:r>
            <a:r>
              <a:rPr lang="hr-HR" sz="4000" dirty="0" err="1"/>
              <a:t>By</a:t>
            </a:r>
            <a:r>
              <a:rPr lang="hr-HR" sz="4000" dirty="0"/>
              <a:t> </a:t>
            </a:r>
            <a:r>
              <a:rPr lang="hr-HR" sz="4000" dirty="0" err="1"/>
              <a:t>Doing</a:t>
            </a:r>
            <a:r>
              <a:rPr lang="hr-HR" sz="4000" dirty="0"/>
              <a:t>….</a:t>
            </a:r>
            <a:endParaRPr sz="4000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21062" y="1604734"/>
            <a:ext cx="5410145" cy="72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/>
              <a:t>Prijavite se na svojim uređajima kao učenici</a:t>
            </a:r>
            <a:endParaRPr sz="1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F8BF260A-A33C-4C9D-BDFB-D092F2614BF9}"/>
              </a:ext>
            </a:extLst>
          </p:cNvPr>
          <p:cNvSpPr txBox="1">
            <a:spLocks/>
          </p:cNvSpPr>
          <p:nvPr/>
        </p:nvSpPr>
        <p:spPr>
          <a:xfrm>
            <a:off x="1021062" y="2349878"/>
            <a:ext cx="7283694" cy="51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Aktivnosti: Random </a:t>
            </a:r>
            <a:r>
              <a:rPr lang="hr-HR" sz="1800" dirty="0" err="1"/>
              <a:t>number</a:t>
            </a:r>
            <a:r>
              <a:rPr lang="hr-HR" sz="1800" dirty="0"/>
              <a:t>, Zbrajanje i oduzimanje, BINGO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E09FE7C-D42C-4217-9E55-3CE9B001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57" y="3086655"/>
            <a:ext cx="2212704" cy="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C4A5A42-8943-4987-89C2-36C98351C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64DE05-B3CF-4B49-8674-6CD28E0E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59" y="884677"/>
            <a:ext cx="4624806" cy="311623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FB2E251-1D5F-4B4A-8065-E9E3747DA326}"/>
              </a:ext>
            </a:extLst>
          </p:cNvPr>
          <p:cNvSpPr/>
          <p:nvPr/>
        </p:nvSpPr>
        <p:spPr>
          <a:xfrm>
            <a:off x="964449" y="2349011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Odredite raspon brojeva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DA82C40-73A4-40B3-9B6D-C7CA409FFD2A}"/>
              </a:ext>
            </a:extLst>
          </p:cNvPr>
          <p:cNvSpPr/>
          <p:nvPr/>
        </p:nvSpPr>
        <p:spPr>
          <a:xfrm>
            <a:off x="964449" y="2866028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Decimalna mjesta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D6AF39E-FEB2-40AE-8542-A32458EECC01}"/>
              </a:ext>
            </a:extLst>
          </p:cNvPr>
          <p:cNvSpPr/>
          <p:nvPr/>
        </p:nvSpPr>
        <p:spPr>
          <a:xfrm>
            <a:off x="964449" y="3383045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Broj boja određuje broj skupina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0FB1577-CDEB-43F1-8F51-840FB86F9E55}"/>
              </a:ext>
            </a:extLst>
          </p:cNvPr>
          <p:cNvSpPr/>
          <p:nvPr/>
        </p:nvSpPr>
        <p:spPr>
          <a:xfrm>
            <a:off x="3736705" y="4000915"/>
            <a:ext cx="3273695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Kliknite i podijelite učenicima</a:t>
            </a:r>
          </a:p>
        </p:txBody>
      </p:sp>
    </p:spTree>
    <p:extLst>
      <p:ext uri="{BB962C8B-B14F-4D97-AF65-F5344CB8AC3E}">
        <p14:creationId xmlns:p14="http://schemas.microsoft.com/office/powerpoint/2010/main" val="9040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B11678C-A6E9-45E9-B92B-73D4ACD8E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8657A4-070B-41C7-A331-1E3F7E20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58" y="800100"/>
            <a:ext cx="4505325" cy="35433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A6FA053-F73C-441A-8933-CB996A9F62EB}"/>
              </a:ext>
            </a:extLst>
          </p:cNvPr>
          <p:cNvSpPr/>
          <p:nvPr/>
        </p:nvSpPr>
        <p:spPr>
          <a:xfrm>
            <a:off x="3802443" y="1352550"/>
            <a:ext cx="3457081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Izrađenu aktivnost možete sačuvati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4D5FDD0-7C07-4863-AD4C-EB1905EB03AA}"/>
              </a:ext>
            </a:extLst>
          </p:cNvPr>
          <p:cNvSpPr/>
          <p:nvPr/>
        </p:nvSpPr>
        <p:spPr>
          <a:xfrm>
            <a:off x="2883336" y="2418617"/>
            <a:ext cx="1838213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Naziv aktivnosti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90D9B17-8A2C-4B52-AC82-3D9BB7B8FF1B}"/>
              </a:ext>
            </a:extLst>
          </p:cNvPr>
          <p:cNvSpPr/>
          <p:nvPr/>
        </p:nvSpPr>
        <p:spPr>
          <a:xfrm>
            <a:off x="2883336" y="2971067"/>
            <a:ext cx="1838213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Bilješka </a:t>
            </a:r>
          </a:p>
        </p:txBody>
      </p:sp>
    </p:spTree>
    <p:extLst>
      <p:ext uri="{BB962C8B-B14F-4D97-AF65-F5344CB8AC3E}">
        <p14:creationId xmlns:p14="http://schemas.microsoft.com/office/powerpoint/2010/main" val="23227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21909" y="606563"/>
            <a:ext cx="3741000" cy="522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 početku…</a:t>
            </a: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992798" y="1128825"/>
            <a:ext cx="4298677" cy="110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 err="1"/>
              <a:t>TOGLIC</a:t>
            </a:r>
            <a:r>
              <a:rPr lang="hr-HR" sz="1800" dirty="0"/>
              <a:t> je kreacija učitelja – proizvod praktičnog iskustva učitelja stečenog u stvarnoj nastavi</a:t>
            </a:r>
            <a:endParaRPr sz="1800" dirty="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/>
          <a:srcRect l="12500" r="12500"/>
          <a:stretch/>
        </p:blipFill>
        <p:spPr>
          <a:xfrm>
            <a:off x="5511833" y="771065"/>
            <a:ext cx="2477389" cy="24453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F8BF260A-A33C-4C9D-BDFB-D092F2614BF9}"/>
              </a:ext>
            </a:extLst>
          </p:cNvPr>
          <p:cNvSpPr txBox="1">
            <a:spLocks/>
          </p:cNvSpPr>
          <p:nvPr/>
        </p:nvSpPr>
        <p:spPr>
          <a:xfrm>
            <a:off x="992798" y="2052860"/>
            <a:ext cx="4298677" cy="8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16 različitih aktivnosti koje pokrivaju </a:t>
            </a:r>
            <a:r>
              <a:rPr lang="hr-HR" sz="1800" dirty="0" err="1"/>
              <a:t>STEM</a:t>
            </a:r>
            <a:r>
              <a:rPr lang="hr-HR" sz="1800" dirty="0"/>
              <a:t> i društvena područja</a:t>
            </a:r>
          </a:p>
        </p:txBody>
      </p:sp>
      <p:sp>
        <p:nvSpPr>
          <p:cNvPr id="7" name="Google Shape;122;p21">
            <a:extLst>
              <a:ext uri="{FF2B5EF4-FFF2-40B4-BE49-F238E27FC236}">
                <a16:creationId xmlns:a16="http://schemas.microsoft.com/office/drawing/2014/main" id="{196FD83B-254B-4EBF-B3B7-B69618BEBF5D}"/>
              </a:ext>
            </a:extLst>
          </p:cNvPr>
          <p:cNvSpPr txBox="1">
            <a:spLocks/>
          </p:cNvSpPr>
          <p:nvPr/>
        </p:nvSpPr>
        <p:spPr>
          <a:xfrm>
            <a:off x="992798" y="2751390"/>
            <a:ext cx="3741000" cy="55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Češka, </a:t>
            </a:r>
            <a:r>
              <a:rPr lang="hr-HR" sz="1800" dirty="0" err="1"/>
              <a:t>Opava</a:t>
            </a:r>
            <a:endParaRPr lang="hr-HR" sz="1800" dirty="0"/>
          </a:p>
        </p:txBody>
      </p:sp>
      <p:sp>
        <p:nvSpPr>
          <p:cNvPr id="8" name="Google Shape;122;p21">
            <a:extLst>
              <a:ext uri="{FF2B5EF4-FFF2-40B4-BE49-F238E27FC236}">
                <a16:creationId xmlns:a16="http://schemas.microsoft.com/office/drawing/2014/main" id="{A72CE13A-D4BE-4DB9-92CA-20F5D6835605}"/>
              </a:ext>
            </a:extLst>
          </p:cNvPr>
          <p:cNvSpPr txBox="1">
            <a:spLocks/>
          </p:cNvSpPr>
          <p:nvPr/>
        </p:nvSpPr>
        <p:spPr>
          <a:xfrm>
            <a:off x="992798" y="3216395"/>
            <a:ext cx="6659105" cy="55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Optimalno rješenje za koncept </a:t>
            </a:r>
            <a:r>
              <a:rPr lang="hr-HR" sz="1800" dirty="0" err="1"/>
              <a:t>Bring</a:t>
            </a:r>
            <a:r>
              <a:rPr lang="hr-HR" sz="1800" dirty="0"/>
              <a:t> </a:t>
            </a:r>
            <a:r>
              <a:rPr lang="hr-HR" sz="1800" dirty="0" err="1"/>
              <a:t>Your</a:t>
            </a:r>
            <a:r>
              <a:rPr lang="hr-HR" sz="1800" dirty="0"/>
              <a:t> </a:t>
            </a:r>
            <a:r>
              <a:rPr lang="hr-HR" sz="1800" dirty="0" err="1"/>
              <a:t>Own</a:t>
            </a:r>
            <a:r>
              <a:rPr lang="hr-HR" sz="1800" dirty="0"/>
              <a:t> </a:t>
            </a:r>
            <a:r>
              <a:rPr lang="hr-HR" sz="1800" dirty="0" err="1"/>
              <a:t>Device</a:t>
            </a:r>
            <a:r>
              <a:rPr lang="hr-HR" sz="1800" dirty="0"/>
              <a:t> (</a:t>
            </a:r>
            <a:r>
              <a:rPr lang="hr-HR" sz="1800" dirty="0" err="1"/>
              <a:t>BYOD</a:t>
            </a:r>
            <a:r>
              <a:rPr lang="hr-HR" sz="1800" dirty="0"/>
              <a:t>)</a:t>
            </a:r>
          </a:p>
        </p:txBody>
      </p:sp>
      <p:sp>
        <p:nvSpPr>
          <p:cNvPr id="9" name="Google Shape;122;p21">
            <a:extLst>
              <a:ext uri="{FF2B5EF4-FFF2-40B4-BE49-F238E27FC236}">
                <a16:creationId xmlns:a16="http://schemas.microsoft.com/office/drawing/2014/main" id="{90671655-0B9C-4285-A038-A7B3EC8A4170}"/>
              </a:ext>
            </a:extLst>
          </p:cNvPr>
          <p:cNvSpPr txBox="1">
            <a:spLocks/>
          </p:cNvSpPr>
          <p:nvPr/>
        </p:nvSpPr>
        <p:spPr>
          <a:xfrm>
            <a:off x="992798" y="3618991"/>
            <a:ext cx="6659105" cy="55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Suradnja između učenika različitih škola i lokacija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377DDDB-82DA-4E4D-AC14-FDEC19B86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8073ED-9035-4DF8-A26D-3AC223FF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15" y="1522055"/>
            <a:ext cx="6171969" cy="14726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AB83630-42A5-4688-902A-C0BE9499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10" y="2258360"/>
            <a:ext cx="4338084" cy="204005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21B060D-64B5-4EFC-8CB4-882E452A783F}"/>
              </a:ext>
            </a:extLst>
          </p:cNvPr>
          <p:cNvSpPr/>
          <p:nvPr/>
        </p:nvSpPr>
        <p:spPr>
          <a:xfrm>
            <a:off x="903767" y="701749"/>
            <a:ext cx="7185156" cy="62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Ideje za primjenu pronađite na dnu aktivnosti: </a:t>
            </a:r>
          </a:p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Let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yourself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be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inspired</a:t>
            </a:r>
            <a:endParaRPr lang="hr-HR" sz="1800" dirty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6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F87C741-2B4E-4548-9F5F-535AA6C05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BC2353-AF57-4968-AD3D-B43CBBB5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31" y="631968"/>
            <a:ext cx="4035131" cy="364750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0FE1DD6-AE1F-4FBD-93D9-98706A2B6913}"/>
              </a:ext>
            </a:extLst>
          </p:cNvPr>
          <p:cNvSpPr/>
          <p:nvPr/>
        </p:nvSpPr>
        <p:spPr>
          <a:xfrm>
            <a:off x="1490692" y="1975570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Odredite raspon brojeva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688EFDA-765E-49B4-920C-61F464A29F57}"/>
              </a:ext>
            </a:extLst>
          </p:cNvPr>
          <p:cNvSpPr/>
          <p:nvPr/>
        </p:nvSpPr>
        <p:spPr>
          <a:xfrm>
            <a:off x="1490691" y="2302593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Decimalna mjesta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773DBC0-1FBC-4EDF-B650-426A9D96A830}"/>
              </a:ext>
            </a:extLst>
          </p:cNvPr>
          <p:cNvSpPr/>
          <p:nvPr/>
        </p:nvSpPr>
        <p:spPr>
          <a:xfrm>
            <a:off x="1490690" y="2748070"/>
            <a:ext cx="2408839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Označite što želite postići kroz aktivnost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C303607-AC3A-4295-B8A9-17DD2ACC3EA3}"/>
              </a:ext>
            </a:extLst>
          </p:cNvPr>
          <p:cNvSpPr/>
          <p:nvPr/>
        </p:nvSpPr>
        <p:spPr>
          <a:xfrm>
            <a:off x="1992924" y="4013014"/>
            <a:ext cx="5653462" cy="623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Pošaljite učenicima zadajte kao domaću zadaću, podijelite na bijeloj ploči ili podijelite kao poveznicu.</a:t>
            </a:r>
          </a:p>
        </p:txBody>
      </p:sp>
    </p:spTree>
    <p:extLst>
      <p:ext uri="{BB962C8B-B14F-4D97-AF65-F5344CB8AC3E}">
        <p14:creationId xmlns:p14="http://schemas.microsoft.com/office/powerpoint/2010/main" val="27288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850B711-97E8-44F3-81BE-92AF2946E8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D19802-0C54-4032-81C5-D6C6E723F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75" y="1292924"/>
            <a:ext cx="5615355" cy="230129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D0384C3-BC50-4DEC-B942-A790EBE1AC7A}"/>
              </a:ext>
            </a:extLst>
          </p:cNvPr>
          <p:cNvSpPr/>
          <p:nvPr/>
        </p:nvSpPr>
        <p:spPr>
          <a:xfrm>
            <a:off x="2185375" y="3733345"/>
            <a:ext cx="5615354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Aktivnost provjeravate u realnom vremenu u obliku tablice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E01EBC9-0126-4D21-A460-228350C5205C}"/>
              </a:ext>
            </a:extLst>
          </p:cNvPr>
          <p:cNvSpPr/>
          <p:nvPr/>
        </p:nvSpPr>
        <p:spPr>
          <a:xfrm>
            <a:off x="892044" y="889883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BINGO:</a:t>
            </a:r>
          </a:p>
        </p:txBody>
      </p:sp>
    </p:spTree>
    <p:extLst>
      <p:ext uri="{BB962C8B-B14F-4D97-AF65-F5344CB8AC3E}">
        <p14:creationId xmlns:p14="http://schemas.microsoft.com/office/powerpoint/2010/main" val="4311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F816F7E-EA90-487D-92DE-BA34BD7D51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868942-3B8C-4B2D-B57E-B80ABA74A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3" y="701749"/>
            <a:ext cx="5901070" cy="26767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54F8FB3-2F6A-44EC-B310-C2006DA9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02" y="2886270"/>
            <a:ext cx="3423683" cy="155770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A9020C7-6634-4B6E-89E7-ABEC381BDD9A}"/>
              </a:ext>
            </a:extLst>
          </p:cNvPr>
          <p:cNvSpPr/>
          <p:nvPr/>
        </p:nvSpPr>
        <p:spPr>
          <a:xfrm>
            <a:off x="1191529" y="2126273"/>
            <a:ext cx="6041746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Aktivnost provjeravate u realnom vremenu u obliku bingo pločice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CCEB2DB-9EF3-4140-9D76-5A78C8256B97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BINGO: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6818A3D-CCA2-4621-9509-97FF3023CC59}"/>
              </a:ext>
            </a:extLst>
          </p:cNvPr>
          <p:cNvSpPr/>
          <p:nvPr/>
        </p:nvSpPr>
        <p:spPr>
          <a:xfrm>
            <a:off x="2949991" y="3559097"/>
            <a:ext cx="1926809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Učeničko sučelje:</a:t>
            </a:r>
          </a:p>
        </p:txBody>
      </p:sp>
    </p:spTree>
    <p:extLst>
      <p:ext uri="{BB962C8B-B14F-4D97-AF65-F5344CB8AC3E}">
        <p14:creationId xmlns:p14="http://schemas.microsoft.com/office/powerpoint/2010/main" val="27820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40C81AE-4CA7-4C58-87BC-99DD91A6EF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2B4379-F70B-40D1-92E7-695DA7D80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43" y="1365679"/>
            <a:ext cx="7168478" cy="120607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C90D5A4-CD32-4C97-85C4-8F2B6263F948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Jezične aktivnosti: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E39659F-4A4A-4E5D-BC8B-113CDD49AC23}"/>
              </a:ext>
            </a:extLst>
          </p:cNvPr>
          <p:cNvSpPr/>
          <p:nvPr/>
        </p:nvSpPr>
        <p:spPr>
          <a:xfrm>
            <a:off x="2936884" y="2706395"/>
            <a:ext cx="2737085" cy="1735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Riječi i rečenice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Nasumična slova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Jezične igre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Jezične igre +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Jezični bingo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Križaljka </a:t>
            </a:r>
          </a:p>
        </p:txBody>
      </p:sp>
    </p:spTree>
    <p:extLst>
      <p:ext uri="{BB962C8B-B14F-4D97-AF65-F5344CB8AC3E}">
        <p14:creationId xmlns:p14="http://schemas.microsoft.com/office/powerpoint/2010/main" val="14415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51485" y="715507"/>
            <a:ext cx="5410144" cy="780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err="1"/>
              <a:t>Learning</a:t>
            </a:r>
            <a:r>
              <a:rPr lang="hr-HR" sz="4000" dirty="0"/>
              <a:t> </a:t>
            </a:r>
            <a:r>
              <a:rPr lang="hr-HR" sz="4000" dirty="0" err="1"/>
              <a:t>By</a:t>
            </a:r>
            <a:r>
              <a:rPr lang="hr-HR" sz="4000" dirty="0"/>
              <a:t> </a:t>
            </a:r>
            <a:r>
              <a:rPr lang="hr-HR" sz="4000" dirty="0" err="1"/>
              <a:t>Doing</a:t>
            </a:r>
            <a:r>
              <a:rPr lang="hr-HR" sz="4000" dirty="0"/>
              <a:t>….</a:t>
            </a:r>
            <a:endParaRPr sz="4000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21062" y="1604734"/>
            <a:ext cx="5410145" cy="72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/>
              <a:t>Prijavite se na svojim uređajima kao učenici</a:t>
            </a:r>
            <a:endParaRPr sz="1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F8BF260A-A33C-4C9D-BDFB-D092F2614BF9}"/>
              </a:ext>
            </a:extLst>
          </p:cNvPr>
          <p:cNvSpPr txBox="1">
            <a:spLocks/>
          </p:cNvSpPr>
          <p:nvPr/>
        </p:nvSpPr>
        <p:spPr>
          <a:xfrm>
            <a:off x="1021062" y="2349878"/>
            <a:ext cx="7283694" cy="51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Aktivnosti: </a:t>
            </a:r>
            <a:r>
              <a:rPr lang="hr-HR" sz="1800" dirty="0" err="1"/>
              <a:t>Words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sentences</a:t>
            </a:r>
            <a:r>
              <a:rPr lang="hr-HR" sz="1800" dirty="0"/>
              <a:t> </a:t>
            </a:r>
            <a:r>
              <a:rPr lang="hr-HR" sz="1800" dirty="0" err="1"/>
              <a:t>Words</a:t>
            </a:r>
            <a:r>
              <a:rPr lang="hr-HR" sz="1800" dirty="0"/>
              <a:t> Bingo, </a:t>
            </a:r>
            <a:r>
              <a:rPr lang="hr-HR" sz="1800" dirty="0" err="1"/>
              <a:t>Crosswords</a:t>
            </a:r>
            <a:endParaRPr lang="hr-HR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E09FE7C-D42C-4217-9E55-3CE9B001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57" y="3086655"/>
            <a:ext cx="2212704" cy="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28F6CD6-65F7-48D4-BD20-6B6409CD7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7CE86F-42F1-4759-BFF0-5702FC15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6" y="1170587"/>
            <a:ext cx="5121845" cy="284140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93D26BB-84A8-4CC5-86E7-A5EC97C52BFB}"/>
              </a:ext>
            </a:extLst>
          </p:cNvPr>
          <p:cNvSpPr/>
          <p:nvPr/>
        </p:nvSpPr>
        <p:spPr>
          <a:xfrm>
            <a:off x="1027407" y="725110"/>
            <a:ext cx="6381578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Izradite novu aktivnost ili je potražite u spremljenim aktivnostima: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57E4C6B3-07B9-4D9B-96E3-408AAF0DDA1E}"/>
              </a:ext>
            </a:extLst>
          </p:cNvPr>
          <p:cNvCxnSpPr>
            <a:cxnSpLocks/>
          </p:cNvCxnSpPr>
          <p:nvPr/>
        </p:nvCxnSpPr>
        <p:spPr>
          <a:xfrm>
            <a:off x="1957753" y="1617783"/>
            <a:ext cx="805962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>
            <a:extLst>
              <a:ext uri="{FF2B5EF4-FFF2-40B4-BE49-F238E27FC236}">
                <a16:creationId xmlns:a16="http://schemas.microsoft.com/office/drawing/2014/main" id="{7B9F1191-9302-408A-B732-F06738BD3419}"/>
              </a:ext>
            </a:extLst>
          </p:cNvPr>
          <p:cNvSpPr/>
          <p:nvPr/>
        </p:nvSpPr>
        <p:spPr>
          <a:xfrm>
            <a:off x="741511" y="2126273"/>
            <a:ext cx="2142365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Upišite riječi ili slova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5567713-17A5-4B09-8ACC-4C73DC647CA8}"/>
              </a:ext>
            </a:extLst>
          </p:cNvPr>
          <p:cNvSpPr/>
          <p:nvPr/>
        </p:nvSpPr>
        <p:spPr>
          <a:xfrm>
            <a:off x="347321" y="2380764"/>
            <a:ext cx="2536555" cy="4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Dodajte novu rečenicu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0F89672-14AD-43D6-A325-39C106E9DE40}"/>
              </a:ext>
            </a:extLst>
          </p:cNvPr>
          <p:cNvSpPr/>
          <p:nvPr/>
        </p:nvSpPr>
        <p:spPr>
          <a:xfrm>
            <a:off x="741511" y="2940677"/>
            <a:ext cx="2142365" cy="585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1600" dirty="0">
                <a:solidFill>
                  <a:srgbClr val="C00000"/>
                </a:solidFill>
              </a:rPr>
              <a:t>Razlikovanje riječi i rečenica po boji</a:t>
            </a:r>
          </a:p>
        </p:txBody>
      </p:sp>
    </p:spTree>
    <p:extLst>
      <p:ext uri="{BB962C8B-B14F-4D97-AF65-F5344CB8AC3E}">
        <p14:creationId xmlns:p14="http://schemas.microsoft.com/office/powerpoint/2010/main" val="2825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97DC7A0-139A-4AAD-A01E-EE0F9F25C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7A0D88-3DEA-440F-812C-F350B773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82" y="1449428"/>
            <a:ext cx="5539231" cy="252018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7015E7E-6380-49C5-9963-0C1097EA097C}"/>
              </a:ext>
            </a:extLst>
          </p:cNvPr>
          <p:cNvSpPr/>
          <p:nvPr/>
        </p:nvSpPr>
        <p:spPr>
          <a:xfrm>
            <a:off x="2187269" y="725110"/>
            <a:ext cx="5455455" cy="599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Spremljenu aktivnost otvorite i podijelite učenicima </a:t>
            </a:r>
          </a:p>
          <a:p>
            <a:pPr algn="ctr"/>
            <a:r>
              <a:rPr lang="hr-HR" sz="1600" dirty="0">
                <a:solidFill>
                  <a:srgbClr val="C00000"/>
                </a:solidFill>
              </a:rPr>
              <a:t>(moguće je i naknadno uređivanje)</a:t>
            </a:r>
          </a:p>
        </p:txBody>
      </p:sp>
    </p:spTree>
    <p:extLst>
      <p:ext uri="{BB962C8B-B14F-4D97-AF65-F5344CB8AC3E}">
        <p14:creationId xmlns:p14="http://schemas.microsoft.com/office/powerpoint/2010/main" val="15851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202768D-8588-4A6C-8488-2EA954A69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8A2AD9-903A-498B-BAA1-A656CD47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47" y="1179073"/>
            <a:ext cx="5106019" cy="318591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017E100-8DCE-456F-9913-D614BEF0ACC7}"/>
              </a:ext>
            </a:extLst>
          </p:cNvPr>
          <p:cNvSpPr/>
          <p:nvPr/>
        </p:nvSpPr>
        <p:spPr>
          <a:xfrm>
            <a:off x="1936565" y="602669"/>
            <a:ext cx="5596131" cy="445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Spremanje izrađene aktivnosti (popunite tražene podatke)</a:t>
            </a:r>
          </a:p>
        </p:txBody>
      </p:sp>
    </p:spTree>
    <p:extLst>
      <p:ext uri="{BB962C8B-B14F-4D97-AF65-F5344CB8AC3E}">
        <p14:creationId xmlns:p14="http://schemas.microsoft.com/office/powerpoint/2010/main" val="38241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A5047D0-DB28-4945-AE28-033D43223F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1B42700-88A1-442F-8005-C985B2FB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12" y="1183812"/>
            <a:ext cx="5422605" cy="310254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9234D68-7794-4EA6-884D-30676EBE6151}"/>
              </a:ext>
            </a:extLst>
          </p:cNvPr>
          <p:cNvSpPr/>
          <p:nvPr/>
        </p:nvSpPr>
        <p:spPr>
          <a:xfrm>
            <a:off x="892044" y="620071"/>
            <a:ext cx="501638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Primjer aktivnosti: Word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games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 plus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209CAE0-20DF-4931-96CD-14D942B3B771}"/>
              </a:ext>
            </a:extLst>
          </p:cNvPr>
          <p:cNvSpPr/>
          <p:nvPr/>
        </p:nvSpPr>
        <p:spPr>
          <a:xfrm>
            <a:off x="887683" y="1312546"/>
            <a:ext cx="1861712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Uputa učenicima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BE39E9B-2B0B-4548-B723-32138E97CBEA}"/>
              </a:ext>
            </a:extLst>
          </p:cNvPr>
          <p:cNvSpPr/>
          <p:nvPr/>
        </p:nvSpPr>
        <p:spPr>
          <a:xfrm>
            <a:off x="887683" y="1838282"/>
            <a:ext cx="1861712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Zadana slova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37363BE-83B7-4A47-934A-AAAD3753DFD1}"/>
              </a:ext>
            </a:extLst>
          </p:cNvPr>
          <p:cNvSpPr/>
          <p:nvPr/>
        </p:nvSpPr>
        <p:spPr>
          <a:xfrm>
            <a:off x="887683" y="2405011"/>
            <a:ext cx="1861712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Mogući odgovori</a:t>
            </a:r>
          </a:p>
        </p:txBody>
      </p:sp>
    </p:spTree>
    <p:extLst>
      <p:ext uri="{BB962C8B-B14F-4D97-AF65-F5344CB8AC3E}">
        <p14:creationId xmlns:p14="http://schemas.microsoft.com/office/powerpoint/2010/main" val="15310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21909" y="606563"/>
            <a:ext cx="3741000" cy="522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Zašto </a:t>
            </a:r>
            <a:r>
              <a:rPr lang="hr-HR" dirty="0" err="1"/>
              <a:t>TOGLIC</a:t>
            </a:r>
            <a:r>
              <a:rPr lang="hr-HR" dirty="0"/>
              <a:t>?</a:t>
            </a: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49499" y="1248975"/>
            <a:ext cx="7233264" cy="1322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/>
              <a:t>Razvija ključne kompetencije učenika: rasprava (obrazloženje osobnih stavova, slušanje drugih učenika), suradnja, podjela uloga, samostalno rješavanje problema, pronalaženje novih načina rješavanja problemskih situacija…</a:t>
            </a:r>
            <a:endParaRPr sz="1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122;p21">
            <a:extLst>
              <a:ext uri="{FF2B5EF4-FFF2-40B4-BE49-F238E27FC236}">
                <a16:creationId xmlns:a16="http://schemas.microsoft.com/office/drawing/2014/main" id="{196FD83B-254B-4EBF-B3B7-B69618BEBF5D}"/>
              </a:ext>
            </a:extLst>
          </p:cNvPr>
          <p:cNvSpPr txBox="1">
            <a:spLocks/>
          </p:cNvSpPr>
          <p:nvPr/>
        </p:nvSpPr>
        <p:spPr>
          <a:xfrm>
            <a:off x="1049497" y="2511911"/>
            <a:ext cx="5702175" cy="5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Tehnologija? Baš ona koja vam je dostupna.</a:t>
            </a:r>
          </a:p>
        </p:txBody>
      </p:sp>
      <p:sp>
        <p:nvSpPr>
          <p:cNvPr id="8" name="Google Shape;122;p21">
            <a:extLst>
              <a:ext uri="{FF2B5EF4-FFF2-40B4-BE49-F238E27FC236}">
                <a16:creationId xmlns:a16="http://schemas.microsoft.com/office/drawing/2014/main" id="{A019ACC0-C208-4B37-A9A5-29DCA622CF70}"/>
              </a:ext>
            </a:extLst>
          </p:cNvPr>
          <p:cNvSpPr txBox="1">
            <a:spLocks/>
          </p:cNvSpPr>
          <p:nvPr/>
        </p:nvSpPr>
        <p:spPr>
          <a:xfrm>
            <a:off x="1049497" y="2989696"/>
            <a:ext cx="6861125" cy="5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Integracija učenika s posebnim potrebama u nastavni proces</a:t>
            </a:r>
          </a:p>
        </p:txBody>
      </p:sp>
      <p:sp>
        <p:nvSpPr>
          <p:cNvPr id="9" name="Google Shape;122;p21">
            <a:extLst>
              <a:ext uri="{FF2B5EF4-FFF2-40B4-BE49-F238E27FC236}">
                <a16:creationId xmlns:a16="http://schemas.microsoft.com/office/drawing/2014/main" id="{718834EB-1723-4047-9A1C-7EB0E0F00865}"/>
              </a:ext>
            </a:extLst>
          </p:cNvPr>
          <p:cNvSpPr txBox="1">
            <a:spLocks/>
          </p:cNvSpPr>
          <p:nvPr/>
        </p:nvSpPr>
        <p:spPr>
          <a:xfrm>
            <a:off x="1049497" y="3511958"/>
            <a:ext cx="7233263" cy="5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Nastava je zabavna i suvremena, proces učenja ima elemente igre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2AAD0D0-2C7A-46B5-9F28-F84E28E5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458" y="796123"/>
            <a:ext cx="1029919" cy="3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08D6AC-F9C0-4286-A88E-78A96442CC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372A4F-479F-46FD-802D-3794EB8B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29" y="978195"/>
            <a:ext cx="6672542" cy="27653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535AEA-EB59-40B2-93E5-0BBD1B9D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446" y="3138847"/>
            <a:ext cx="2700671" cy="120938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DC74EE8-C596-4CC4-A475-D8A74869523F}"/>
              </a:ext>
            </a:extLst>
          </p:cNvPr>
          <p:cNvSpPr/>
          <p:nvPr/>
        </p:nvSpPr>
        <p:spPr>
          <a:xfrm>
            <a:off x="892044" y="620071"/>
            <a:ext cx="501638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Primjer aktivnosti: Jezični bingo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19B15205-2697-43D8-A229-BDF8503A861F}"/>
              </a:ext>
            </a:extLst>
          </p:cNvPr>
          <p:cNvSpPr/>
          <p:nvPr/>
        </p:nvSpPr>
        <p:spPr>
          <a:xfrm>
            <a:off x="2710288" y="2256313"/>
            <a:ext cx="2584992" cy="4228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Izgled učiteljskog sučelja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68CFC85-5DB9-4B2D-8A73-067665FA353A}"/>
              </a:ext>
            </a:extLst>
          </p:cNvPr>
          <p:cNvSpPr/>
          <p:nvPr/>
        </p:nvSpPr>
        <p:spPr>
          <a:xfrm>
            <a:off x="2775947" y="3292124"/>
            <a:ext cx="2453674" cy="4228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Izgled učeničkog sučelja</a:t>
            </a:r>
          </a:p>
        </p:txBody>
      </p:sp>
    </p:spTree>
    <p:extLst>
      <p:ext uri="{BB962C8B-B14F-4D97-AF65-F5344CB8AC3E}">
        <p14:creationId xmlns:p14="http://schemas.microsoft.com/office/powerpoint/2010/main" val="34740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2E8629A-CAC9-412A-B2A4-6A8746958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9E9F44-B980-4C74-A198-3219451B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84" y="1004815"/>
            <a:ext cx="3519930" cy="22803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4434B71-32CA-4195-A0B5-2409A5C6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84" y="3285212"/>
            <a:ext cx="3519930" cy="97752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0708745-25F1-4E2C-8E7E-FFC38F9C5DED}"/>
              </a:ext>
            </a:extLst>
          </p:cNvPr>
          <p:cNvSpPr/>
          <p:nvPr/>
        </p:nvSpPr>
        <p:spPr>
          <a:xfrm>
            <a:off x="1104225" y="1234732"/>
            <a:ext cx="2858175" cy="2674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Kod izrade križaljke moguće je: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umetnuti sličicu i riječ ili riječ i objašnjenje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podijeliti cijelu križaljku ili samo jedan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poslati križaljku kao zadaću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podijeliti je na bijeloj ploči</a:t>
            </a:r>
          </a:p>
        </p:txBody>
      </p:sp>
    </p:spTree>
    <p:extLst>
      <p:ext uri="{BB962C8B-B14F-4D97-AF65-F5344CB8AC3E}">
        <p14:creationId xmlns:p14="http://schemas.microsoft.com/office/powerpoint/2010/main" val="36430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542AB9E-70C1-4A20-8792-BB79D137D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B5F5AC-0BE1-41FE-87F1-8E49DA3A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35" y="1071645"/>
            <a:ext cx="3519930" cy="9775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C915231-368E-4985-9DCA-2EE05557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6" y="2320369"/>
            <a:ext cx="2158814" cy="149639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373A58-C6B6-44F8-85AC-FC932BAA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335" y="2320369"/>
            <a:ext cx="2487110" cy="12494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773CDD4-9013-4DE2-A640-2D10FA519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30" y="2320369"/>
            <a:ext cx="2158812" cy="1449488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F3191778-F1CA-4342-B1D8-BB7CFD502095}"/>
              </a:ext>
            </a:extLst>
          </p:cNvPr>
          <p:cNvSpPr/>
          <p:nvPr/>
        </p:nvSpPr>
        <p:spPr>
          <a:xfrm>
            <a:off x="1127087" y="3888853"/>
            <a:ext cx="1861712" cy="3982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Zadavanje zadaće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7E97012-2A2B-4091-A7A9-ED42073DC519}"/>
              </a:ext>
            </a:extLst>
          </p:cNvPr>
          <p:cNvSpPr/>
          <p:nvPr/>
        </p:nvSpPr>
        <p:spPr>
          <a:xfrm>
            <a:off x="3712167" y="3673624"/>
            <a:ext cx="1363381" cy="3982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Ispis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5C3CEC7-EFA4-45CF-A74F-B773D4934366}"/>
              </a:ext>
            </a:extLst>
          </p:cNvPr>
          <p:cNvSpPr/>
          <p:nvPr/>
        </p:nvSpPr>
        <p:spPr>
          <a:xfrm>
            <a:off x="5746445" y="3690499"/>
            <a:ext cx="2419019" cy="7011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Dijeljenje (</a:t>
            </a:r>
            <a:r>
              <a:rPr lang="hr-HR" sz="1600" dirty="0" err="1">
                <a:solidFill>
                  <a:srgbClr val="C00000"/>
                </a:solidFill>
              </a:rPr>
              <a:t>URL</a:t>
            </a:r>
            <a:r>
              <a:rPr lang="hr-HR" sz="1600" dirty="0">
                <a:solidFill>
                  <a:srgbClr val="C00000"/>
                </a:solidFill>
              </a:rPr>
              <a:t>, </a:t>
            </a:r>
            <a:r>
              <a:rPr lang="hr-HR" sz="1600" dirty="0" err="1">
                <a:solidFill>
                  <a:srgbClr val="C00000"/>
                </a:solidFill>
              </a:rPr>
              <a:t>EMBED</a:t>
            </a:r>
            <a:r>
              <a:rPr lang="hr-HR" sz="1600" dirty="0">
                <a:solidFill>
                  <a:srgbClr val="C00000"/>
                </a:solidFill>
              </a:rPr>
              <a:t> društvene mreže)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7F6A4B3-903F-4C59-BA0E-E85F688ABFF8}"/>
              </a:ext>
            </a:extLst>
          </p:cNvPr>
          <p:cNvSpPr/>
          <p:nvPr/>
        </p:nvSpPr>
        <p:spPr>
          <a:xfrm>
            <a:off x="892044" y="620071"/>
            <a:ext cx="501638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Dodatne mogućnosti:</a:t>
            </a:r>
          </a:p>
        </p:txBody>
      </p:sp>
    </p:spTree>
    <p:extLst>
      <p:ext uri="{BB962C8B-B14F-4D97-AF65-F5344CB8AC3E}">
        <p14:creationId xmlns:p14="http://schemas.microsoft.com/office/powerpoint/2010/main" val="30483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7DD8D7C-057E-4048-B953-0B7C2F3AA4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FC38E2-B8EB-408A-85BE-4BEA4994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477150"/>
            <a:ext cx="6696075" cy="138112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68F2587-20BC-464F-980E-D95F60505F25}"/>
              </a:ext>
            </a:extLst>
          </p:cNvPr>
          <p:cNvSpPr/>
          <p:nvPr/>
        </p:nvSpPr>
        <p:spPr>
          <a:xfrm>
            <a:off x="892044" y="936594"/>
            <a:ext cx="501638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Još neke aktivnosti…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50831F9-4CAE-49D6-A44D-A2CB76177A39}"/>
              </a:ext>
            </a:extLst>
          </p:cNvPr>
          <p:cNvSpPr/>
          <p:nvPr/>
        </p:nvSpPr>
        <p:spPr>
          <a:xfrm>
            <a:off x="1854502" y="2858275"/>
            <a:ext cx="5894452" cy="1381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Podjela učenika u skupine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Ankete (točno-netočno višestruki odabir, kratki odgovor)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Dijeljenje teksta s učenicima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Dijeljenje poveznica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C00000"/>
                </a:solidFill>
              </a:rPr>
              <a:t>Online slagalice (</a:t>
            </a:r>
            <a:r>
              <a:rPr lang="hr-HR" sz="1600" dirty="0" err="1">
                <a:solidFill>
                  <a:srgbClr val="C00000"/>
                </a:solidFill>
              </a:rPr>
              <a:t>puzzle</a:t>
            </a:r>
            <a:r>
              <a:rPr lang="hr-HR" sz="16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6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51485" y="715507"/>
            <a:ext cx="5410144" cy="780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err="1"/>
              <a:t>Learning</a:t>
            </a:r>
            <a:r>
              <a:rPr lang="hr-HR" sz="4000" dirty="0"/>
              <a:t> </a:t>
            </a:r>
            <a:r>
              <a:rPr lang="hr-HR" sz="4000" dirty="0" err="1"/>
              <a:t>By</a:t>
            </a:r>
            <a:r>
              <a:rPr lang="hr-HR" sz="4000" dirty="0"/>
              <a:t> </a:t>
            </a:r>
            <a:r>
              <a:rPr lang="hr-HR" sz="4000" dirty="0" err="1"/>
              <a:t>Doing</a:t>
            </a:r>
            <a:r>
              <a:rPr lang="hr-HR" sz="4000" dirty="0"/>
              <a:t>….</a:t>
            </a:r>
            <a:endParaRPr sz="4000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21062" y="1604734"/>
            <a:ext cx="5410145" cy="72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/>
              <a:t>Prijavite se na svojim uređajima kao učenici</a:t>
            </a:r>
            <a:endParaRPr sz="1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F8BF260A-A33C-4C9D-BDFB-D092F2614BF9}"/>
              </a:ext>
            </a:extLst>
          </p:cNvPr>
          <p:cNvSpPr txBox="1">
            <a:spLocks/>
          </p:cNvSpPr>
          <p:nvPr/>
        </p:nvSpPr>
        <p:spPr>
          <a:xfrm>
            <a:off x="1021062" y="2349878"/>
            <a:ext cx="7283694" cy="51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/>
            <a:r>
              <a:rPr lang="hr-HR" sz="1800" dirty="0"/>
              <a:t>Aktivnosti: </a:t>
            </a:r>
            <a:r>
              <a:rPr lang="hr-HR" sz="1800" dirty="0" err="1"/>
              <a:t>Quick</a:t>
            </a:r>
            <a:r>
              <a:rPr lang="hr-HR" sz="1800" dirty="0"/>
              <a:t> </a:t>
            </a:r>
            <a:r>
              <a:rPr lang="hr-HR" sz="1800" dirty="0" err="1"/>
              <a:t>uestion</a:t>
            </a:r>
            <a:r>
              <a:rPr lang="hr-HR" sz="1800" dirty="0"/>
              <a:t>, </a:t>
            </a:r>
            <a:r>
              <a:rPr lang="hr-HR" sz="1800" dirty="0" err="1"/>
              <a:t>Jigsaw</a:t>
            </a:r>
            <a:r>
              <a:rPr lang="hr-HR" sz="1800" dirty="0"/>
              <a:t> </a:t>
            </a:r>
            <a:r>
              <a:rPr lang="hr-HR" sz="1800" dirty="0" err="1"/>
              <a:t>puzzle</a:t>
            </a:r>
            <a:endParaRPr lang="hr-HR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E09FE7C-D42C-4217-9E55-3CE9B001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57" y="3086655"/>
            <a:ext cx="2212704" cy="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32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12A72AB-D3E6-424C-9587-34D603F1F1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122C0D-657B-4868-BB12-885C342A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00" y="1223378"/>
            <a:ext cx="5016387" cy="302566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B0F3EDC2-7D0C-4E0D-B53E-4F863A528A4C}"/>
              </a:ext>
            </a:extLst>
          </p:cNvPr>
          <p:cNvSpPr/>
          <p:nvPr/>
        </p:nvSpPr>
        <p:spPr>
          <a:xfrm>
            <a:off x="880322" y="727723"/>
            <a:ext cx="2413864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Podjela u skupine: </a:t>
            </a:r>
          </a:p>
        </p:txBody>
      </p:sp>
    </p:spTree>
    <p:extLst>
      <p:ext uri="{BB962C8B-B14F-4D97-AF65-F5344CB8AC3E}">
        <p14:creationId xmlns:p14="http://schemas.microsoft.com/office/powerpoint/2010/main" val="1088528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4497D12-3F2A-47C5-B692-76E57176F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7E427C-A307-4ED2-A2A9-986A9525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73" y="1083307"/>
            <a:ext cx="5234653" cy="325824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26DE1F6-0D85-4451-8E31-212FAFC55AA7}"/>
              </a:ext>
            </a:extLst>
          </p:cNvPr>
          <p:cNvSpPr/>
          <p:nvPr/>
        </p:nvSpPr>
        <p:spPr>
          <a:xfrm>
            <a:off x="821705" y="609153"/>
            <a:ext cx="542669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Anketa (brza pitanja – brzi odgovori)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B580EC1-0514-495A-98E8-180733614984}"/>
              </a:ext>
            </a:extLst>
          </p:cNvPr>
          <p:cNvSpPr/>
          <p:nvPr/>
        </p:nvSpPr>
        <p:spPr>
          <a:xfrm>
            <a:off x="4198532" y="2863361"/>
            <a:ext cx="3644205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Upisati pitanje i poslati učenicima</a:t>
            </a:r>
          </a:p>
        </p:txBody>
      </p:sp>
    </p:spTree>
    <p:extLst>
      <p:ext uri="{BB962C8B-B14F-4D97-AF65-F5344CB8AC3E}">
        <p14:creationId xmlns:p14="http://schemas.microsoft.com/office/powerpoint/2010/main" val="11046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D30CDEB-F03C-4A25-9CB6-AEC05BB670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76EBCE-C8AB-467C-9486-29D75E1D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55" y="781917"/>
            <a:ext cx="5286694" cy="357966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BE35D09-BC0E-4DF6-ACD7-2A75EEC32EC0}"/>
              </a:ext>
            </a:extLst>
          </p:cNvPr>
          <p:cNvSpPr/>
          <p:nvPr/>
        </p:nvSpPr>
        <p:spPr>
          <a:xfrm>
            <a:off x="681030" y="1337323"/>
            <a:ext cx="2413864" cy="1358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Dijeljenje teksta s učenicima (funkcionira kao Word)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EA623FD-4FEA-4D1C-B0B6-2437ACC3E940}"/>
              </a:ext>
            </a:extLst>
          </p:cNvPr>
          <p:cNvSpPr/>
          <p:nvPr/>
        </p:nvSpPr>
        <p:spPr>
          <a:xfrm>
            <a:off x="3952347" y="2696308"/>
            <a:ext cx="3644205" cy="6066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Kopirati tekst i zalijepiti.</a:t>
            </a:r>
          </a:p>
          <a:p>
            <a:pPr algn="ctr"/>
            <a:r>
              <a:rPr lang="hr-HR" sz="1600" dirty="0">
                <a:solidFill>
                  <a:srgbClr val="C00000"/>
                </a:solidFill>
              </a:rPr>
              <a:t>Poslati učenicima.</a:t>
            </a:r>
          </a:p>
        </p:txBody>
      </p:sp>
    </p:spTree>
    <p:extLst>
      <p:ext uri="{BB962C8B-B14F-4D97-AF65-F5344CB8AC3E}">
        <p14:creationId xmlns:p14="http://schemas.microsoft.com/office/powerpoint/2010/main" val="31143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DC48597-081E-495A-B0DE-FDAAA2225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5979C3-0A32-4971-BD8C-E9EF52D9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22" y="1383324"/>
            <a:ext cx="5784316" cy="271883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7C16BE1-8B83-4AAE-A58A-842CF3846E62}"/>
              </a:ext>
            </a:extLst>
          </p:cNvPr>
          <p:cNvSpPr/>
          <p:nvPr/>
        </p:nvSpPr>
        <p:spPr>
          <a:xfrm>
            <a:off x="1156290" y="707867"/>
            <a:ext cx="2413864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Dijeljenje poveznice: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3F11DA0-2840-4D1E-921C-8D18C18D5F24}"/>
              </a:ext>
            </a:extLst>
          </p:cNvPr>
          <p:cNvSpPr/>
          <p:nvPr/>
        </p:nvSpPr>
        <p:spPr>
          <a:xfrm>
            <a:off x="4198532" y="2863361"/>
            <a:ext cx="3644205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Zalijepiti poveznicu i poslati učenicima</a:t>
            </a:r>
          </a:p>
        </p:txBody>
      </p:sp>
    </p:spTree>
    <p:extLst>
      <p:ext uri="{BB962C8B-B14F-4D97-AF65-F5344CB8AC3E}">
        <p14:creationId xmlns:p14="http://schemas.microsoft.com/office/powerpoint/2010/main" val="1471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2149461-489D-4B38-84FF-FAB02D877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922E5E-1DF6-4087-A571-63363375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92" y="546802"/>
            <a:ext cx="4641879" cy="378065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FFFCCCB-F5C9-4EFC-9240-6F6CED511492}"/>
              </a:ext>
            </a:extLst>
          </p:cNvPr>
          <p:cNvSpPr/>
          <p:nvPr/>
        </p:nvSpPr>
        <p:spPr>
          <a:xfrm>
            <a:off x="841028" y="816048"/>
            <a:ext cx="2413864" cy="7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Izrada slagalice (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puzzle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)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900A244-1934-4E24-A5BF-B932F4DFE8F3}"/>
              </a:ext>
            </a:extLst>
          </p:cNvPr>
          <p:cNvSpPr/>
          <p:nvPr/>
        </p:nvSpPr>
        <p:spPr>
          <a:xfrm>
            <a:off x="5734255" y="2571750"/>
            <a:ext cx="1862299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Upisati tekst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8FB2839-569C-4CD7-9CB2-0A9B8CFDE8A3}"/>
              </a:ext>
            </a:extLst>
          </p:cNvPr>
          <p:cNvSpPr/>
          <p:nvPr/>
        </p:nvSpPr>
        <p:spPr>
          <a:xfrm>
            <a:off x="5734255" y="3017227"/>
            <a:ext cx="1862299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Dodati zvuk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D0E32CB-4E36-41DC-B6CC-B7046552FFA1}"/>
              </a:ext>
            </a:extLst>
          </p:cNvPr>
          <p:cNvSpPr/>
          <p:nvPr/>
        </p:nvSpPr>
        <p:spPr>
          <a:xfrm>
            <a:off x="4432994" y="3462704"/>
            <a:ext cx="2425006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Postavke slagalice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65A2FD5F-3B8A-4557-9E1A-0CE20A916F03}"/>
              </a:ext>
            </a:extLst>
          </p:cNvPr>
          <p:cNvSpPr/>
          <p:nvPr/>
        </p:nvSpPr>
        <p:spPr>
          <a:xfrm>
            <a:off x="1392593" y="2230946"/>
            <a:ext cx="1862299" cy="333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Uputa učenicima:</a:t>
            </a:r>
          </a:p>
        </p:txBody>
      </p:sp>
    </p:spTree>
    <p:extLst>
      <p:ext uri="{BB962C8B-B14F-4D97-AF65-F5344CB8AC3E}">
        <p14:creationId xmlns:p14="http://schemas.microsoft.com/office/powerpoint/2010/main" val="31474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F819170-CD41-476E-A164-1640040DE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5C0432D-45D3-43BF-93DE-648E4A41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365551"/>
            <a:ext cx="5172739" cy="241239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0E6D5427-5DCC-4B63-9043-E5634429F889}"/>
              </a:ext>
            </a:extLst>
          </p:cNvPr>
          <p:cNvSpPr/>
          <p:nvPr/>
        </p:nvSpPr>
        <p:spPr>
          <a:xfrm>
            <a:off x="903767" y="701749"/>
            <a:ext cx="4646428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Upoznajmo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TOGLIC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: 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  <a:hlinkClick r:id="rId3"/>
              </a:rPr>
              <a:t>www.toglic.com</a:t>
            </a:r>
            <a:endParaRPr lang="hr-HR" sz="1800" dirty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0A918C1-4EF1-43E2-A355-F1BBB2942772}"/>
              </a:ext>
            </a:extLst>
          </p:cNvPr>
          <p:cNvSpPr/>
          <p:nvPr/>
        </p:nvSpPr>
        <p:spPr>
          <a:xfrm>
            <a:off x="6402572" y="1639843"/>
            <a:ext cx="214423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Registracija učitelja</a:t>
            </a:r>
          </a:p>
        </p:txBody>
      </p:sp>
      <p:cxnSp>
        <p:nvCxnSpPr>
          <p:cNvPr id="3" name="Ravni poveznik sa strelicom 2">
            <a:extLst>
              <a:ext uri="{FF2B5EF4-FFF2-40B4-BE49-F238E27FC236}">
                <a16:creationId xmlns:a16="http://schemas.microsoft.com/office/drawing/2014/main" id="{DF013AB9-485F-4AD2-8B28-4CC2BFFC9505}"/>
              </a:ext>
            </a:extLst>
          </p:cNvPr>
          <p:cNvCxnSpPr>
            <a:cxnSpLocks/>
          </p:cNvCxnSpPr>
          <p:nvPr/>
        </p:nvCxnSpPr>
        <p:spPr>
          <a:xfrm flipH="1" flipV="1">
            <a:off x="5380074" y="1722474"/>
            <a:ext cx="932122" cy="841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75C813A-A996-4305-8460-22CE03DAC263}"/>
              </a:ext>
            </a:extLst>
          </p:cNvPr>
          <p:cNvSpPr/>
          <p:nvPr/>
        </p:nvSpPr>
        <p:spPr>
          <a:xfrm>
            <a:off x="6725417" y="1237424"/>
            <a:ext cx="214423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Prijava učitelja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B8DF27DC-19AF-4C40-8AD1-EF2AC588091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113721" y="1404163"/>
            <a:ext cx="611696" cy="977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5A87044-0C70-494F-8B85-140C1C63FEA5}"/>
              </a:ext>
            </a:extLst>
          </p:cNvPr>
          <p:cNvSpPr/>
          <p:nvPr/>
        </p:nvSpPr>
        <p:spPr>
          <a:xfrm>
            <a:off x="4258664" y="1032074"/>
            <a:ext cx="158747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00B050"/>
                </a:solidFill>
              </a:rPr>
              <a:t>Prijava učenika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E0683FC5-ABDF-42F0-A48C-83B308F99A75}"/>
              </a:ext>
            </a:extLst>
          </p:cNvPr>
          <p:cNvSpPr/>
          <p:nvPr/>
        </p:nvSpPr>
        <p:spPr>
          <a:xfrm>
            <a:off x="4675911" y="1392149"/>
            <a:ext cx="781331" cy="24769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3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2C4179A-88E1-42A3-AB1D-826769D7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FA674C-437E-4FC1-A2A1-E9CC46DA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87" y="1119685"/>
            <a:ext cx="5515349" cy="320893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61F7574-2EB5-4121-8629-CBCD7C2E9891}"/>
              </a:ext>
            </a:extLst>
          </p:cNvPr>
          <p:cNvSpPr/>
          <p:nvPr/>
        </p:nvSpPr>
        <p:spPr>
          <a:xfrm>
            <a:off x="880322" y="648146"/>
            <a:ext cx="577838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Korištenje gotovog predloška slagalice (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puzzle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418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>
            <a:spLocks noGrp="1"/>
          </p:cNvSpPr>
          <p:nvPr>
            <p:ph type="title"/>
          </p:nvPr>
        </p:nvSpPr>
        <p:spPr>
          <a:xfrm>
            <a:off x="3140600" y="2778074"/>
            <a:ext cx="3071351" cy="540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Naši Kontakti:</a:t>
            </a:r>
            <a:endParaRPr dirty="0"/>
          </a:p>
        </p:txBody>
      </p:sp>
      <p:sp>
        <p:nvSpPr>
          <p:cNvPr id="448" name="Google Shape;448;p4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49" name="Google Shape;449;p44"/>
          <p:cNvPicPr preferRelativeResize="0"/>
          <p:nvPr/>
        </p:nvPicPr>
        <p:blipFill>
          <a:blip r:embed="rId3"/>
          <a:srcRect/>
          <a:stretch/>
        </p:blipFill>
        <p:spPr>
          <a:xfrm>
            <a:off x="1430928" y="197654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0" name="Google Shape;450;p44"/>
          <p:cNvSpPr txBox="1"/>
          <p:nvPr/>
        </p:nvSpPr>
        <p:spPr>
          <a:xfrm>
            <a:off x="2349525" y="35239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Marijana </a:t>
            </a:r>
            <a:r>
              <a:rPr lang="hr-HR" sz="1200" b="1" dirty="0" err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Smolčec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hr-HR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profesor savjetnik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Marijana Smolčec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@mscro1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51" name="Google Shape;451;p44"/>
          <p:cNvPicPr preferRelativeResize="0"/>
          <p:nvPr/>
        </p:nvPicPr>
        <p:blipFill>
          <a:blip r:embed="rId4"/>
          <a:srcRect/>
          <a:stretch/>
        </p:blipFill>
        <p:spPr>
          <a:xfrm>
            <a:off x="6223874" y="197654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2" name="Google Shape;452;p44"/>
          <p:cNvSpPr txBox="1"/>
          <p:nvPr/>
        </p:nvSpPr>
        <p:spPr>
          <a:xfrm>
            <a:off x="5305277" y="3523900"/>
            <a:ext cx="1489200" cy="8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Adrijana Leko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hr-HR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diplomirani učitelj u zvanju savjetnika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Adrijana Leko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900" dirty="0" err="1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dolokla11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Google Shape;267;p34">
            <a:extLst>
              <a:ext uri="{FF2B5EF4-FFF2-40B4-BE49-F238E27FC236}">
                <a16:creationId xmlns:a16="http://schemas.microsoft.com/office/drawing/2014/main" id="{2D39711B-F652-4C86-94DB-D8BB3C52347A}"/>
              </a:ext>
            </a:extLst>
          </p:cNvPr>
          <p:cNvSpPr txBox="1">
            <a:spLocks/>
          </p:cNvSpPr>
          <p:nvPr/>
        </p:nvSpPr>
        <p:spPr>
          <a:xfrm>
            <a:off x="3838725" y="967028"/>
            <a:ext cx="2806624" cy="9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hr-HR" sz="6000" dirty="0" err="1"/>
              <a:t>Thanks</a:t>
            </a:r>
            <a:r>
              <a:rPr lang="hr-HR" sz="6000" dirty="0"/>
              <a:t>!</a:t>
            </a:r>
          </a:p>
        </p:txBody>
      </p:sp>
      <p:sp>
        <p:nvSpPr>
          <p:cNvPr id="13" name="Google Shape;269;p34">
            <a:extLst>
              <a:ext uri="{FF2B5EF4-FFF2-40B4-BE49-F238E27FC236}">
                <a16:creationId xmlns:a16="http://schemas.microsoft.com/office/drawing/2014/main" id="{03C669DF-0505-4D8E-B7B6-DB1CEEEEBA62}"/>
              </a:ext>
            </a:extLst>
          </p:cNvPr>
          <p:cNvSpPr/>
          <p:nvPr/>
        </p:nvSpPr>
        <p:spPr>
          <a:xfrm flipH="1">
            <a:off x="2826914" y="764839"/>
            <a:ext cx="918877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1026" name="Picture 2" descr="New Facebook Logo 2021 | Pnggrid">
            <a:extLst>
              <a:ext uri="{FF2B5EF4-FFF2-40B4-BE49-F238E27FC236}">
                <a16:creationId xmlns:a16="http://schemas.microsoft.com/office/drawing/2014/main" id="{B6EBB3CC-1346-4DA6-8D78-7DE67FB5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29" y="4018254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w Facebook Logo 2021 | Pnggrid">
            <a:extLst>
              <a:ext uri="{FF2B5EF4-FFF2-40B4-BE49-F238E27FC236}">
                <a16:creationId xmlns:a16="http://schemas.microsoft.com/office/drawing/2014/main" id="{366F71CA-49E1-4402-92BD-95598E20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49" y="3874254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- PNG and Vector - Logo Download">
            <a:extLst>
              <a:ext uri="{FF2B5EF4-FFF2-40B4-BE49-F238E27FC236}">
                <a16:creationId xmlns:a16="http://schemas.microsoft.com/office/drawing/2014/main" id="{FE07A471-537F-4895-86EC-C654B8BF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29" y="4202908"/>
            <a:ext cx="178222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witter Logo - PNG and Vector - Logo Download">
            <a:extLst>
              <a:ext uri="{FF2B5EF4-FFF2-40B4-BE49-F238E27FC236}">
                <a16:creationId xmlns:a16="http://schemas.microsoft.com/office/drawing/2014/main" id="{ACEE02F5-3174-4335-9131-E6C0AB47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27" y="4090254"/>
            <a:ext cx="178222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94" y="1976547"/>
            <a:ext cx="811762" cy="811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848BAE0-4F59-4798-B28C-A344029063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06FAC3-82D9-4A7E-B88F-C836696B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201" y="786808"/>
            <a:ext cx="3345335" cy="336786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8E083E5-2BED-479D-9AA5-900F33681053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Registracija: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06D5AE5-A426-48BB-B460-8F01C7545407}"/>
              </a:ext>
            </a:extLst>
          </p:cNvPr>
          <p:cNvSpPr/>
          <p:nvPr/>
        </p:nvSpPr>
        <p:spPr>
          <a:xfrm>
            <a:off x="739368" y="1267703"/>
            <a:ext cx="214423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C00000"/>
                </a:solidFill>
              </a:rPr>
              <a:t>Popunite podatke: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9E64031-8889-4772-9F0A-24EDB6B8EF2F}"/>
              </a:ext>
            </a:extLst>
          </p:cNvPr>
          <p:cNvSpPr/>
          <p:nvPr/>
        </p:nvSpPr>
        <p:spPr>
          <a:xfrm>
            <a:off x="739368" y="1978494"/>
            <a:ext cx="214423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Upišite PIN kolegice/kolege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F3E1096-D042-4FD7-80BB-5BD13176A731}"/>
              </a:ext>
            </a:extLst>
          </p:cNvPr>
          <p:cNvSpPr/>
          <p:nvPr/>
        </p:nvSpPr>
        <p:spPr>
          <a:xfrm>
            <a:off x="1504912" y="2261471"/>
            <a:ext cx="129145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Prihvatite uvjete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1BA4993-D530-462A-87BA-18403B945D7E}"/>
              </a:ext>
            </a:extLst>
          </p:cNvPr>
          <p:cNvSpPr/>
          <p:nvPr/>
        </p:nvSpPr>
        <p:spPr>
          <a:xfrm>
            <a:off x="1600605" y="3397449"/>
            <a:ext cx="1195758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Registrirajte se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1921547-6F2C-45F3-A241-C76D193EE9A4}"/>
              </a:ext>
            </a:extLst>
          </p:cNvPr>
          <p:cNvSpPr/>
          <p:nvPr/>
        </p:nvSpPr>
        <p:spPr>
          <a:xfrm>
            <a:off x="4104167" y="3826740"/>
            <a:ext cx="2615609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…ili neka sve to odradi Office 365</a:t>
            </a:r>
          </a:p>
        </p:txBody>
      </p:sp>
    </p:spTree>
    <p:extLst>
      <p:ext uri="{BB962C8B-B14F-4D97-AF65-F5344CB8AC3E}">
        <p14:creationId xmlns:p14="http://schemas.microsoft.com/office/powerpoint/2010/main" val="20796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8BEE894-4711-47FD-87F3-1686CC93BC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A8E8FD-2761-46D2-82EB-02641B6D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89" y="701749"/>
            <a:ext cx="3042973" cy="34345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3B6E0CB-6D2F-422F-940F-3EC671E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76" y="2236602"/>
            <a:ext cx="2284242" cy="1899709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C263CDE-E957-4286-B7BC-0E35BB487834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Prijava: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7DB46C4-4434-465D-A1D5-F60001518C36}"/>
              </a:ext>
            </a:extLst>
          </p:cNvPr>
          <p:cNvSpPr/>
          <p:nvPr/>
        </p:nvSpPr>
        <p:spPr>
          <a:xfrm>
            <a:off x="3314480" y="1325792"/>
            <a:ext cx="141361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Upisati e-mail ili </a:t>
            </a:r>
          </a:p>
          <a:p>
            <a:r>
              <a:rPr lang="hr-HR" sz="1200" dirty="0">
                <a:solidFill>
                  <a:srgbClr val="C00000"/>
                </a:solidFill>
              </a:rPr>
              <a:t>korisničko ime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E27FD5C-9204-4CED-8AD7-32C646A0E771}"/>
              </a:ext>
            </a:extLst>
          </p:cNvPr>
          <p:cNvSpPr/>
          <p:nvPr/>
        </p:nvSpPr>
        <p:spPr>
          <a:xfrm>
            <a:off x="3319682" y="1758448"/>
            <a:ext cx="1195758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Upisati lozinku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8F818C6-9E36-4DB5-93E9-ED6503EB2455}"/>
              </a:ext>
            </a:extLst>
          </p:cNvPr>
          <p:cNvSpPr/>
          <p:nvPr/>
        </p:nvSpPr>
        <p:spPr>
          <a:xfrm>
            <a:off x="5187518" y="1659269"/>
            <a:ext cx="2882593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Ako ste se registrirali kroz Office 365 prijavite se s dobro poznatim računom</a:t>
            </a:r>
          </a:p>
        </p:txBody>
      </p:sp>
    </p:spTree>
    <p:extLst>
      <p:ext uri="{BB962C8B-B14F-4D97-AF65-F5344CB8AC3E}">
        <p14:creationId xmlns:p14="http://schemas.microsoft.com/office/powerpoint/2010/main" val="40520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84A4EFC-5324-43E6-82B0-21622DBCD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77F4EBF-4A5A-4A63-BDDB-3C7E5598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29" y="1140965"/>
            <a:ext cx="3980342" cy="326560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21B7A3A-1F6A-4F33-9AC7-688E3501934C}"/>
              </a:ext>
            </a:extLst>
          </p:cNvPr>
          <p:cNvSpPr/>
          <p:nvPr/>
        </p:nvSpPr>
        <p:spPr>
          <a:xfrm>
            <a:off x="903767" y="701749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Alatna traka…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5385E60-D4D1-4CBB-A1A1-97328B973798}"/>
              </a:ext>
            </a:extLst>
          </p:cNvPr>
          <p:cNvSpPr/>
          <p:nvPr/>
        </p:nvSpPr>
        <p:spPr>
          <a:xfrm>
            <a:off x="1068571" y="1409160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Home (Naslovna)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8ED34F4-0B95-47B9-9482-D7AEE4F842BF}"/>
              </a:ext>
            </a:extLst>
          </p:cNvPr>
          <p:cNvSpPr/>
          <p:nvPr/>
        </p:nvSpPr>
        <p:spPr>
          <a:xfrm>
            <a:off x="2503967" y="2116571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Aktivnosti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8F6B7784-F81F-4644-B25B-59062BE144AD}"/>
              </a:ext>
            </a:extLst>
          </p:cNvPr>
          <p:cNvSpPr/>
          <p:nvPr/>
        </p:nvSpPr>
        <p:spPr>
          <a:xfrm>
            <a:off x="5452729" y="2131571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Moja predavanja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3FFAE81-3B09-415B-9328-0AA3D5727A9A}"/>
              </a:ext>
            </a:extLst>
          </p:cNvPr>
          <p:cNvSpPr/>
          <p:nvPr/>
        </p:nvSpPr>
        <p:spPr>
          <a:xfrm>
            <a:off x="2255875" y="2668872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Domaća zadaća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23EE14C-4875-49E0-A569-AD47F7EE315B}"/>
              </a:ext>
            </a:extLst>
          </p:cNvPr>
          <p:cNvSpPr/>
          <p:nvPr/>
        </p:nvSpPr>
        <p:spPr>
          <a:xfrm>
            <a:off x="5452729" y="2678453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Rezultati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0131B46-780C-407A-A0DB-E5F877DD37D9}"/>
              </a:ext>
            </a:extLst>
          </p:cNvPr>
          <p:cNvSpPr/>
          <p:nvPr/>
        </p:nvSpPr>
        <p:spPr>
          <a:xfrm>
            <a:off x="1068572" y="3400864"/>
            <a:ext cx="1513258" cy="333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Ostale mogućnosti:</a:t>
            </a:r>
          </a:p>
        </p:txBody>
      </p:sp>
    </p:spTree>
    <p:extLst>
      <p:ext uri="{BB962C8B-B14F-4D97-AF65-F5344CB8AC3E}">
        <p14:creationId xmlns:p14="http://schemas.microsoft.com/office/powerpoint/2010/main" val="40420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56578F8-141B-421A-B9D6-674187780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A91CD4-F958-46A1-9274-02046C12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14" y="1089793"/>
            <a:ext cx="5502571" cy="296391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F189459-9273-47E3-9575-9A6844D2DFFD}"/>
              </a:ext>
            </a:extLst>
          </p:cNvPr>
          <p:cNvSpPr/>
          <p:nvPr/>
        </p:nvSpPr>
        <p:spPr>
          <a:xfrm>
            <a:off x="903767" y="701749"/>
            <a:ext cx="4093535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Kako imati Premium </a:t>
            </a:r>
            <a:r>
              <a:rPr lang="hr-HR" sz="1800" dirty="0" err="1">
                <a:solidFill>
                  <a:srgbClr val="002060"/>
                </a:solidFill>
                <a:latin typeface="Eras Demi ITC" panose="020B0805030504020804" pitchFamily="34" charset="0"/>
              </a:rPr>
              <a:t>account</a:t>
            </a:r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CD5E6A7-1CC3-487C-9B5A-7AFFE0607CB9}"/>
              </a:ext>
            </a:extLst>
          </p:cNvPr>
          <p:cNvSpPr/>
          <p:nvPr/>
        </p:nvSpPr>
        <p:spPr>
          <a:xfrm>
            <a:off x="760226" y="1738769"/>
            <a:ext cx="1435396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Stanje kredita: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6AA3537-C043-400E-BC1A-794AEF7E3DD0}"/>
              </a:ext>
            </a:extLst>
          </p:cNvPr>
          <p:cNvSpPr/>
          <p:nvPr/>
        </p:nvSpPr>
        <p:spPr>
          <a:xfrm>
            <a:off x="4220544" y="2152789"/>
            <a:ext cx="340773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Podijelite </a:t>
            </a:r>
            <a:r>
              <a:rPr lang="hr-HR" sz="1200" dirty="0" err="1">
                <a:solidFill>
                  <a:srgbClr val="C00000"/>
                </a:solidFill>
              </a:rPr>
              <a:t>TOGLIC</a:t>
            </a:r>
            <a:r>
              <a:rPr lang="hr-HR" sz="1200" dirty="0">
                <a:solidFill>
                  <a:srgbClr val="C00000"/>
                </a:solidFill>
              </a:rPr>
              <a:t> PIN s kolegicom/kolegom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5A68757-81BF-4FAC-B56A-B410B3176088}"/>
              </a:ext>
            </a:extLst>
          </p:cNvPr>
          <p:cNvSpPr/>
          <p:nvPr/>
        </p:nvSpPr>
        <p:spPr>
          <a:xfrm>
            <a:off x="3659371" y="2936509"/>
            <a:ext cx="3407737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>
                <a:solidFill>
                  <a:srgbClr val="C00000"/>
                </a:solidFill>
              </a:rPr>
              <a:t>Kredite iskoristite za PREMIUM </a:t>
            </a:r>
            <a:r>
              <a:rPr lang="hr-HR" sz="1200" dirty="0" err="1">
                <a:solidFill>
                  <a:srgbClr val="C00000"/>
                </a:solidFill>
              </a:rPr>
              <a:t>ACCOUNT</a:t>
            </a:r>
            <a:endParaRPr lang="hr-H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B3F3994-9FAD-460D-AACB-BBD6CE538B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703C36-0355-4E2B-945D-8C125551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81" y="1586909"/>
            <a:ext cx="7033438" cy="150716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2E4B17A-116F-4CB9-9DFE-C2D6D5C4E8A9}"/>
              </a:ext>
            </a:extLst>
          </p:cNvPr>
          <p:cNvSpPr/>
          <p:nvPr/>
        </p:nvSpPr>
        <p:spPr>
          <a:xfrm>
            <a:off x="903767" y="1253432"/>
            <a:ext cx="3200401" cy="3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Pozivanje prijatelja:</a:t>
            </a:r>
          </a:p>
        </p:txBody>
      </p:sp>
    </p:spTree>
    <p:extLst>
      <p:ext uri="{BB962C8B-B14F-4D97-AF65-F5344CB8AC3E}">
        <p14:creationId xmlns:p14="http://schemas.microsoft.com/office/powerpoint/2010/main" val="579423359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1CADF052ECC14087B82EF051DFAD2B" ma:contentTypeVersion="2" ma:contentTypeDescription="Stvaranje novog dokumenta." ma:contentTypeScope="" ma:versionID="de23fb8accc5230add70c2e2c81ac013">
  <xsd:schema xmlns:xsd="http://www.w3.org/2001/XMLSchema" xmlns:xs="http://www.w3.org/2001/XMLSchema" xmlns:p="http://schemas.microsoft.com/office/2006/metadata/properties" xmlns:ns2="9f6b911f-f129-4298-8805-cd71f84fb2a0" targetNamespace="http://schemas.microsoft.com/office/2006/metadata/properties" ma:root="true" ma:fieldsID="16a62878d3dfc40b6acad695b169df80" ns2:_="">
    <xsd:import namespace="9f6b911f-f129-4298-8805-cd71f84fb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911f-f129-4298-8805-cd71f84fb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58112-6976-4A8E-8E2B-5B9F366653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06ED04-8553-40C0-8F93-71595147A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39466-755B-4DF6-AB19-024A4B037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6b911f-f129-4298-8805-cd71f84fb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750</Words>
  <Application>Microsoft Office PowerPoint</Application>
  <PresentationFormat>On-screen Show (16:9)</PresentationFormat>
  <Paragraphs>197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Segoe UI Semilight</vt:lpstr>
      <vt:lpstr>Sniglet</vt:lpstr>
      <vt:lpstr>Arial</vt:lpstr>
      <vt:lpstr>Wingdings</vt:lpstr>
      <vt:lpstr>Patrick Hand SC</vt:lpstr>
      <vt:lpstr>Eras Demi ITC</vt:lpstr>
      <vt:lpstr>Seyton template</vt:lpstr>
      <vt:lpstr>ether</vt:lpstr>
      <vt:lpstr>Na početku…</vt:lpstr>
      <vt:lpstr>Zašto TOGLIC?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By Doing….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By Doing….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By Doing….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Naši Kontakti: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</dc:title>
  <dc:creator>Katarina Plenković</dc:creator>
  <cp:lastModifiedBy>Katarina Plenković</cp:lastModifiedBy>
  <cp:revision>37</cp:revision>
  <dcterms:modified xsi:type="dcterms:W3CDTF">2021-11-03T09:45:31Z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0x010100311CADF052ECC14087B82EF051DFAD2B</vt:lpwstr>
  </property>
</Properties>
</file>