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28"/>
  </p:notesMasterIdLst>
  <p:sldIdLst>
    <p:sldId id="256" r:id="rId2"/>
    <p:sldId id="278" r:id="rId3"/>
    <p:sldId id="294" r:id="rId4"/>
    <p:sldId id="295" r:id="rId5"/>
    <p:sldId id="307" r:id="rId6"/>
    <p:sldId id="310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6" r:id="rId15"/>
    <p:sldId id="291" r:id="rId16"/>
    <p:sldId id="258" r:id="rId17"/>
    <p:sldId id="293" r:id="rId18"/>
    <p:sldId id="259" r:id="rId19"/>
    <p:sldId id="260" r:id="rId20"/>
    <p:sldId id="261" r:id="rId21"/>
    <p:sldId id="262" r:id="rId22"/>
    <p:sldId id="309" r:id="rId23"/>
    <p:sldId id="308" r:id="rId24"/>
    <p:sldId id="303" r:id="rId25"/>
    <p:sldId id="304" r:id="rId26"/>
    <p:sldId id="305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anko Bognar" initials="BB" lastIdx="1" clrIdx="0">
    <p:extLst>
      <p:ext uri="{19B8F6BF-5375-455C-9EA6-DF929625EA0E}">
        <p15:presenceInfo xmlns:p15="http://schemas.microsoft.com/office/powerpoint/2012/main" userId="Branko Bogn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5268" autoAdjust="0"/>
  </p:normalViewPr>
  <p:slideViewPr>
    <p:cSldViewPr snapToGrid="0">
      <p:cViewPr varScale="1">
        <p:scale>
          <a:sx n="88" d="100"/>
          <a:sy n="88" d="100"/>
        </p:scale>
        <p:origin x="47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Moji%20dokumenti\Fakultet\Istra&#382;ivanja\2021\Ivan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v>Učeničke aktivnosti</c:v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'Percent of activities graphs'!$B$3:$Z$3</c:f>
              <c:strCache>
                <c:ptCount val="25"/>
                <c:pt idx="0">
                  <c:v>Slušanje (L)</c:v>
                </c:pt>
                <c:pt idx="1">
                  <c:v>Odgovaranje (AnQ)</c:v>
                </c:pt>
                <c:pt idx="2">
                  <c:v>Pitanje (SQ)</c:v>
                </c:pt>
                <c:pt idx="3">
                  <c:v>Rasprava (WC)</c:v>
                </c:pt>
                <c:pt idx="4">
                  <c:v>Prezentacija (SP)</c:v>
                </c:pt>
                <c:pt idx="5">
                  <c:v>Ind. aktivnost (Ind)</c:v>
                </c:pt>
                <c:pt idx="6">
                  <c:v>Kliker rasprava (CG)</c:v>
                </c:pt>
                <c:pt idx="7">
                  <c:v>Radne grupe (WG)</c:v>
                </c:pt>
                <c:pt idx="8">
                  <c:v>Suradničke grupe (OG)</c:v>
                </c:pt>
                <c:pt idx="9">
                  <c:v>Predviđanje (Prd)</c:v>
                </c:pt>
                <c:pt idx="10">
                  <c:v>Test/kviz (T/Q)</c:v>
                </c:pt>
                <c:pt idx="11">
                  <c:v>Čekanje (W)</c:v>
                </c:pt>
                <c:pt idx="12">
                  <c:v>Ostalo (O)</c:v>
                </c:pt>
                <c:pt idx="13">
                  <c:v>Izlaganje (Lec)</c:v>
                </c:pt>
                <c:pt idx="14">
                  <c:v>Pisanje (RtW)</c:v>
                </c:pt>
                <c:pt idx="15">
                  <c:v>Demonstracija (D/V)</c:v>
                </c:pt>
                <c:pt idx="16">
                  <c:v>Odogovori (Fup)</c:v>
                </c:pt>
                <c:pt idx="17">
                  <c:v>Pitanja (PQ)</c:v>
                </c:pt>
                <c:pt idx="18">
                  <c:v>Clicker Question (CQ)</c:v>
                </c:pt>
                <c:pt idx="19">
                  <c:v>Odgovaranje (AnQ)</c:v>
                </c:pt>
                <c:pt idx="20">
                  <c:v>Kretanje (MG)</c:v>
                </c:pt>
                <c:pt idx="21">
                  <c:v>Jedan na jedan (1o1)</c:v>
                </c:pt>
                <c:pt idx="22">
                  <c:v>Administracija (Adm)</c:v>
                </c:pt>
                <c:pt idx="23">
                  <c:v>Čekanje (W)</c:v>
                </c:pt>
                <c:pt idx="24">
                  <c:v>Ostalo (O)</c:v>
                </c:pt>
              </c:strCache>
            </c:strRef>
          </c:cat>
          <c:val>
            <c:numRef>
              <c:f>'Percent of activities graphs'!$B$8:$N$8</c:f>
              <c:numCache>
                <c:formatCode>0%</c:formatCode>
                <c:ptCount val="13"/>
                <c:pt idx="0">
                  <c:v>0.23387096774193547</c:v>
                </c:pt>
                <c:pt idx="1">
                  <c:v>0.27419354838709675</c:v>
                </c:pt>
                <c:pt idx="2">
                  <c:v>6.4516129032258063E-2</c:v>
                </c:pt>
                <c:pt idx="3">
                  <c:v>0</c:v>
                </c:pt>
                <c:pt idx="4">
                  <c:v>5.6451612903225805E-2</c:v>
                </c:pt>
                <c:pt idx="5">
                  <c:v>9.6774193548387094E-2</c:v>
                </c:pt>
                <c:pt idx="6">
                  <c:v>0</c:v>
                </c:pt>
                <c:pt idx="7">
                  <c:v>0.14516129032258066</c:v>
                </c:pt>
                <c:pt idx="8">
                  <c:v>5.6451612903225805E-2</c:v>
                </c:pt>
                <c:pt idx="9">
                  <c:v>0</c:v>
                </c:pt>
                <c:pt idx="10">
                  <c:v>0</c:v>
                </c:pt>
                <c:pt idx="11">
                  <c:v>7.2580645161290328E-2</c:v>
                </c:pt>
                <c:pt idx="1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CB-47F6-B703-EF66F496B592}"/>
            </c:ext>
          </c:extLst>
        </c:ser>
        <c:ser>
          <c:idx val="1"/>
          <c:order val="1"/>
          <c:tx>
            <c:v>Učiteljičine aktivnosti</c:v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'Percent of activities graphs'!$B$3:$Z$3</c:f>
              <c:strCache>
                <c:ptCount val="25"/>
                <c:pt idx="0">
                  <c:v>Slušanje (L)</c:v>
                </c:pt>
                <c:pt idx="1">
                  <c:v>Odgovaranje (AnQ)</c:v>
                </c:pt>
                <c:pt idx="2">
                  <c:v>Pitanje (SQ)</c:v>
                </c:pt>
                <c:pt idx="3">
                  <c:v>Rasprava (WC)</c:v>
                </c:pt>
                <c:pt idx="4">
                  <c:v>Prezentacija (SP)</c:v>
                </c:pt>
                <c:pt idx="5">
                  <c:v>Ind. aktivnost (Ind)</c:v>
                </c:pt>
                <c:pt idx="6">
                  <c:v>Kliker rasprava (CG)</c:v>
                </c:pt>
                <c:pt idx="7">
                  <c:v>Radne grupe (WG)</c:v>
                </c:pt>
                <c:pt idx="8">
                  <c:v>Suradničke grupe (OG)</c:v>
                </c:pt>
                <c:pt idx="9">
                  <c:v>Predviđanje (Prd)</c:v>
                </c:pt>
                <c:pt idx="10">
                  <c:v>Test/kviz (T/Q)</c:v>
                </c:pt>
                <c:pt idx="11">
                  <c:v>Čekanje (W)</c:v>
                </c:pt>
                <c:pt idx="12">
                  <c:v>Ostalo (O)</c:v>
                </c:pt>
                <c:pt idx="13">
                  <c:v>Izlaganje (Lec)</c:v>
                </c:pt>
                <c:pt idx="14">
                  <c:v>Pisanje (RtW)</c:v>
                </c:pt>
                <c:pt idx="15">
                  <c:v>Demonstracija (D/V)</c:v>
                </c:pt>
                <c:pt idx="16">
                  <c:v>Odogovori (Fup)</c:v>
                </c:pt>
                <c:pt idx="17">
                  <c:v>Pitanja (PQ)</c:v>
                </c:pt>
                <c:pt idx="18">
                  <c:v>Clicker Question (CQ)</c:v>
                </c:pt>
                <c:pt idx="19">
                  <c:v>Odgovaranje (AnQ)</c:v>
                </c:pt>
                <c:pt idx="20">
                  <c:v>Kretanje (MG)</c:v>
                </c:pt>
                <c:pt idx="21">
                  <c:v>Jedan na jedan (1o1)</c:v>
                </c:pt>
                <c:pt idx="22">
                  <c:v>Administracija (Adm)</c:v>
                </c:pt>
                <c:pt idx="23">
                  <c:v>Čekanje (W)</c:v>
                </c:pt>
                <c:pt idx="24">
                  <c:v>Ostalo (O)</c:v>
                </c:pt>
              </c:strCache>
            </c:strRef>
          </c:cat>
          <c:val>
            <c:numRef>
              <c:f>'Percent of activities graphs'!$B$7:$Z$7</c:f>
              <c:numCache>
                <c:formatCode>General</c:formatCode>
                <c:ptCount val="25"/>
                <c:pt idx="13" formatCode="0%">
                  <c:v>9.3959731543624164E-2</c:v>
                </c:pt>
                <c:pt idx="14" formatCode="0%">
                  <c:v>1.3422818791946308E-2</c:v>
                </c:pt>
                <c:pt idx="15" formatCode="0%">
                  <c:v>0</c:v>
                </c:pt>
                <c:pt idx="16" formatCode="0%">
                  <c:v>3.3557046979865772E-2</c:v>
                </c:pt>
                <c:pt idx="17" formatCode="0%">
                  <c:v>0.43624161073825501</c:v>
                </c:pt>
                <c:pt idx="18" formatCode="0%">
                  <c:v>0</c:v>
                </c:pt>
                <c:pt idx="19" formatCode="0%">
                  <c:v>5.3691275167785234E-2</c:v>
                </c:pt>
                <c:pt idx="20" formatCode="0%">
                  <c:v>0.18120805369127516</c:v>
                </c:pt>
                <c:pt idx="21" formatCode="0%">
                  <c:v>0</c:v>
                </c:pt>
                <c:pt idx="22" formatCode="0%">
                  <c:v>8.7248322147651006E-2</c:v>
                </c:pt>
                <c:pt idx="23" formatCode="0%">
                  <c:v>0.10067114093959731</c:v>
                </c:pt>
                <c:pt idx="24" formatCode="0%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CB-47F6-B703-EF66F496B5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91461472"/>
        <c:axId val="291465000"/>
      </c:barChart>
      <c:catAx>
        <c:axId val="291461472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91465000"/>
        <c:crosses val="autoZero"/>
        <c:auto val="1"/>
        <c:lblAlgn val="ctr"/>
        <c:lblOffset val="100"/>
        <c:noMultiLvlLbl val="0"/>
      </c:catAx>
      <c:valAx>
        <c:axId val="291465000"/>
        <c:scaling>
          <c:orientation val="minMax"/>
          <c:min val="0"/>
        </c:scaling>
        <c:delete val="0"/>
        <c:axPos val="t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9146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5D9EF5-5880-46FB-87F8-B83307A3120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50B61A26-50B2-42D4-B935-62F0F5235D5E}">
      <dgm:prSet phldrT="[Tekst]" custT="1"/>
      <dgm:spPr/>
      <dgm:t>
        <a:bodyPr/>
        <a:lstStyle/>
        <a:p>
          <a:r>
            <a:rPr lang="hr-HR" altLang="sr-Latn-RS" sz="2000" b="1" dirty="0"/>
            <a:t>I faza </a:t>
          </a:r>
          <a:endParaRPr lang="hr-HR" sz="2000" b="1" dirty="0"/>
        </a:p>
      </dgm:t>
    </dgm:pt>
    <dgm:pt modelId="{85DE572F-E5E7-400A-B7AD-C9AE689B1E1B}" type="parTrans" cxnId="{E893BEC2-F102-4D82-9C7F-942BA3A968F0}">
      <dgm:prSet/>
      <dgm:spPr/>
      <dgm:t>
        <a:bodyPr/>
        <a:lstStyle/>
        <a:p>
          <a:endParaRPr lang="hr-HR" sz="2000"/>
        </a:p>
      </dgm:t>
    </dgm:pt>
    <dgm:pt modelId="{47A56FC7-7410-4E91-9865-450C612791AE}" type="sibTrans" cxnId="{E893BEC2-F102-4D82-9C7F-942BA3A968F0}">
      <dgm:prSet/>
      <dgm:spPr/>
      <dgm:t>
        <a:bodyPr/>
        <a:lstStyle/>
        <a:p>
          <a:endParaRPr lang="hr-HR" sz="2000"/>
        </a:p>
      </dgm:t>
    </dgm:pt>
    <dgm:pt modelId="{C8C71DBE-75D6-4E66-9112-60F17C0CBEE7}">
      <dgm:prSet phldrT="[Tekst]" custT="1"/>
      <dgm:spPr/>
      <dgm:t>
        <a:bodyPr/>
        <a:lstStyle/>
        <a:p>
          <a:pPr>
            <a:buNone/>
          </a:pPr>
          <a:r>
            <a:rPr lang="hr-HR" altLang="sr-Latn-RS" sz="1600" b="1" dirty="0"/>
            <a:t>   istražiti kako izgleda stručno usavršavanje u drugim zemljama</a:t>
          </a:r>
          <a:endParaRPr lang="hr-HR" sz="1600" b="1" dirty="0"/>
        </a:p>
      </dgm:t>
    </dgm:pt>
    <dgm:pt modelId="{CD540066-2FAF-4B6A-B4CE-EBF0370A5813}" type="parTrans" cxnId="{BF9BD54F-BB09-456C-811F-B02C96EBC0E6}">
      <dgm:prSet/>
      <dgm:spPr/>
      <dgm:t>
        <a:bodyPr/>
        <a:lstStyle/>
        <a:p>
          <a:endParaRPr lang="hr-HR" sz="2000"/>
        </a:p>
      </dgm:t>
    </dgm:pt>
    <dgm:pt modelId="{360D9C37-B187-40BE-AC43-C19B61DD7F01}" type="sibTrans" cxnId="{BF9BD54F-BB09-456C-811F-B02C96EBC0E6}">
      <dgm:prSet/>
      <dgm:spPr/>
      <dgm:t>
        <a:bodyPr/>
        <a:lstStyle/>
        <a:p>
          <a:endParaRPr lang="hr-HR" sz="2000"/>
        </a:p>
      </dgm:t>
    </dgm:pt>
    <dgm:pt modelId="{FE9DCE11-CCEE-49D3-8567-EDC677288AD6}">
      <dgm:prSet phldrT="[Tekst]" custT="1"/>
      <dgm:spPr/>
      <dgm:t>
        <a:bodyPr/>
        <a:lstStyle/>
        <a:p>
          <a:r>
            <a:rPr lang="hr-HR" altLang="sr-Latn-RS" sz="1800" b="1" dirty="0"/>
            <a:t>II faza </a:t>
          </a:r>
          <a:endParaRPr lang="hr-HR" sz="1800" b="1" dirty="0"/>
        </a:p>
      </dgm:t>
    </dgm:pt>
    <dgm:pt modelId="{183AA918-370E-47C1-A332-B712913BD6CF}" type="parTrans" cxnId="{8EC880E3-693F-4F60-B3D9-635FB80A9AAF}">
      <dgm:prSet/>
      <dgm:spPr/>
      <dgm:t>
        <a:bodyPr/>
        <a:lstStyle/>
        <a:p>
          <a:endParaRPr lang="hr-HR" sz="2000"/>
        </a:p>
      </dgm:t>
    </dgm:pt>
    <dgm:pt modelId="{5127C57A-09F3-44DE-8F6E-35450D7A0BBB}" type="sibTrans" cxnId="{8EC880E3-693F-4F60-B3D9-635FB80A9AAF}">
      <dgm:prSet/>
      <dgm:spPr/>
      <dgm:t>
        <a:bodyPr/>
        <a:lstStyle/>
        <a:p>
          <a:endParaRPr lang="hr-HR" sz="2000"/>
        </a:p>
      </dgm:t>
    </dgm:pt>
    <dgm:pt modelId="{2B08FB99-25BC-480D-A435-30272C086403}">
      <dgm:prSet phldrT="[Tekst]" custT="1"/>
      <dgm:spPr/>
      <dgm:t>
        <a:bodyPr/>
        <a:lstStyle/>
        <a:p>
          <a:pPr>
            <a:buNone/>
          </a:pPr>
          <a:r>
            <a:rPr lang="hr-HR" altLang="sr-Latn-RS" sz="2000" b="1" dirty="0"/>
            <a:t>    </a:t>
          </a:r>
          <a:r>
            <a:rPr lang="hr-HR" altLang="sr-Latn-RS" sz="1600" b="1" dirty="0"/>
            <a:t>okupiti učitelje matematike i biologije</a:t>
          </a:r>
          <a:br>
            <a:rPr lang="hr-HR" altLang="sr-Latn-RS" sz="1600" b="1" dirty="0"/>
          </a:br>
          <a:r>
            <a:rPr lang="hr-HR" altLang="sr-Latn-RS" sz="1600" b="1" dirty="0"/>
            <a:t>(osmisliti i razvijati program stručnog usavršavanja i ponuditi modele kvalitetne nastave)</a:t>
          </a:r>
          <a:endParaRPr lang="hr-HR" sz="2000" b="1" dirty="0"/>
        </a:p>
      </dgm:t>
    </dgm:pt>
    <dgm:pt modelId="{F649AD54-3362-4F17-B168-8BFD85FEE2ED}" type="parTrans" cxnId="{58F0F62D-BA5F-403C-A6CB-008A2E34A16D}">
      <dgm:prSet/>
      <dgm:spPr/>
      <dgm:t>
        <a:bodyPr/>
        <a:lstStyle/>
        <a:p>
          <a:endParaRPr lang="hr-HR" sz="2000"/>
        </a:p>
      </dgm:t>
    </dgm:pt>
    <dgm:pt modelId="{304F9573-3249-45BF-A883-3CC887AF1397}" type="sibTrans" cxnId="{58F0F62D-BA5F-403C-A6CB-008A2E34A16D}">
      <dgm:prSet/>
      <dgm:spPr/>
      <dgm:t>
        <a:bodyPr/>
        <a:lstStyle/>
        <a:p>
          <a:endParaRPr lang="hr-HR" sz="2000"/>
        </a:p>
      </dgm:t>
    </dgm:pt>
    <dgm:pt modelId="{B8096D90-DD7D-47E7-A4D2-C3B4B39FEA26}">
      <dgm:prSet phldrT="[Tekst]" custT="1"/>
      <dgm:spPr/>
      <dgm:t>
        <a:bodyPr/>
        <a:lstStyle/>
        <a:p>
          <a:r>
            <a:rPr lang="hr-HR" altLang="sr-Latn-RS" sz="1400" b="1" dirty="0"/>
            <a:t>III</a:t>
          </a:r>
          <a:r>
            <a:rPr lang="hr-HR" altLang="sr-Latn-RS" sz="1600" b="1" dirty="0"/>
            <a:t> faza </a:t>
          </a:r>
          <a:endParaRPr lang="hr-HR" sz="1600" b="1" dirty="0"/>
        </a:p>
      </dgm:t>
    </dgm:pt>
    <dgm:pt modelId="{59D44EFE-5CC1-4B0F-BD0D-0163F402026C}" type="parTrans" cxnId="{1FBDDE5D-70C4-4E59-986B-602FB940359A}">
      <dgm:prSet/>
      <dgm:spPr/>
      <dgm:t>
        <a:bodyPr/>
        <a:lstStyle/>
        <a:p>
          <a:endParaRPr lang="hr-HR" sz="2000"/>
        </a:p>
      </dgm:t>
    </dgm:pt>
    <dgm:pt modelId="{A02D77C5-CCC0-4D0D-A6FA-8ED113802B43}" type="sibTrans" cxnId="{1FBDDE5D-70C4-4E59-986B-602FB940359A}">
      <dgm:prSet/>
      <dgm:spPr/>
      <dgm:t>
        <a:bodyPr/>
        <a:lstStyle/>
        <a:p>
          <a:endParaRPr lang="hr-HR" sz="2000"/>
        </a:p>
      </dgm:t>
    </dgm:pt>
    <dgm:pt modelId="{2BE3EF19-82D9-4D5B-AA95-D65EFE4FB72C}">
      <dgm:prSet phldrT="[Tekst]" custT="1"/>
      <dgm:spPr/>
      <dgm:t>
        <a:bodyPr/>
        <a:lstStyle/>
        <a:p>
          <a:r>
            <a:rPr lang="hr-HR" altLang="sr-Latn-RS" sz="1600" dirty="0"/>
            <a:t>IV faza  </a:t>
          </a:r>
          <a:endParaRPr lang="hr-HR" sz="1600" dirty="0"/>
        </a:p>
      </dgm:t>
    </dgm:pt>
    <dgm:pt modelId="{21EDF37B-7996-4629-85BB-5A566FAE7A87}" type="parTrans" cxnId="{B1979673-0FAD-4422-B2CF-0B355E9175C4}">
      <dgm:prSet/>
      <dgm:spPr/>
      <dgm:t>
        <a:bodyPr/>
        <a:lstStyle/>
        <a:p>
          <a:endParaRPr lang="hr-HR" sz="2000"/>
        </a:p>
      </dgm:t>
    </dgm:pt>
    <dgm:pt modelId="{C2DA6CBD-A556-4AC3-B092-5D64375CB641}" type="sibTrans" cxnId="{B1979673-0FAD-4422-B2CF-0B355E9175C4}">
      <dgm:prSet/>
      <dgm:spPr/>
      <dgm:t>
        <a:bodyPr/>
        <a:lstStyle/>
        <a:p>
          <a:endParaRPr lang="hr-HR" sz="2000"/>
        </a:p>
      </dgm:t>
    </dgm:pt>
    <dgm:pt modelId="{61F7E7BA-A92A-4A0A-8A50-0FD10FDF09F8}">
      <dgm:prSet phldrT="[Tekst]" custT="1"/>
      <dgm:spPr/>
      <dgm:t>
        <a:bodyPr/>
        <a:lstStyle/>
        <a:p>
          <a:pPr>
            <a:buNone/>
          </a:pPr>
          <a:r>
            <a:rPr lang="hr-HR" altLang="sr-Latn-RS" sz="1600" b="1" dirty="0"/>
            <a:t>    objava rezultata široj stručnoj  i znanstvenoj zajednici </a:t>
          </a:r>
          <a:endParaRPr lang="hr-HR" sz="1600" b="1" dirty="0"/>
        </a:p>
      </dgm:t>
    </dgm:pt>
    <dgm:pt modelId="{72D7837F-5CF3-4647-839F-7A6B48A427BD}" type="parTrans" cxnId="{FC299F68-430B-4373-933B-E053C681A898}">
      <dgm:prSet/>
      <dgm:spPr/>
      <dgm:t>
        <a:bodyPr/>
        <a:lstStyle/>
        <a:p>
          <a:endParaRPr lang="hr-HR" sz="2000"/>
        </a:p>
      </dgm:t>
    </dgm:pt>
    <dgm:pt modelId="{350CFA2A-F31E-449A-BBA0-FC87D09C0D6F}" type="sibTrans" cxnId="{FC299F68-430B-4373-933B-E053C681A898}">
      <dgm:prSet/>
      <dgm:spPr/>
      <dgm:t>
        <a:bodyPr/>
        <a:lstStyle/>
        <a:p>
          <a:endParaRPr lang="hr-HR" sz="2000"/>
        </a:p>
      </dgm:t>
    </dgm:pt>
    <dgm:pt modelId="{547A3CDB-4EFE-4A0C-959B-4BE1E979A104}">
      <dgm:prSet phldrT="[Tekst]" custT="1"/>
      <dgm:spPr/>
      <dgm:t>
        <a:bodyPr/>
        <a:lstStyle/>
        <a:p>
          <a:pPr>
            <a:buNone/>
          </a:pPr>
          <a:r>
            <a:rPr lang="hr-HR" altLang="sr-Latn-RS" sz="1600" b="1" dirty="0"/>
            <a:t>    eksperimentalno istraživanje i provjera rezultata</a:t>
          </a:r>
          <a:endParaRPr lang="hr-HR" sz="1600" b="1" dirty="0"/>
        </a:p>
      </dgm:t>
    </dgm:pt>
    <dgm:pt modelId="{41B57BD1-0A80-4D30-BF95-5FF617AF3D14}" type="sibTrans" cxnId="{7BB6277D-B1EA-48BB-BC75-6C5EA32F1348}">
      <dgm:prSet/>
      <dgm:spPr/>
      <dgm:t>
        <a:bodyPr/>
        <a:lstStyle/>
        <a:p>
          <a:endParaRPr lang="hr-HR" sz="2000"/>
        </a:p>
      </dgm:t>
    </dgm:pt>
    <dgm:pt modelId="{EC94B945-8F51-4499-A334-550821247897}" type="parTrans" cxnId="{7BB6277D-B1EA-48BB-BC75-6C5EA32F1348}">
      <dgm:prSet/>
      <dgm:spPr/>
      <dgm:t>
        <a:bodyPr/>
        <a:lstStyle/>
        <a:p>
          <a:endParaRPr lang="hr-HR" sz="2000"/>
        </a:p>
      </dgm:t>
    </dgm:pt>
    <dgm:pt modelId="{F5D81C0F-AE2E-4FC4-9928-6D7FADFA42B8}" type="pres">
      <dgm:prSet presAssocID="{255D9EF5-5880-46FB-87F8-B83307A3120D}" presName="linearFlow" presStyleCnt="0">
        <dgm:presLayoutVars>
          <dgm:dir/>
          <dgm:animLvl val="lvl"/>
          <dgm:resizeHandles val="exact"/>
        </dgm:presLayoutVars>
      </dgm:prSet>
      <dgm:spPr/>
    </dgm:pt>
    <dgm:pt modelId="{C5C6DE6D-9EAC-4426-83B9-5DDEEA9291E2}" type="pres">
      <dgm:prSet presAssocID="{50B61A26-50B2-42D4-B935-62F0F5235D5E}" presName="composite" presStyleCnt="0"/>
      <dgm:spPr/>
    </dgm:pt>
    <dgm:pt modelId="{00162342-E200-4284-B540-9CE92E1E15BF}" type="pres">
      <dgm:prSet presAssocID="{50B61A26-50B2-42D4-B935-62F0F5235D5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26C08683-6593-42F7-B5A4-07EF0F7342BC}" type="pres">
      <dgm:prSet presAssocID="{50B61A26-50B2-42D4-B935-62F0F5235D5E}" presName="descendantText" presStyleLbl="alignAcc1" presStyleIdx="0" presStyleCnt="4">
        <dgm:presLayoutVars>
          <dgm:bulletEnabled val="1"/>
        </dgm:presLayoutVars>
      </dgm:prSet>
      <dgm:spPr/>
    </dgm:pt>
    <dgm:pt modelId="{5F142B96-FB98-48CE-A56C-FA0B2E502708}" type="pres">
      <dgm:prSet presAssocID="{47A56FC7-7410-4E91-9865-450C612791AE}" presName="sp" presStyleCnt="0"/>
      <dgm:spPr/>
    </dgm:pt>
    <dgm:pt modelId="{E17D2424-E551-4872-8056-237A4CCAB16F}" type="pres">
      <dgm:prSet presAssocID="{FE9DCE11-CCEE-49D3-8567-EDC677288AD6}" presName="composite" presStyleCnt="0"/>
      <dgm:spPr/>
    </dgm:pt>
    <dgm:pt modelId="{6874DB03-EBD6-4ADE-8A42-B26CBB8066F6}" type="pres">
      <dgm:prSet presAssocID="{FE9DCE11-CCEE-49D3-8567-EDC677288AD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C621F0D-D5AB-4364-9D06-4CDB852062D5}" type="pres">
      <dgm:prSet presAssocID="{FE9DCE11-CCEE-49D3-8567-EDC677288AD6}" presName="descendantText" presStyleLbl="alignAcc1" presStyleIdx="1" presStyleCnt="4" custLinFactNeighborX="339" custLinFactNeighborY="-6522">
        <dgm:presLayoutVars>
          <dgm:bulletEnabled val="1"/>
        </dgm:presLayoutVars>
      </dgm:prSet>
      <dgm:spPr/>
    </dgm:pt>
    <dgm:pt modelId="{02688F13-E112-40C1-8433-C8A43C6EF0F0}" type="pres">
      <dgm:prSet presAssocID="{5127C57A-09F3-44DE-8F6E-35450D7A0BBB}" presName="sp" presStyleCnt="0"/>
      <dgm:spPr/>
    </dgm:pt>
    <dgm:pt modelId="{77B340D3-A370-43C1-A62C-0C94D163F18D}" type="pres">
      <dgm:prSet presAssocID="{B8096D90-DD7D-47E7-A4D2-C3B4B39FEA26}" presName="composite" presStyleCnt="0"/>
      <dgm:spPr/>
    </dgm:pt>
    <dgm:pt modelId="{5110CB59-02BB-4DC6-B423-E4C47A54AC09}" type="pres">
      <dgm:prSet presAssocID="{B8096D90-DD7D-47E7-A4D2-C3B4B39FEA26}" presName="parentText" presStyleLbl="alignNode1" presStyleIdx="2" presStyleCnt="4" custLinFactNeighborY="4033">
        <dgm:presLayoutVars>
          <dgm:chMax val="1"/>
          <dgm:bulletEnabled val="1"/>
        </dgm:presLayoutVars>
      </dgm:prSet>
      <dgm:spPr/>
    </dgm:pt>
    <dgm:pt modelId="{1B7371CE-A94F-43E3-9CB5-961209AAD315}" type="pres">
      <dgm:prSet presAssocID="{B8096D90-DD7D-47E7-A4D2-C3B4B39FEA26}" presName="descendantText" presStyleLbl="alignAcc1" presStyleIdx="2" presStyleCnt="4">
        <dgm:presLayoutVars>
          <dgm:bulletEnabled val="1"/>
        </dgm:presLayoutVars>
      </dgm:prSet>
      <dgm:spPr/>
    </dgm:pt>
    <dgm:pt modelId="{2936A340-E3BB-4C67-9583-7C14EC836E39}" type="pres">
      <dgm:prSet presAssocID="{A02D77C5-CCC0-4D0D-A6FA-8ED113802B43}" presName="sp" presStyleCnt="0"/>
      <dgm:spPr/>
    </dgm:pt>
    <dgm:pt modelId="{E8D58B38-896B-4EC5-8D52-307B19D07D70}" type="pres">
      <dgm:prSet presAssocID="{2BE3EF19-82D9-4D5B-AA95-D65EFE4FB72C}" presName="composite" presStyleCnt="0"/>
      <dgm:spPr/>
    </dgm:pt>
    <dgm:pt modelId="{9F012A9E-46DD-424D-8CB2-15840599481C}" type="pres">
      <dgm:prSet presAssocID="{2BE3EF19-82D9-4D5B-AA95-D65EFE4FB72C}" presName="parentText" presStyleLbl="alignNode1" presStyleIdx="3" presStyleCnt="4" custLinFactNeighborY="1183">
        <dgm:presLayoutVars>
          <dgm:chMax val="1"/>
          <dgm:bulletEnabled val="1"/>
        </dgm:presLayoutVars>
      </dgm:prSet>
      <dgm:spPr/>
    </dgm:pt>
    <dgm:pt modelId="{C743B69B-E75C-4C61-B1B4-A27B3265B0DF}" type="pres">
      <dgm:prSet presAssocID="{2BE3EF19-82D9-4D5B-AA95-D65EFE4FB72C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CE786207-953E-42B7-960F-075B6F883879}" type="presOf" srcId="{B8096D90-DD7D-47E7-A4D2-C3B4B39FEA26}" destId="{5110CB59-02BB-4DC6-B423-E4C47A54AC09}" srcOrd="0" destOrd="0" presId="urn:microsoft.com/office/officeart/2005/8/layout/chevron2"/>
    <dgm:cxn modelId="{58F0F62D-BA5F-403C-A6CB-008A2E34A16D}" srcId="{FE9DCE11-CCEE-49D3-8567-EDC677288AD6}" destId="{2B08FB99-25BC-480D-A435-30272C086403}" srcOrd="0" destOrd="0" parTransId="{F649AD54-3362-4F17-B168-8BFD85FEE2ED}" sibTransId="{304F9573-3249-45BF-A883-3CC887AF1397}"/>
    <dgm:cxn modelId="{1FBDDE5D-70C4-4E59-986B-602FB940359A}" srcId="{255D9EF5-5880-46FB-87F8-B83307A3120D}" destId="{B8096D90-DD7D-47E7-A4D2-C3B4B39FEA26}" srcOrd="2" destOrd="0" parTransId="{59D44EFE-5CC1-4B0F-BD0D-0163F402026C}" sibTransId="{A02D77C5-CCC0-4D0D-A6FA-8ED113802B43}"/>
    <dgm:cxn modelId="{FC299F68-430B-4373-933B-E053C681A898}" srcId="{2BE3EF19-82D9-4D5B-AA95-D65EFE4FB72C}" destId="{61F7E7BA-A92A-4A0A-8A50-0FD10FDF09F8}" srcOrd="0" destOrd="0" parTransId="{72D7837F-5CF3-4647-839F-7A6B48A427BD}" sibTransId="{350CFA2A-F31E-449A-BBA0-FC87D09C0D6F}"/>
    <dgm:cxn modelId="{BF9BD54F-BB09-456C-811F-B02C96EBC0E6}" srcId="{50B61A26-50B2-42D4-B935-62F0F5235D5E}" destId="{C8C71DBE-75D6-4E66-9112-60F17C0CBEE7}" srcOrd="0" destOrd="0" parTransId="{CD540066-2FAF-4B6A-B4CE-EBF0370A5813}" sibTransId="{360D9C37-B187-40BE-AC43-C19B61DD7F01}"/>
    <dgm:cxn modelId="{B1979673-0FAD-4422-B2CF-0B355E9175C4}" srcId="{255D9EF5-5880-46FB-87F8-B83307A3120D}" destId="{2BE3EF19-82D9-4D5B-AA95-D65EFE4FB72C}" srcOrd="3" destOrd="0" parTransId="{21EDF37B-7996-4629-85BB-5A566FAE7A87}" sibTransId="{C2DA6CBD-A556-4AC3-B092-5D64375CB641}"/>
    <dgm:cxn modelId="{B1EE385A-3A91-4600-AED5-B969087E6E7F}" type="presOf" srcId="{61F7E7BA-A92A-4A0A-8A50-0FD10FDF09F8}" destId="{C743B69B-E75C-4C61-B1B4-A27B3265B0DF}" srcOrd="0" destOrd="0" presId="urn:microsoft.com/office/officeart/2005/8/layout/chevron2"/>
    <dgm:cxn modelId="{9068A87A-3ACA-4D95-896D-43E9001E2575}" type="presOf" srcId="{FE9DCE11-CCEE-49D3-8567-EDC677288AD6}" destId="{6874DB03-EBD6-4ADE-8A42-B26CBB8066F6}" srcOrd="0" destOrd="0" presId="urn:microsoft.com/office/officeart/2005/8/layout/chevron2"/>
    <dgm:cxn modelId="{5199CE7A-6213-4E4D-85A1-685D201660B7}" type="presOf" srcId="{50B61A26-50B2-42D4-B935-62F0F5235D5E}" destId="{00162342-E200-4284-B540-9CE92E1E15BF}" srcOrd="0" destOrd="0" presId="urn:microsoft.com/office/officeart/2005/8/layout/chevron2"/>
    <dgm:cxn modelId="{7BB6277D-B1EA-48BB-BC75-6C5EA32F1348}" srcId="{B8096D90-DD7D-47E7-A4D2-C3B4B39FEA26}" destId="{547A3CDB-4EFE-4A0C-959B-4BE1E979A104}" srcOrd="0" destOrd="0" parTransId="{EC94B945-8F51-4499-A334-550821247897}" sibTransId="{41B57BD1-0A80-4D30-BF95-5FF617AF3D14}"/>
    <dgm:cxn modelId="{46548D7F-BF06-4044-BF6C-AF3F6AFF351D}" type="presOf" srcId="{C8C71DBE-75D6-4E66-9112-60F17C0CBEE7}" destId="{26C08683-6593-42F7-B5A4-07EF0F7342BC}" srcOrd="0" destOrd="0" presId="urn:microsoft.com/office/officeart/2005/8/layout/chevron2"/>
    <dgm:cxn modelId="{DF6295B5-3B1E-43A1-B230-AD853E1243E4}" type="presOf" srcId="{2B08FB99-25BC-480D-A435-30272C086403}" destId="{DC621F0D-D5AB-4364-9D06-4CDB852062D5}" srcOrd="0" destOrd="0" presId="urn:microsoft.com/office/officeart/2005/8/layout/chevron2"/>
    <dgm:cxn modelId="{E893BEC2-F102-4D82-9C7F-942BA3A968F0}" srcId="{255D9EF5-5880-46FB-87F8-B83307A3120D}" destId="{50B61A26-50B2-42D4-B935-62F0F5235D5E}" srcOrd="0" destOrd="0" parTransId="{85DE572F-E5E7-400A-B7AD-C9AE689B1E1B}" sibTransId="{47A56FC7-7410-4E91-9865-450C612791AE}"/>
    <dgm:cxn modelId="{8EC880E3-693F-4F60-B3D9-635FB80A9AAF}" srcId="{255D9EF5-5880-46FB-87F8-B83307A3120D}" destId="{FE9DCE11-CCEE-49D3-8567-EDC677288AD6}" srcOrd="1" destOrd="0" parTransId="{183AA918-370E-47C1-A332-B712913BD6CF}" sibTransId="{5127C57A-09F3-44DE-8F6E-35450D7A0BBB}"/>
    <dgm:cxn modelId="{089F5BEF-C088-49ED-998A-12EF20DB2D1C}" type="presOf" srcId="{547A3CDB-4EFE-4A0C-959B-4BE1E979A104}" destId="{1B7371CE-A94F-43E3-9CB5-961209AAD315}" srcOrd="0" destOrd="0" presId="urn:microsoft.com/office/officeart/2005/8/layout/chevron2"/>
    <dgm:cxn modelId="{20AFB4EF-CBCF-4EBA-8F93-2BAA0D42D1D1}" type="presOf" srcId="{255D9EF5-5880-46FB-87F8-B83307A3120D}" destId="{F5D81C0F-AE2E-4FC4-9928-6D7FADFA42B8}" srcOrd="0" destOrd="0" presId="urn:microsoft.com/office/officeart/2005/8/layout/chevron2"/>
    <dgm:cxn modelId="{35DFBDF0-BC67-49E4-BF49-BADDA1D5027F}" type="presOf" srcId="{2BE3EF19-82D9-4D5B-AA95-D65EFE4FB72C}" destId="{9F012A9E-46DD-424D-8CB2-15840599481C}" srcOrd="0" destOrd="0" presId="urn:microsoft.com/office/officeart/2005/8/layout/chevron2"/>
    <dgm:cxn modelId="{B71A43D3-4BE6-4B3F-A50C-12DD68FDA3E6}" type="presParOf" srcId="{F5D81C0F-AE2E-4FC4-9928-6D7FADFA42B8}" destId="{C5C6DE6D-9EAC-4426-83B9-5DDEEA9291E2}" srcOrd="0" destOrd="0" presId="urn:microsoft.com/office/officeart/2005/8/layout/chevron2"/>
    <dgm:cxn modelId="{A3799FB1-6903-44ED-BDED-B45E68D7EC22}" type="presParOf" srcId="{C5C6DE6D-9EAC-4426-83B9-5DDEEA9291E2}" destId="{00162342-E200-4284-B540-9CE92E1E15BF}" srcOrd="0" destOrd="0" presId="urn:microsoft.com/office/officeart/2005/8/layout/chevron2"/>
    <dgm:cxn modelId="{AF79111C-374D-42FE-97E4-57E24417277B}" type="presParOf" srcId="{C5C6DE6D-9EAC-4426-83B9-5DDEEA9291E2}" destId="{26C08683-6593-42F7-B5A4-07EF0F7342BC}" srcOrd="1" destOrd="0" presId="urn:microsoft.com/office/officeart/2005/8/layout/chevron2"/>
    <dgm:cxn modelId="{594E8A2F-457F-41F1-9CE1-34B356A89ED1}" type="presParOf" srcId="{F5D81C0F-AE2E-4FC4-9928-6D7FADFA42B8}" destId="{5F142B96-FB98-48CE-A56C-FA0B2E502708}" srcOrd="1" destOrd="0" presId="urn:microsoft.com/office/officeart/2005/8/layout/chevron2"/>
    <dgm:cxn modelId="{D3FE53C1-EFEE-4609-A18C-23919FDC0FA6}" type="presParOf" srcId="{F5D81C0F-AE2E-4FC4-9928-6D7FADFA42B8}" destId="{E17D2424-E551-4872-8056-237A4CCAB16F}" srcOrd="2" destOrd="0" presId="urn:microsoft.com/office/officeart/2005/8/layout/chevron2"/>
    <dgm:cxn modelId="{D01A0DF2-231C-41CC-B217-FD98DC2F6F2A}" type="presParOf" srcId="{E17D2424-E551-4872-8056-237A4CCAB16F}" destId="{6874DB03-EBD6-4ADE-8A42-B26CBB8066F6}" srcOrd="0" destOrd="0" presId="urn:microsoft.com/office/officeart/2005/8/layout/chevron2"/>
    <dgm:cxn modelId="{D0C75783-4CAB-4C2B-B8BE-B3C528A86316}" type="presParOf" srcId="{E17D2424-E551-4872-8056-237A4CCAB16F}" destId="{DC621F0D-D5AB-4364-9D06-4CDB852062D5}" srcOrd="1" destOrd="0" presId="urn:microsoft.com/office/officeart/2005/8/layout/chevron2"/>
    <dgm:cxn modelId="{20C973AB-462B-4921-8278-A01E21B63038}" type="presParOf" srcId="{F5D81C0F-AE2E-4FC4-9928-6D7FADFA42B8}" destId="{02688F13-E112-40C1-8433-C8A43C6EF0F0}" srcOrd="3" destOrd="0" presId="urn:microsoft.com/office/officeart/2005/8/layout/chevron2"/>
    <dgm:cxn modelId="{EAEE3BCC-677E-4194-9D8C-C70F4860242C}" type="presParOf" srcId="{F5D81C0F-AE2E-4FC4-9928-6D7FADFA42B8}" destId="{77B340D3-A370-43C1-A62C-0C94D163F18D}" srcOrd="4" destOrd="0" presId="urn:microsoft.com/office/officeart/2005/8/layout/chevron2"/>
    <dgm:cxn modelId="{5A230F91-51F6-4A0E-8320-3DDD750C5B50}" type="presParOf" srcId="{77B340D3-A370-43C1-A62C-0C94D163F18D}" destId="{5110CB59-02BB-4DC6-B423-E4C47A54AC09}" srcOrd="0" destOrd="0" presId="urn:microsoft.com/office/officeart/2005/8/layout/chevron2"/>
    <dgm:cxn modelId="{32592F47-6D94-4C51-8169-F8DC6B539CCC}" type="presParOf" srcId="{77B340D3-A370-43C1-A62C-0C94D163F18D}" destId="{1B7371CE-A94F-43E3-9CB5-961209AAD315}" srcOrd="1" destOrd="0" presId="urn:microsoft.com/office/officeart/2005/8/layout/chevron2"/>
    <dgm:cxn modelId="{859520F8-1172-4941-855F-211993A8F0EF}" type="presParOf" srcId="{F5D81C0F-AE2E-4FC4-9928-6D7FADFA42B8}" destId="{2936A340-E3BB-4C67-9583-7C14EC836E39}" srcOrd="5" destOrd="0" presId="urn:microsoft.com/office/officeart/2005/8/layout/chevron2"/>
    <dgm:cxn modelId="{81967AFF-1684-436A-A979-2992C9BD8580}" type="presParOf" srcId="{F5D81C0F-AE2E-4FC4-9928-6D7FADFA42B8}" destId="{E8D58B38-896B-4EC5-8D52-307B19D07D70}" srcOrd="6" destOrd="0" presId="urn:microsoft.com/office/officeart/2005/8/layout/chevron2"/>
    <dgm:cxn modelId="{E58F12D2-74F1-48A4-8C12-A92F4A2E1833}" type="presParOf" srcId="{E8D58B38-896B-4EC5-8D52-307B19D07D70}" destId="{9F012A9E-46DD-424D-8CB2-15840599481C}" srcOrd="0" destOrd="0" presId="urn:microsoft.com/office/officeart/2005/8/layout/chevron2"/>
    <dgm:cxn modelId="{D61F804E-4A67-49B7-BD16-8EEEE227F828}" type="presParOf" srcId="{E8D58B38-896B-4EC5-8D52-307B19D07D70}" destId="{C743B69B-E75C-4C61-B1B4-A27B3265B0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62342-E200-4284-B540-9CE92E1E15BF}">
      <dsp:nvSpPr>
        <dsp:cNvPr id="0" name=""/>
        <dsp:cNvSpPr/>
      </dsp:nvSpPr>
      <dsp:spPr>
        <a:xfrm rot="5400000">
          <a:off x="-140829" y="140889"/>
          <a:ext cx="938863" cy="657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2000" b="1" kern="1200" dirty="0"/>
            <a:t>I faza </a:t>
          </a:r>
          <a:endParaRPr lang="hr-HR" sz="2000" b="1" kern="1200" dirty="0"/>
        </a:p>
      </dsp:txBody>
      <dsp:txXfrm rot="-5400000">
        <a:off x="1" y="328661"/>
        <a:ext cx="657204" cy="281659"/>
      </dsp:txXfrm>
    </dsp:sp>
    <dsp:sp modelId="{26C08683-6593-42F7-B5A4-07EF0F7342BC}">
      <dsp:nvSpPr>
        <dsp:cNvPr id="0" name=""/>
        <dsp:cNvSpPr/>
      </dsp:nvSpPr>
      <dsp:spPr>
        <a:xfrm rot="5400000">
          <a:off x="4498133" y="-3840868"/>
          <a:ext cx="610261" cy="82921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altLang="sr-Latn-RS" sz="1600" b="1" kern="1200" dirty="0"/>
            <a:t>   istražiti kako izgleda stručno usavršavanje u drugim zemljama</a:t>
          </a:r>
          <a:endParaRPr lang="hr-HR" sz="1600" b="1" kern="1200" dirty="0"/>
        </a:p>
      </dsp:txBody>
      <dsp:txXfrm rot="-5400000">
        <a:off x="657205" y="29850"/>
        <a:ext cx="8262328" cy="550681"/>
      </dsp:txXfrm>
    </dsp:sp>
    <dsp:sp modelId="{6874DB03-EBD6-4ADE-8A42-B26CBB8066F6}">
      <dsp:nvSpPr>
        <dsp:cNvPr id="0" name=""/>
        <dsp:cNvSpPr/>
      </dsp:nvSpPr>
      <dsp:spPr>
        <a:xfrm rot="5400000">
          <a:off x="-140829" y="927262"/>
          <a:ext cx="938863" cy="657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800" b="1" kern="1200" dirty="0"/>
            <a:t>II faza </a:t>
          </a:r>
          <a:endParaRPr lang="hr-HR" sz="1800" b="1" kern="1200" dirty="0"/>
        </a:p>
      </dsp:txBody>
      <dsp:txXfrm rot="-5400000">
        <a:off x="1" y="1115034"/>
        <a:ext cx="657204" cy="281659"/>
      </dsp:txXfrm>
    </dsp:sp>
    <dsp:sp modelId="{DC621F0D-D5AB-4364-9D06-4CDB852062D5}">
      <dsp:nvSpPr>
        <dsp:cNvPr id="0" name=""/>
        <dsp:cNvSpPr/>
      </dsp:nvSpPr>
      <dsp:spPr>
        <a:xfrm rot="5400000">
          <a:off x="4498133" y="-3094297"/>
          <a:ext cx="610261" cy="82921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altLang="sr-Latn-RS" sz="2000" b="1" kern="1200" dirty="0"/>
            <a:t>    </a:t>
          </a:r>
          <a:r>
            <a:rPr lang="hr-HR" altLang="sr-Latn-RS" sz="1600" b="1" kern="1200" dirty="0"/>
            <a:t>okupiti učitelje matematike i biologije</a:t>
          </a:r>
          <a:br>
            <a:rPr lang="hr-HR" altLang="sr-Latn-RS" sz="1600" b="1" kern="1200" dirty="0"/>
          </a:br>
          <a:r>
            <a:rPr lang="hr-HR" altLang="sr-Latn-RS" sz="1600" b="1" kern="1200" dirty="0"/>
            <a:t>(osmisliti i razvijati program stručnog usavršavanja i ponuditi modele kvalitetne nastave)</a:t>
          </a:r>
          <a:endParaRPr lang="hr-HR" sz="2000" b="1" kern="1200" dirty="0"/>
        </a:p>
      </dsp:txBody>
      <dsp:txXfrm rot="-5400000">
        <a:off x="657205" y="776421"/>
        <a:ext cx="8262328" cy="550681"/>
      </dsp:txXfrm>
    </dsp:sp>
    <dsp:sp modelId="{5110CB59-02BB-4DC6-B423-E4C47A54AC09}">
      <dsp:nvSpPr>
        <dsp:cNvPr id="0" name=""/>
        <dsp:cNvSpPr/>
      </dsp:nvSpPr>
      <dsp:spPr>
        <a:xfrm rot="5400000">
          <a:off x="-140829" y="1751499"/>
          <a:ext cx="938863" cy="657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400" b="1" kern="1200" dirty="0"/>
            <a:t>III</a:t>
          </a:r>
          <a:r>
            <a:rPr lang="hr-HR" altLang="sr-Latn-RS" sz="1600" b="1" kern="1200" dirty="0"/>
            <a:t> faza </a:t>
          </a:r>
          <a:endParaRPr lang="hr-HR" sz="1600" b="1" kern="1200" dirty="0"/>
        </a:p>
      </dsp:txBody>
      <dsp:txXfrm rot="-5400000">
        <a:off x="1" y="1939271"/>
        <a:ext cx="657204" cy="281659"/>
      </dsp:txXfrm>
    </dsp:sp>
    <dsp:sp modelId="{1B7371CE-A94F-43E3-9CB5-961209AAD315}">
      <dsp:nvSpPr>
        <dsp:cNvPr id="0" name=""/>
        <dsp:cNvSpPr/>
      </dsp:nvSpPr>
      <dsp:spPr>
        <a:xfrm rot="5400000">
          <a:off x="4498133" y="-2268122"/>
          <a:ext cx="610261" cy="82921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altLang="sr-Latn-RS" sz="1600" b="1" kern="1200" dirty="0"/>
            <a:t>    eksperimentalno istraživanje i provjera rezultata</a:t>
          </a:r>
          <a:endParaRPr lang="hr-HR" sz="1600" b="1" kern="1200" dirty="0"/>
        </a:p>
      </dsp:txBody>
      <dsp:txXfrm rot="-5400000">
        <a:off x="657205" y="1602596"/>
        <a:ext cx="8262328" cy="550681"/>
      </dsp:txXfrm>
    </dsp:sp>
    <dsp:sp modelId="{9F012A9E-46DD-424D-8CB2-15840599481C}">
      <dsp:nvSpPr>
        <dsp:cNvPr id="0" name=""/>
        <dsp:cNvSpPr/>
      </dsp:nvSpPr>
      <dsp:spPr>
        <a:xfrm rot="5400000">
          <a:off x="-140829" y="2500067"/>
          <a:ext cx="938863" cy="6572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altLang="sr-Latn-RS" sz="1600" kern="1200" dirty="0"/>
            <a:t>IV faza  </a:t>
          </a:r>
          <a:endParaRPr lang="hr-HR" sz="1600" kern="1200" dirty="0"/>
        </a:p>
      </dsp:txBody>
      <dsp:txXfrm rot="-5400000">
        <a:off x="1" y="2687839"/>
        <a:ext cx="657204" cy="281659"/>
      </dsp:txXfrm>
    </dsp:sp>
    <dsp:sp modelId="{C743B69B-E75C-4C61-B1B4-A27B3265B0DF}">
      <dsp:nvSpPr>
        <dsp:cNvPr id="0" name=""/>
        <dsp:cNvSpPr/>
      </dsp:nvSpPr>
      <dsp:spPr>
        <a:xfrm rot="5400000">
          <a:off x="4498133" y="-1481749"/>
          <a:ext cx="610261" cy="829211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hr-HR" altLang="sr-Latn-RS" sz="1600" b="1" kern="1200" dirty="0"/>
            <a:t>    objava rezultata široj stručnoj  i znanstvenoj zajednici </a:t>
          </a:r>
          <a:endParaRPr lang="hr-HR" sz="1600" b="1" kern="1200" dirty="0"/>
        </a:p>
      </dsp:txBody>
      <dsp:txXfrm rot="-5400000">
        <a:off x="657205" y="2388969"/>
        <a:ext cx="8262328" cy="550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A0DE3-3338-43E6-93D4-4285E7A0B1AF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AFDFF-3CE9-4195-B8CC-CAAF3640F14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473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zervirano mjesto slike slajda 1">
            <a:extLst>
              <a:ext uri="{FF2B5EF4-FFF2-40B4-BE49-F238E27FC236}">
                <a16:creationId xmlns:a16="http://schemas.microsoft.com/office/drawing/2014/main" id="{95AD0A11-2FA0-4006-9B39-A92CB80AB0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zervirano mjesto bilježaka 2">
            <a:extLst>
              <a:ext uri="{FF2B5EF4-FFF2-40B4-BE49-F238E27FC236}">
                <a16:creationId xmlns:a16="http://schemas.microsoft.com/office/drawing/2014/main" id="{BA27B415-9219-45DD-B9D1-EAB2E7D9B5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/>
              <a:t>Darija</a:t>
            </a:r>
          </a:p>
        </p:txBody>
      </p:sp>
      <p:sp>
        <p:nvSpPr>
          <p:cNvPr id="16388" name="Rezervirano mjesto broja slajda 3">
            <a:extLst>
              <a:ext uri="{FF2B5EF4-FFF2-40B4-BE49-F238E27FC236}">
                <a16:creationId xmlns:a16="http://schemas.microsoft.com/office/drawing/2014/main" id="{AF661A86-75EF-4665-82FB-BF62704A2C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E61BB20-222A-4688-8974-F89140FB9F44}" type="slidenum">
              <a:rPr lang="hr-HR" altLang="sr-Latn-RS"/>
              <a:pPr/>
              <a:t>2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Ja – </a:t>
            </a:r>
            <a:r>
              <a:rPr lang="hr-HR" dirty="0" err="1"/>
              <a:t>Bognar</a:t>
            </a:r>
            <a:r>
              <a:rPr lang="hr-HR" dirty="0"/>
              <a:t> i </a:t>
            </a:r>
            <a:r>
              <a:rPr lang="hr-HR" dirty="0" err="1"/>
              <a:t>clanovi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AFDFF-3CE9-4195-B8CC-CAAF3640F14D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350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AAFDFF-3CE9-4195-B8CC-CAAF3640F14D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527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B8E4CAD-FCC2-490E-AE70-31E246C567D5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70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8C295-B411-4E74-9BC4-7374A0D00C50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35995" y="6468888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292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18766-E346-49F0-9E6E-CBBED1CFF8BC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80134" y="6468888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9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71694" y="6470704"/>
            <a:ext cx="3821566" cy="274320"/>
          </a:xfrm>
        </p:spPr>
        <p:txBody>
          <a:bodyPr/>
          <a:lstStyle/>
          <a:p>
            <a:pPr algn="l"/>
            <a:r>
              <a:rPr lang="pl-PL" dirty="0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684" y="6470704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79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68888"/>
            <a:ext cx="2154142" cy="274320"/>
          </a:xfrm>
        </p:spPr>
        <p:txBody>
          <a:bodyPr/>
          <a:lstStyle/>
          <a:p>
            <a:fld id="{621B9165-7B5C-469F-8653-73ADA2B5E96C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13993" y="6470069"/>
            <a:ext cx="4892739" cy="274320"/>
          </a:xfrm>
        </p:spPr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3166" y="6468888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6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90316-FCBC-4B78-80FC-DF6425B16D78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30419" y="6468888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31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149795" y="6470704"/>
            <a:ext cx="1172225" cy="274320"/>
          </a:xfrm>
        </p:spPr>
        <p:txBody>
          <a:bodyPr/>
          <a:lstStyle/>
          <a:p>
            <a:fld id="{559F0AB9-DB52-44C9-BA12-70BECF08D127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74021" y="6470704"/>
            <a:ext cx="4892739" cy="274320"/>
          </a:xfrm>
        </p:spPr>
        <p:txBody>
          <a:bodyPr/>
          <a:lstStyle/>
          <a:p>
            <a:pPr algn="ctr"/>
            <a:r>
              <a:rPr lang="pl-PL" dirty="0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4128" y="6462615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357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E7D4-1700-4714-8573-4984F6CCCBB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235995" y="6468888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68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9592" y="6470069"/>
            <a:ext cx="2154142" cy="274320"/>
          </a:xfrm>
        </p:spPr>
        <p:txBody>
          <a:bodyPr/>
          <a:lstStyle/>
          <a:p>
            <a:fld id="{66EDAF75-F2DB-4A6A-81EF-01AFB0AABE7C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0109" y="6470069"/>
            <a:ext cx="4892739" cy="274320"/>
          </a:xfrm>
        </p:spPr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89223" y="6470069"/>
            <a:ext cx="973666" cy="27432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63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E8D49-6B9E-459D-A1AD-70152851A0A7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0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115C-C70B-42CA-AD11-DA73D7AA6728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231827" y="6468888"/>
            <a:ext cx="973666" cy="274320"/>
          </a:xfrm>
        </p:spPr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603145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4DD0104-34CF-48B2-9796-8E6B90573616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60763" y="6468888"/>
            <a:ext cx="489273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pPr algn="ctr"/>
            <a:r>
              <a:rPr lang="pl-PL" dirty="0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79061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744198" y="6253548"/>
            <a:ext cx="1331873" cy="55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surfprima.net/pluginfile.php/129/course/section/11/Hemmeter%20et%20al.%20-%202011%20-%20Impact%20of%20performance%20feedback%20delivered%20via%20elect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urfprima.net/pluginfile.php/129/course/section/11/Online%20stru%C4%8Dno%20usavr%C5%A1avanje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8667_cfxNs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 Kako biti bolji učitelj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610600" y="4960136"/>
            <a:ext cx="3200400" cy="1783563"/>
          </a:xfrm>
        </p:spPr>
        <p:txBody>
          <a:bodyPr>
            <a:normAutofit/>
          </a:bodyPr>
          <a:lstStyle/>
          <a:p>
            <a:r>
              <a:rPr lang="hr-HR" b="1" dirty="0"/>
              <a:t>Darija Mikić, </a:t>
            </a:r>
            <a:br>
              <a:rPr lang="hr-HR" dirty="0"/>
            </a:br>
            <a:r>
              <a:rPr lang="hr-HR" dirty="0"/>
              <a:t>OŠ Mato Lovrak, Nova Gradiška</a:t>
            </a:r>
          </a:p>
          <a:p>
            <a:r>
              <a:rPr lang="hr-HR" b="1" dirty="0"/>
              <a:t>Magdalena Mikulić, </a:t>
            </a:r>
            <a:br>
              <a:rPr lang="hr-HR" dirty="0"/>
            </a:br>
            <a:r>
              <a:rPr lang="hr-HR" dirty="0"/>
              <a:t>OŠ „ Ivan Meštrović”, Vrpolje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9C5AE-EDC5-4CD2-B95D-D79F7E36B571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>
          <a:xfrm>
            <a:off x="3336861" y="6469379"/>
            <a:ext cx="4892739" cy="274320"/>
          </a:xfrm>
        </p:spPr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B25C0C4C-4C28-4902-9C0E-CEA07B754ECD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1897863"/>
            <a:ext cx="9144000" cy="1050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4000" b="1" dirty="0"/>
              <a:t>Projekt „Stručno usavršavanje učitelja u funkciji unapređenja rezultata učenja učenika osnovne škole u prirodoslovnom i matematičkom području“</a:t>
            </a:r>
            <a:endParaRPr lang="hr-HR" altLang="sr-Latn-RS" sz="4000" dirty="0"/>
          </a:p>
        </p:txBody>
      </p:sp>
    </p:spTree>
    <p:extLst>
      <p:ext uri="{BB962C8B-B14F-4D97-AF65-F5344CB8AC3E}">
        <p14:creationId xmlns:p14="http://schemas.microsoft.com/office/powerpoint/2010/main" val="1781864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6D89B1-BCE0-4CAC-A1CC-7B588480F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99158E0F-C099-4939-AD87-AB53EE49B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865C9-415F-47FA-9049-D9FF389CB533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C50DEDA-9FD3-46CC-9A50-AEB390A9C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5" name="Rezervirano mjesto sadržaja 3">
            <a:extLst>
              <a:ext uri="{FF2B5EF4-FFF2-40B4-BE49-F238E27FC236}">
                <a16:creationId xmlns:a16="http://schemas.microsoft.com/office/drawing/2014/main" id="{F61920F8-72D2-41EA-BCD8-D6DF851A0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6118" y="381000"/>
            <a:ext cx="10799763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143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D37498D-DA26-4138-B8FA-D69A56B9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Struktura komentara na forumima:</a:t>
            </a:r>
            <a:endParaRPr lang="hr-HR" dirty="0"/>
          </a:p>
        </p:txBody>
      </p:sp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72AE01C6-42A4-4769-82A3-92D8F834B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980" y="1769165"/>
            <a:ext cx="10644411" cy="4485690"/>
          </a:xfrm>
        </p:spPr>
        <p:txBody>
          <a:bodyPr>
            <a:normAutofit/>
          </a:bodyPr>
          <a:lstStyle/>
          <a:p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a) </a:t>
            </a:r>
            <a:r>
              <a:rPr lang="hr-HR" altLang="en-US" b="1" i="1" dirty="0">
                <a:solidFill>
                  <a:srgbClr val="4C4C4C"/>
                </a:solidFill>
                <a:latin typeface="Roboto" panose="02000000000000000000" pitchFamily="2" charset="0"/>
              </a:rPr>
              <a:t>uvodni komentar</a:t>
            </a:r>
            <a:r>
              <a:rPr lang="hr-HR" altLang="en-US" b="1" dirty="0">
                <a:solidFill>
                  <a:srgbClr val="4C4C4C"/>
                </a:solidFill>
                <a:latin typeface="Roboto" panose="02000000000000000000" pitchFamily="2" charset="0"/>
              </a:rPr>
              <a:t> </a:t>
            </a: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koji uključuje pozitivne ili empatične opće konstatacije o nastavi,</a:t>
            </a:r>
          </a:p>
          <a:p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b) </a:t>
            </a:r>
            <a:r>
              <a:rPr lang="hr-HR" altLang="en-US" b="1" i="1" dirty="0">
                <a:solidFill>
                  <a:srgbClr val="4C4C4C"/>
                </a:solidFill>
                <a:latin typeface="Roboto" panose="02000000000000000000" pitchFamily="2" charset="0"/>
              </a:rPr>
              <a:t>pozitivna povratna informacija</a:t>
            </a: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 koja sadrži opis i pohvalu barem jedne dobro ostvarene nastavne situacije,</a:t>
            </a:r>
          </a:p>
          <a:p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c) </a:t>
            </a:r>
            <a:r>
              <a:rPr lang="hr-HR" altLang="en-US" b="1" i="1" dirty="0">
                <a:solidFill>
                  <a:srgbClr val="4C4C4C"/>
                </a:solidFill>
                <a:latin typeface="Roboto" panose="02000000000000000000" pitchFamily="2" charset="0"/>
              </a:rPr>
              <a:t>korektivna povratna informacija</a:t>
            </a: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 koja ukazuje na dijelove nastave koje je moguće unaprijediti,</a:t>
            </a:r>
          </a:p>
          <a:p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d)</a:t>
            </a:r>
            <a:r>
              <a:rPr lang="hr-HR" altLang="en-US" i="1" dirty="0">
                <a:solidFill>
                  <a:srgbClr val="4C4C4C"/>
                </a:solidFill>
                <a:latin typeface="Roboto" panose="02000000000000000000" pitchFamily="2" charset="0"/>
              </a:rPr>
              <a:t> </a:t>
            </a:r>
            <a:r>
              <a:rPr lang="hr-HR" altLang="en-US" b="1" i="1" dirty="0">
                <a:solidFill>
                  <a:srgbClr val="4C4C4C"/>
                </a:solidFill>
                <a:latin typeface="Roboto" panose="02000000000000000000" pitchFamily="2" charset="0"/>
              </a:rPr>
              <a:t>planiranje narednih aktivnosti</a:t>
            </a:r>
            <a:r>
              <a:rPr lang="hr-HR" altLang="en-US" b="1" dirty="0">
                <a:solidFill>
                  <a:srgbClr val="4C4C4C"/>
                </a:solidFill>
                <a:latin typeface="Roboto" panose="02000000000000000000" pitchFamily="2" charset="0"/>
              </a:rPr>
              <a:t> </a:t>
            </a: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koje mogu uključivati primjere nastave ili multimedijske obrazovne sadržaja te pitanja ili prijedloge u vezi s planom narednih aktivnosti</a:t>
            </a:r>
          </a:p>
          <a:p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e) </a:t>
            </a:r>
            <a:r>
              <a:rPr lang="hr-HR" altLang="en-US" b="1" i="1" dirty="0">
                <a:solidFill>
                  <a:srgbClr val="4C4C4C"/>
                </a:solidFill>
                <a:latin typeface="Roboto" panose="02000000000000000000" pitchFamily="2" charset="0"/>
              </a:rPr>
              <a:t>završni pozitivni komentar</a:t>
            </a:r>
            <a:r>
              <a:rPr lang="hr-HR" altLang="en-US" b="1" dirty="0">
                <a:solidFill>
                  <a:srgbClr val="4C4C4C"/>
                </a:solidFill>
                <a:latin typeface="Roboto" panose="02000000000000000000" pitchFamily="2" charset="0"/>
              </a:rPr>
              <a:t> ili ohrabrenje. </a:t>
            </a:r>
            <a:b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</a:b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    (</a:t>
            </a:r>
            <a:r>
              <a:rPr lang="hr-HR" altLang="en-US" b="1" u="sng" dirty="0" err="1">
                <a:solidFill>
                  <a:srgbClr val="E63946"/>
                </a:solidFill>
                <a:latin typeface="Roboto" panose="02000000000000000000" pitchFamily="2" charset="0"/>
                <a:hlinkClick r:id="rId2"/>
              </a:rPr>
              <a:t>Hemmeter</a:t>
            </a:r>
            <a:r>
              <a:rPr lang="hr-HR" altLang="en-US" dirty="0">
                <a:solidFill>
                  <a:srgbClr val="4C4C4C"/>
                </a:solidFill>
                <a:latin typeface="Roboto" panose="02000000000000000000" pitchFamily="2" charset="0"/>
              </a:rPr>
              <a:t> i sur., 2011).</a:t>
            </a:r>
            <a:endParaRPr lang="hr-HR" altLang="en-US" dirty="0"/>
          </a:p>
          <a:p>
            <a:endParaRPr lang="hr-HR" dirty="0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F7905EB5-7DA0-4781-82A9-B0B02E469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490AB-8C30-4A66-9A48-8DE78A692B4E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40173953-4499-48AE-9239-7EA9C9AA4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199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8976EA-14CF-49B0-ABCA-452FB1B0A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Zajednice učenja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021FAD-DD5A-4F9B-94A1-E442DB20D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altLang="sr-Latn-RS" dirty="0"/>
              <a:t> Online - preko aplikacije </a:t>
            </a:r>
            <a:r>
              <a:rPr lang="hr-HR" altLang="sr-Latn-RS" dirty="0" err="1"/>
              <a:t>Zoom</a:t>
            </a:r>
            <a:endParaRPr lang="hr-HR" altLang="sr-Latn-RS" dirty="0"/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dirty="0"/>
              <a:t> svaka dva tjedna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dirty="0"/>
              <a:t> posebno učitelji matematike, posebno učitelji biologije</a:t>
            </a:r>
          </a:p>
          <a:p>
            <a:endParaRPr lang="hr-HR" altLang="sr-Latn-RS" dirty="0"/>
          </a:p>
          <a:p>
            <a:r>
              <a:rPr lang="hr-HR" altLang="sr-Latn-RS" dirty="0">
                <a:solidFill>
                  <a:srgbClr val="4C4C4C"/>
                </a:solidFill>
                <a:latin typeface="Roboto" panose="02000000000000000000" pitchFamily="2" charset="0"/>
              </a:rPr>
              <a:t>Naše online stručno usavršavanje temelji se na konstruktivističkoj teoriji učenja za koju je važno da učenje nije nešto što se događa samo u glavama ljudi ili njihovoj interakciji s obrazovnim sadržajima već se ono odvija aktivnim sudjelovanjem i raspravama o praksi (</a:t>
            </a:r>
            <a:r>
              <a:rPr lang="hr-HR" altLang="sr-Latn-RS" dirty="0" err="1">
                <a:solidFill>
                  <a:srgbClr val="E63946"/>
                </a:solidFill>
                <a:latin typeface="Roboto" panose="02000000000000000000" pitchFamily="2" charset="0"/>
                <a:hlinkClick r:id="rId2"/>
              </a:rPr>
              <a:t>Bognar</a:t>
            </a:r>
            <a:r>
              <a:rPr lang="hr-HR" altLang="sr-Latn-RS" dirty="0">
                <a:solidFill>
                  <a:srgbClr val="E63946"/>
                </a:solidFill>
                <a:latin typeface="Roboto" panose="02000000000000000000" pitchFamily="2" charset="0"/>
                <a:hlinkClick r:id="rId2"/>
              </a:rPr>
              <a:t> i Filipov, 2020</a:t>
            </a:r>
            <a:r>
              <a:rPr lang="hr-HR" altLang="sr-Latn-RS" dirty="0">
                <a:solidFill>
                  <a:srgbClr val="4C4C4C"/>
                </a:solidFill>
                <a:latin typeface="Roboto" panose="02000000000000000000" pitchFamily="2" charset="0"/>
              </a:rPr>
              <a:t>).</a:t>
            </a:r>
            <a:endParaRPr lang="hr-HR" altLang="sr-Latn-RS" dirty="0"/>
          </a:p>
          <a:p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E695436-9FAC-42A8-A2D1-65191239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F35D-5FD5-4797-BBA0-942165BD5A02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F95882D-67B5-4BFB-B79A-60A17F02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6" name="Slika 2">
            <a:extLst>
              <a:ext uri="{FF2B5EF4-FFF2-40B4-BE49-F238E27FC236}">
                <a16:creationId xmlns:a16="http://schemas.microsoft.com/office/drawing/2014/main" id="{EDD4DF31-CE29-4E9D-A6C4-5AF5A974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51" y="548640"/>
            <a:ext cx="3187864" cy="2678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91137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12D35B-7697-4060-B7A7-60DD3426F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CA02D-61CA-449F-A489-89387D464B72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319C7D-7A20-43B1-8BAE-DCC823009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AF3E9C27-D2CD-44A1-8467-B1910B7B259F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8" y="927100"/>
            <a:ext cx="4267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sz="2400" b="1"/>
              <a:t>Vremenska crta </a:t>
            </a:r>
            <a:br>
              <a:rPr lang="hr-HR" altLang="sr-Latn-RS" sz="2400" b="1"/>
            </a:br>
            <a:r>
              <a:rPr lang="hr-HR" altLang="sr-Latn-RS" sz="2400" b="1"/>
              <a:t>zajednice učenja matematike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1432A92-D7F5-4C5D-BA5D-6F207BA69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98" y="2606039"/>
            <a:ext cx="5864759" cy="276084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E10EE19-0295-4217-A989-3F2474AF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22" y="2460402"/>
            <a:ext cx="5621494" cy="2906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id="{20FCB5CC-448C-40DB-85A3-3895D7ABC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75" y="958850"/>
            <a:ext cx="42672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 b="1">
                <a:latin typeface="Calibri Light" panose="020F0302020204030204" pitchFamily="34" charset="0"/>
              </a:rPr>
              <a:t>Forum</a:t>
            </a:r>
            <a:br>
              <a:rPr lang="hr-HR" altLang="sr-Latn-RS" sz="2400" b="1">
                <a:latin typeface="Calibri Light" panose="020F0302020204030204" pitchFamily="34" charset="0"/>
              </a:rPr>
            </a:br>
            <a:r>
              <a:rPr lang="hr-HR" altLang="sr-Latn-RS" sz="2400" b="1">
                <a:latin typeface="Calibri Light" panose="020F0302020204030204" pitchFamily="34" charset="0"/>
              </a:rPr>
              <a:t>zajednice učenja matematike</a:t>
            </a:r>
          </a:p>
        </p:txBody>
      </p:sp>
    </p:spTree>
    <p:extLst>
      <p:ext uri="{BB962C8B-B14F-4D97-AF65-F5344CB8AC3E}">
        <p14:creationId xmlns:p14="http://schemas.microsoft.com/office/powerpoint/2010/main" val="1542411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DEEEC3-B5EE-44C6-8295-A7F6E926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NA početku projekta i na kraju…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3CA987F-8DB5-420E-8FF0-D17095128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187756">
            <a:off x="589777" y="1938130"/>
            <a:ext cx="5176986" cy="4022725"/>
          </a:xfrm>
          <a:prstGeom prst="rect">
            <a:avLst/>
          </a:prstGeom>
        </p:spPr>
      </p:pic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2E90263-DA43-44B2-97D1-1D992A19E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72F712C-1BAD-431F-96B3-87F926451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67FD642-9B12-4A44-B3EA-1F7D1AB41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2761">
            <a:off x="3409615" y="2149170"/>
            <a:ext cx="6471118" cy="360064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82138C5-EAC2-485F-A76C-31177A54C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145">
            <a:off x="7479570" y="4047144"/>
            <a:ext cx="4185723" cy="18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8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sr-Latn-RS" dirty="0"/>
              <a:t>aplikacija </a:t>
            </a:r>
            <a:r>
              <a:rPr lang="hr-HR" altLang="sr-Latn-RS" dirty="0" err="1"/>
              <a:t>ASSISTments</a:t>
            </a:r>
            <a:r>
              <a:rPr lang="hr-HR" altLang="sr-Latn-RS" dirty="0"/>
              <a:t>: </a:t>
            </a:r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B1D4D-03B0-4E97-B05E-6104C82FD172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EBA40090-0534-40A7-8682-463F9A876A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45" y="2286000"/>
            <a:ext cx="8888847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6316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0A6EE7-688B-4984-BB76-0268EC58731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/>
              <a:t>Što ASSISTments pruža učiteljima?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9640D3-7A5E-4173-B043-11EEA24CFD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2119743"/>
            <a:ext cx="10515600" cy="405722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80000"/>
              </a:lnSpc>
            </a:pPr>
            <a:r>
              <a:rPr lang="hr-HR" sz="2600"/>
              <a:t>Stara verzija 1.0</a:t>
            </a:r>
          </a:p>
          <a:p>
            <a:pPr lvl="0">
              <a:lnSpc>
                <a:spcPct val="80000"/>
              </a:lnSpc>
            </a:pPr>
            <a:r>
              <a:rPr lang="hr-HR" sz="2600"/>
              <a:t>nova verzija: 2.0</a:t>
            </a:r>
          </a:p>
          <a:p>
            <a:pPr lvl="0">
              <a:lnSpc>
                <a:spcPct val="80000"/>
              </a:lnSpc>
            </a:pPr>
            <a:endParaRPr lang="hr-HR" sz="2600"/>
          </a:p>
          <a:p>
            <a:pPr marL="0" lvl="0" indent="0">
              <a:lnSpc>
                <a:spcPct val="80000"/>
              </a:lnSpc>
              <a:buNone/>
            </a:pPr>
            <a:r>
              <a:rPr lang="hr-HR" sz="2600"/>
              <a:t>              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600"/>
              <a:t>   Individualna obuka  1:1</a:t>
            </a:r>
          </a:p>
          <a:p>
            <a:pPr marL="0" lvl="0" indent="0">
              <a:lnSpc>
                <a:spcPct val="80000"/>
              </a:lnSpc>
              <a:buNone/>
            </a:pPr>
            <a:endParaRPr lang="hr-HR" sz="2600"/>
          </a:p>
          <a:p>
            <a:pPr marL="0" lvl="0" indent="0">
              <a:lnSpc>
                <a:spcPct val="80000"/>
              </a:lnSpc>
              <a:buNone/>
            </a:pPr>
            <a:r>
              <a:rPr lang="hr-HR" sz="2600"/>
              <a:t>Webinari s opisom i točnim datumom održavanja 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600"/>
              <a:t>                                                            ASSISTments Ambassador   </a:t>
            </a:r>
          </a:p>
          <a:p>
            <a:pPr marL="0" lvl="0" indent="0">
              <a:lnSpc>
                <a:spcPct val="80000"/>
              </a:lnSpc>
              <a:buNone/>
            </a:pPr>
            <a:r>
              <a:rPr lang="hr-HR" sz="2600"/>
              <a:t>                                          Virtualna profesionalna komunikacija između učitelja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69A7207B-F304-47A3-86B9-2581DD44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073" y="1698346"/>
            <a:ext cx="5990289" cy="2934260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5" name="Ravni poveznik sa strelicom 6">
            <a:extLst>
              <a:ext uri="{FF2B5EF4-FFF2-40B4-BE49-F238E27FC236}">
                <a16:creationId xmlns:a16="http://schemas.microsoft.com/office/drawing/2014/main" id="{61A7D686-947F-48D1-A62A-BE6A91587964}"/>
              </a:ext>
            </a:extLst>
          </p:cNvPr>
          <p:cNvCxnSpPr>
            <a:cxnSpLocks/>
          </p:cNvCxnSpPr>
          <p:nvPr/>
        </p:nvCxnSpPr>
        <p:spPr>
          <a:xfrm flipV="1">
            <a:off x="4487216" y="3925957"/>
            <a:ext cx="1736108" cy="75338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6" name="Ravni poveznik sa strelicom 7">
            <a:extLst>
              <a:ext uri="{FF2B5EF4-FFF2-40B4-BE49-F238E27FC236}">
                <a16:creationId xmlns:a16="http://schemas.microsoft.com/office/drawing/2014/main" id="{9819E5A7-D34C-47A3-8548-B6A5CF6118F4}"/>
              </a:ext>
            </a:extLst>
          </p:cNvPr>
          <p:cNvCxnSpPr>
            <a:cxnSpLocks/>
          </p:cNvCxnSpPr>
          <p:nvPr/>
        </p:nvCxnSpPr>
        <p:spPr>
          <a:xfrm flipV="1">
            <a:off x="6952004" y="4148353"/>
            <a:ext cx="1269009" cy="619192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7" name="Ravni poveznik sa strelicom 11">
            <a:extLst>
              <a:ext uri="{FF2B5EF4-FFF2-40B4-BE49-F238E27FC236}">
                <a16:creationId xmlns:a16="http://schemas.microsoft.com/office/drawing/2014/main" id="{B162DD33-9E89-48DB-B8F6-817EE081EC32}"/>
              </a:ext>
            </a:extLst>
          </p:cNvPr>
          <p:cNvCxnSpPr/>
          <p:nvPr/>
        </p:nvCxnSpPr>
        <p:spPr>
          <a:xfrm flipV="1">
            <a:off x="9377876" y="4225634"/>
            <a:ext cx="1290127" cy="1294425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  <p:cxnSp>
        <p:nvCxnSpPr>
          <p:cNvPr id="8" name="Ravni poveznik sa strelicom 12">
            <a:extLst>
              <a:ext uri="{FF2B5EF4-FFF2-40B4-BE49-F238E27FC236}">
                <a16:creationId xmlns:a16="http://schemas.microsoft.com/office/drawing/2014/main" id="{34D38F27-B134-4739-9835-0F1B5488F64A}"/>
              </a:ext>
            </a:extLst>
          </p:cNvPr>
          <p:cNvCxnSpPr>
            <a:cxnSpLocks/>
          </p:cNvCxnSpPr>
          <p:nvPr/>
        </p:nvCxnSpPr>
        <p:spPr>
          <a:xfrm flipV="1">
            <a:off x="8221013" y="4086083"/>
            <a:ext cx="1370696" cy="1127009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5A6368-167A-4475-87F1-75A096B4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izrade zadatka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6C3034A-D865-4C61-951B-78457884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BB398-297F-4AB1-A275-D21AB39BC385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7E0A601-9FE9-4424-8EA8-D0886D91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C06F9276-8BEA-4766-9F46-08BB70231D86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619" y="1620077"/>
            <a:ext cx="9019908" cy="463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3F2A7DC-87E5-4F06-A789-7833DF4E1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38" b="89974" l="10000" r="90000">
                        <a14:foregroundMark x1="29222" y1="8279" x2="44444" y2="8668"/>
                        <a14:foregroundMark x1="44444" y1="8668" x2="52444" y2="8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40287">
            <a:off x="-347853" y="1896445"/>
            <a:ext cx="3176536" cy="54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23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176D3D-50D2-48E2-87B5-25D29AF4F55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/>
              <a:t>Učenici:</a:t>
            </a:r>
          </a:p>
        </p:txBody>
      </p:sp>
      <p:pic>
        <p:nvPicPr>
          <p:cNvPr id="3" name="Rezervirano mjesto sadržaja 8">
            <a:extLst>
              <a:ext uri="{FF2B5EF4-FFF2-40B4-BE49-F238E27FC236}">
                <a16:creationId xmlns:a16="http://schemas.microsoft.com/office/drawing/2014/main" id="{74CE0F68-0A8F-4B85-BDDB-012F524B9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195" y="1813516"/>
            <a:ext cx="10954209" cy="3810293"/>
          </a:xfrm>
        </p:spPr>
      </p:pic>
      <p:sp>
        <p:nvSpPr>
          <p:cNvPr id="4" name="TekstniOkvir 9">
            <a:extLst>
              <a:ext uri="{FF2B5EF4-FFF2-40B4-BE49-F238E27FC236}">
                <a16:creationId xmlns:a16="http://schemas.microsoft.com/office/drawing/2014/main" id="{8B15A9A8-34A7-4C24-B69D-ABD45BE49E54}"/>
              </a:ext>
            </a:extLst>
          </p:cNvPr>
          <p:cNvSpPr txBox="1"/>
          <p:nvPr/>
        </p:nvSpPr>
        <p:spPr>
          <a:xfrm>
            <a:off x="8841383" y="5720485"/>
            <a:ext cx="2570021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POGLEDAJ</a:t>
            </a:r>
            <a:r>
              <a:rPr lang="hr-HR" sz="1800" b="0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 </a:t>
            </a:r>
            <a:r>
              <a:rPr lang="hr-HR" sz="1800" b="1" i="0" u="none" strike="noStrike" kern="1200" cap="none" spc="0" baseline="0" dirty="0">
                <a:solidFill>
                  <a:srgbClr val="FF0000"/>
                </a:solidFill>
                <a:uFillTx/>
                <a:latin typeface="Calibri"/>
              </a:rPr>
              <a:t>POMOĆ</a:t>
            </a:r>
          </a:p>
        </p:txBody>
      </p:sp>
      <p:sp>
        <p:nvSpPr>
          <p:cNvPr id="5" name="TekstniOkvir 10">
            <a:extLst>
              <a:ext uri="{FF2B5EF4-FFF2-40B4-BE49-F238E27FC236}">
                <a16:creationId xmlns:a16="http://schemas.microsoft.com/office/drawing/2014/main" id="{548D98CB-22C7-4995-97A0-5B20869BF1AD}"/>
              </a:ext>
            </a:extLst>
          </p:cNvPr>
          <p:cNvSpPr txBox="1"/>
          <p:nvPr/>
        </p:nvSpPr>
        <p:spPr>
          <a:xfrm>
            <a:off x="2424540" y="5930121"/>
            <a:ext cx="2410687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POTVRDI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ODGOVOR</a:t>
            </a:r>
          </a:p>
        </p:txBody>
      </p:sp>
      <p:sp>
        <p:nvSpPr>
          <p:cNvPr id="6" name="TekstniOkvir 11">
            <a:extLst>
              <a:ext uri="{FF2B5EF4-FFF2-40B4-BE49-F238E27FC236}">
                <a16:creationId xmlns:a16="http://schemas.microsoft.com/office/drawing/2014/main" id="{A27FE9C5-9C65-4E9E-89E8-3AA78D5476D4}"/>
              </a:ext>
            </a:extLst>
          </p:cNvPr>
          <p:cNvSpPr txBox="1"/>
          <p:nvPr/>
        </p:nvSpPr>
        <p:spPr>
          <a:xfrm>
            <a:off x="9545778" y="3158840"/>
            <a:ext cx="180801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Komentiraj problem</a:t>
            </a:r>
          </a:p>
        </p:txBody>
      </p:sp>
      <p:cxnSp>
        <p:nvCxnSpPr>
          <p:cNvPr id="7" name="Ravni poveznik sa strelicom 13">
            <a:extLst>
              <a:ext uri="{FF2B5EF4-FFF2-40B4-BE49-F238E27FC236}">
                <a16:creationId xmlns:a16="http://schemas.microsoft.com/office/drawing/2014/main" id="{1E40A96F-AD6A-44EB-8321-9364324E9301}"/>
              </a:ext>
            </a:extLst>
          </p:cNvPr>
          <p:cNvCxnSpPr>
            <a:endCxn id="5" idx="0"/>
          </p:cNvCxnSpPr>
          <p:nvPr/>
        </p:nvCxnSpPr>
        <p:spPr>
          <a:xfrm>
            <a:off x="2909456" y="5334563"/>
            <a:ext cx="720437" cy="595558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8" name="Ravni poveznik sa strelicom 15">
            <a:extLst>
              <a:ext uri="{FF2B5EF4-FFF2-40B4-BE49-F238E27FC236}">
                <a16:creationId xmlns:a16="http://schemas.microsoft.com/office/drawing/2014/main" id="{BD132D7F-1ABC-46DF-9EA9-83C1F721EBB1}"/>
              </a:ext>
            </a:extLst>
          </p:cNvPr>
          <p:cNvCxnSpPr>
            <a:cxnSpLocks/>
          </p:cNvCxnSpPr>
          <p:nvPr/>
        </p:nvCxnSpPr>
        <p:spPr>
          <a:xfrm flipH="1">
            <a:off x="10449785" y="5356184"/>
            <a:ext cx="347038" cy="420781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9" name="Ravni poveznik sa strelicom 18">
            <a:extLst>
              <a:ext uri="{FF2B5EF4-FFF2-40B4-BE49-F238E27FC236}">
                <a16:creationId xmlns:a16="http://schemas.microsoft.com/office/drawing/2014/main" id="{78B5A8C4-2A76-4C2B-BDE2-07F9C03AD6CB}"/>
              </a:ext>
            </a:extLst>
          </p:cNvPr>
          <p:cNvCxnSpPr>
            <a:cxnSpLocks/>
          </p:cNvCxnSpPr>
          <p:nvPr/>
        </p:nvCxnSpPr>
        <p:spPr>
          <a:xfrm flipH="1">
            <a:off x="10027229" y="2962307"/>
            <a:ext cx="349223" cy="344042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86AD3A7-F6FE-4D9E-9C57-306BABF0E7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7A27AFE7-FF34-43CA-B271-30E179240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75" y="581892"/>
            <a:ext cx="11887200" cy="5694215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zervirano mjesto sadržaja 2">
            <a:extLst>
              <a:ext uri="{FF2B5EF4-FFF2-40B4-BE49-F238E27FC236}">
                <a16:creationId xmlns:a16="http://schemas.microsoft.com/office/drawing/2014/main" id="{AF94D547-B444-48DA-B026-25C0A413AA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3203" y="2188128"/>
            <a:ext cx="10515600" cy="540385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hr-HR" altLang="sr-Latn-RS" dirty="0"/>
              <a:t> Projekt financira Hrvatska zaklada za znanost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en-US" dirty="0"/>
              <a:t> Provedbu istraživanja odobrilo je Ministarstvo znanosti i obrazovanja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en-US" dirty="0"/>
              <a:t> Sudjeluju četiri sveučilišne suradničke institucije i Agencija za odgoj i obrazovanje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hr-HR" altLang="sr-Latn-RS" dirty="0"/>
              <a:t> Svrha projekta: razvoj i provjera učinkovitosti modela stručnog usavršavanja učitelja biologije i matematike koji mogu doprinijeti kvaliteti učenja učitelja, bitnim promjenama u nastavi i rezultatima koje postižu učenici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hr-HR" altLang="sr-Latn-RS" dirty="0"/>
              <a:t> Krajnji cilj projekta: model učinkovitog stručnog usavršavanja primjenjiv u hrvatskom odgojno-obrazovnom kontekstu koji će biti prezentiran široj stručnoj i znanstvenoj javnosti.</a:t>
            </a:r>
          </a:p>
          <a:p>
            <a:pPr eaLnBrk="1" hangingPunct="1"/>
            <a:endParaRPr lang="hr-HR" altLang="sr-Latn-RS" dirty="0"/>
          </a:p>
          <a:p>
            <a:pPr eaLnBrk="1" hangingPunct="1"/>
            <a:endParaRPr lang="hr-HR" altLang="sr-Latn-RS" dirty="0"/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5BEB33FE-A35A-4561-8C6B-6CA5F04E0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603145"/>
            <a:ext cx="9720072" cy="1499616"/>
          </a:xfrm>
        </p:spPr>
        <p:txBody>
          <a:bodyPr>
            <a:normAutofit/>
          </a:bodyPr>
          <a:lstStyle/>
          <a:p>
            <a:r>
              <a:rPr lang="hr-HR" altLang="sr-Latn-RS" dirty="0"/>
              <a:t>Kratko o samom projektu: </a:t>
            </a:r>
            <a:endParaRPr lang="hr-HR" dirty="0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CCEB66A-BED8-413B-B54D-54C2B3032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A4AC-5829-4C6C-A70B-BEBC6CDEF9CC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BB1AAE1-C918-4345-85F6-451420373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785617-6803-4949-9230-B0D45F9CD0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hr-HR" dirty="0"/>
              <a:t>Učitelji:</a:t>
            </a:r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228C0F49-2E0E-4147-8946-DFA94EAC6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1964" y="1629469"/>
            <a:ext cx="9616971" cy="5228531"/>
          </a:xfrm>
        </p:spPr>
      </p:pic>
      <p:sp>
        <p:nvSpPr>
          <p:cNvPr id="4" name="TekstniOkvir 5">
            <a:extLst>
              <a:ext uri="{FF2B5EF4-FFF2-40B4-BE49-F238E27FC236}">
                <a16:creationId xmlns:a16="http://schemas.microsoft.com/office/drawing/2014/main" id="{996C564F-65AC-4ECD-9146-2C9CAF7E44CB}"/>
              </a:ext>
            </a:extLst>
          </p:cNvPr>
          <p:cNvSpPr txBox="1"/>
          <p:nvPr/>
        </p:nvSpPr>
        <p:spPr>
          <a:xfrm>
            <a:off x="6400800" y="843241"/>
            <a:ext cx="495300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POSTOTAK RIJEŠENOSTI POJEDINOG ZADATKA</a:t>
            </a:r>
          </a:p>
        </p:txBody>
      </p:sp>
      <p:sp>
        <p:nvSpPr>
          <p:cNvPr id="5" name="TekstniOkvir 6">
            <a:extLst>
              <a:ext uri="{FF2B5EF4-FFF2-40B4-BE49-F238E27FC236}">
                <a16:creationId xmlns:a16="http://schemas.microsoft.com/office/drawing/2014/main" id="{5DBFA100-4A28-4991-B718-097E906EC712}"/>
              </a:ext>
            </a:extLst>
          </p:cNvPr>
          <p:cNvSpPr txBox="1"/>
          <p:nvPr/>
        </p:nvSpPr>
        <p:spPr>
          <a:xfrm>
            <a:off x="10002978" y="1845634"/>
            <a:ext cx="2050468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RJEŠENJA ZADATAKA</a:t>
            </a:r>
          </a:p>
        </p:txBody>
      </p:sp>
      <p:sp>
        <p:nvSpPr>
          <p:cNvPr id="6" name="TekstniOkvir 8">
            <a:extLst>
              <a:ext uri="{FF2B5EF4-FFF2-40B4-BE49-F238E27FC236}">
                <a16:creationId xmlns:a16="http://schemas.microsoft.com/office/drawing/2014/main" id="{15E18932-9113-4D00-848C-FF358DAAD6D0}"/>
              </a:ext>
            </a:extLst>
          </p:cNvPr>
          <p:cNvSpPr txBox="1"/>
          <p:nvPr/>
        </p:nvSpPr>
        <p:spPr>
          <a:xfrm>
            <a:off x="10187714" y="5389418"/>
            <a:ext cx="164407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UČENIČKA</a:t>
            </a:r>
            <a:r>
              <a:rPr lang="hr-H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</a:t>
            </a:r>
            <a:r>
              <a:rPr lang="hr-HR" sz="1800" b="1" i="0" u="none" strike="noStrike" kern="1200" cap="none" spc="0" baseline="0">
                <a:solidFill>
                  <a:srgbClr val="FF0000"/>
                </a:solidFill>
                <a:uFillTx/>
                <a:latin typeface="Calibri"/>
              </a:rPr>
              <a:t>POSTIGNUĆA</a:t>
            </a:r>
          </a:p>
        </p:txBody>
      </p:sp>
      <p:cxnSp>
        <p:nvCxnSpPr>
          <p:cNvPr id="7" name="Ravni poveznik sa strelicom 10">
            <a:extLst>
              <a:ext uri="{FF2B5EF4-FFF2-40B4-BE49-F238E27FC236}">
                <a16:creationId xmlns:a16="http://schemas.microsoft.com/office/drawing/2014/main" id="{34C20C74-1DA6-4CF9-8221-BA77295176A1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5585791" y="1027909"/>
            <a:ext cx="815009" cy="1074852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8" name="Ravni poveznik sa strelicom 11">
            <a:extLst>
              <a:ext uri="{FF2B5EF4-FFF2-40B4-BE49-F238E27FC236}">
                <a16:creationId xmlns:a16="http://schemas.microsoft.com/office/drawing/2014/main" id="{7A6046E4-034B-4FD4-ACE8-B877B6C34121}"/>
              </a:ext>
            </a:extLst>
          </p:cNvPr>
          <p:cNvCxnSpPr>
            <a:cxnSpLocks/>
          </p:cNvCxnSpPr>
          <p:nvPr/>
        </p:nvCxnSpPr>
        <p:spPr>
          <a:xfrm flipV="1">
            <a:off x="8156859" y="2185242"/>
            <a:ext cx="1846119" cy="515685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9" name="Ravni poveznik sa strelicom 12">
            <a:extLst>
              <a:ext uri="{FF2B5EF4-FFF2-40B4-BE49-F238E27FC236}">
                <a16:creationId xmlns:a16="http://schemas.microsoft.com/office/drawing/2014/main" id="{9DC2973F-43A7-49D2-B7DF-69136802C856}"/>
              </a:ext>
            </a:extLst>
          </p:cNvPr>
          <p:cNvCxnSpPr>
            <a:cxnSpLocks/>
          </p:cNvCxnSpPr>
          <p:nvPr/>
        </p:nvCxnSpPr>
        <p:spPr>
          <a:xfrm flipV="1">
            <a:off x="8080513" y="5712585"/>
            <a:ext cx="2107201" cy="559006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10" name="Ravni poveznik sa strelicom 16">
            <a:extLst>
              <a:ext uri="{FF2B5EF4-FFF2-40B4-BE49-F238E27FC236}">
                <a16:creationId xmlns:a16="http://schemas.microsoft.com/office/drawing/2014/main" id="{53D4AE7F-2E32-4B3E-AF31-C9EC72E16CAA}"/>
              </a:ext>
            </a:extLst>
          </p:cNvPr>
          <p:cNvCxnSpPr>
            <a:cxnSpLocks/>
          </p:cNvCxnSpPr>
          <p:nvPr/>
        </p:nvCxnSpPr>
        <p:spPr>
          <a:xfrm>
            <a:off x="8201893" y="5559523"/>
            <a:ext cx="1801085" cy="1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00242B79-C68A-4CB2-B7AB-4CA1F24FE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38" b="89974" l="10000" r="90000">
                        <a14:foregroundMark x1="29222" y1="8279" x2="44444" y2="8668"/>
                        <a14:foregroundMark x1="44444" y1="8668" x2="52444" y2="8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48290">
            <a:off x="-915808" y="2573389"/>
            <a:ext cx="3176536" cy="54565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B7B554-86DD-4F54-9845-E8A00549FB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365129"/>
            <a:ext cx="10744200" cy="5578470"/>
          </a:xfrm>
        </p:spPr>
        <p:txBody>
          <a:bodyPr/>
          <a:lstStyle/>
          <a:p>
            <a:pPr lvl="0"/>
            <a:r>
              <a:rPr lang="hr-HR"/>
              <a:t>Učitelji:</a:t>
            </a:r>
            <a:br>
              <a:rPr lang="hr-HR"/>
            </a:br>
            <a:br>
              <a:rPr lang="hr-HR"/>
            </a:br>
            <a:r>
              <a:rPr lang="hr-HR" sz="2400" b="1">
                <a:solidFill>
                  <a:srgbClr val="FF0000"/>
                </a:solidFill>
              </a:rPr>
              <a:t>TOČNO RIJEŠEN ZADATAK</a:t>
            </a:r>
            <a:br>
              <a:rPr lang="hr-HR" sz="2400" b="1">
                <a:solidFill>
                  <a:srgbClr val="FF0000"/>
                </a:solidFill>
              </a:rPr>
            </a:br>
            <a:br>
              <a:rPr lang="hr-HR" sz="2400" b="1">
                <a:solidFill>
                  <a:srgbClr val="FF0000"/>
                </a:solidFill>
              </a:rPr>
            </a:br>
            <a:r>
              <a:rPr lang="hr-HR" sz="2400" b="1">
                <a:solidFill>
                  <a:srgbClr val="FF0000"/>
                </a:solidFill>
              </a:rPr>
              <a:t>TOČNO RIJEŠEN ZADATAK </a:t>
            </a:r>
            <a:br>
              <a:rPr lang="hr-HR" sz="2400" b="1">
                <a:solidFill>
                  <a:srgbClr val="FF0000"/>
                </a:solidFill>
              </a:rPr>
            </a:br>
            <a:r>
              <a:rPr lang="hr-HR" sz="2400" b="1">
                <a:solidFill>
                  <a:srgbClr val="FF0000"/>
                </a:solidFill>
              </a:rPr>
              <a:t>UZ TRAŽENU POMOĆ</a:t>
            </a:r>
            <a:br>
              <a:rPr lang="hr-HR" sz="2400" b="1">
                <a:solidFill>
                  <a:srgbClr val="FF0000"/>
                </a:solidFill>
              </a:rPr>
            </a:br>
            <a:br>
              <a:rPr lang="hr-HR" sz="2400" b="1">
                <a:solidFill>
                  <a:srgbClr val="FF0000"/>
                </a:solidFill>
              </a:rPr>
            </a:br>
            <a:r>
              <a:rPr lang="hr-HR" sz="2400" b="1">
                <a:solidFill>
                  <a:srgbClr val="FF0000"/>
                </a:solidFill>
              </a:rPr>
              <a:t>NITI UZ TRAŽENU POMOĆ,</a:t>
            </a:r>
            <a:br>
              <a:rPr lang="hr-HR" sz="2400" b="1">
                <a:solidFill>
                  <a:srgbClr val="FF0000"/>
                </a:solidFill>
              </a:rPr>
            </a:br>
            <a:r>
              <a:rPr lang="hr-HR" sz="2400" b="1">
                <a:solidFill>
                  <a:srgbClr val="FF0000"/>
                </a:solidFill>
              </a:rPr>
              <a:t> ZADATAK</a:t>
            </a:r>
            <a:br>
              <a:rPr lang="hr-HR" sz="2400" b="1">
                <a:solidFill>
                  <a:srgbClr val="FF0000"/>
                </a:solidFill>
              </a:rPr>
            </a:br>
            <a:r>
              <a:rPr lang="hr-HR" sz="2400" b="1">
                <a:solidFill>
                  <a:srgbClr val="FF0000"/>
                </a:solidFill>
              </a:rPr>
              <a:t> NIJE TOČNO RIJEŠEN</a:t>
            </a:r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DAC44B3A-7072-4962-B144-54E2FBE9D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965" y="133612"/>
            <a:ext cx="7917871" cy="6041504"/>
          </a:xfrm>
        </p:spPr>
      </p:pic>
      <p:cxnSp>
        <p:nvCxnSpPr>
          <p:cNvPr id="4" name="Ravni poveznik sa strelicom 6">
            <a:extLst>
              <a:ext uri="{FF2B5EF4-FFF2-40B4-BE49-F238E27FC236}">
                <a16:creationId xmlns:a16="http://schemas.microsoft.com/office/drawing/2014/main" id="{D6673273-5CD0-438B-B6BA-8063EE985BED}"/>
              </a:ext>
            </a:extLst>
          </p:cNvPr>
          <p:cNvCxnSpPr/>
          <p:nvPr/>
        </p:nvCxnSpPr>
        <p:spPr>
          <a:xfrm flipV="1">
            <a:off x="3796140" y="682883"/>
            <a:ext cx="1371600" cy="1907913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5" name="Ravni poveznik sa strelicom 8">
            <a:extLst>
              <a:ext uri="{FF2B5EF4-FFF2-40B4-BE49-F238E27FC236}">
                <a16:creationId xmlns:a16="http://schemas.microsoft.com/office/drawing/2014/main" id="{37EAA351-04DB-497B-83A4-7CDC3AF344EF}"/>
              </a:ext>
            </a:extLst>
          </p:cNvPr>
          <p:cNvCxnSpPr/>
          <p:nvPr/>
        </p:nvCxnSpPr>
        <p:spPr>
          <a:xfrm flipV="1">
            <a:off x="3671453" y="2729346"/>
            <a:ext cx="1565562" cy="872832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6" name="Ravni poveznik sa strelicom 10">
            <a:extLst>
              <a:ext uri="{FF2B5EF4-FFF2-40B4-BE49-F238E27FC236}">
                <a16:creationId xmlns:a16="http://schemas.microsoft.com/office/drawing/2014/main" id="{389386D9-D70C-495F-9201-C2A0CF1C6002}"/>
              </a:ext>
            </a:extLst>
          </p:cNvPr>
          <p:cNvCxnSpPr/>
          <p:nvPr/>
        </p:nvCxnSpPr>
        <p:spPr>
          <a:xfrm>
            <a:off x="3422068" y="4641274"/>
            <a:ext cx="5306291" cy="914400"/>
          </a:xfrm>
          <a:prstGeom prst="straightConnector1">
            <a:avLst/>
          </a:prstGeom>
          <a:noFill/>
          <a:ln w="57150" cap="flat">
            <a:solidFill>
              <a:srgbClr val="4472C4"/>
            </a:solidFill>
            <a:prstDash val="solid"/>
            <a:miter/>
            <a:tailEnd type="arrow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4812AE0-4442-45DB-9CD8-A20DB6BD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Modificirani oblik obrnute učionice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AC2C605-311E-4948-A6C4-9B6FCFFA9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443" y="1848678"/>
            <a:ext cx="11489635" cy="446068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standardni oblik obrnute učionice nije najbolji oblik za nastavu matematike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 Obrnuta učionica: </a:t>
            </a:r>
          </a:p>
          <a:p>
            <a:pPr marL="0" indent="0" algn="ctr">
              <a:buNone/>
            </a:pPr>
            <a:r>
              <a:rPr lang="hr-HR" dirty="0"/>
              <a:t>video zapis + zadaci </a:t>
            </a:r>
            <a:r>
              <a:rPr lang="hr-HR" dirty="0">
                <a:latin typeface="Barlow Semi Condensed"/>
              </a:rPr>
              <a:t>→ uvježbavanje na idućem satu matematike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>
                <a:latin typeface="Barlow Semi Condensed"/>
              </a:rPr>
              <a:t> modificirana  obrnuta učionica:</a:t>
            </a:r>
          </a:p>
          <a:p>
            <a:pPr>
              <a:buFontTx/>
              <a:buChar char="-"/>
            </a:pPr>
            <a:r>
              <a:rPr lang="hr-HR" dirty="0">
                <a:latin typeface="Barlow Semi Condensed"/>
              </a:rPr>
              <a:t> U obliku matematičke priče, </a:t>
            </a:r>
            <a:r>
              <a:rPr lang="hr-HR" dirty="0"/>
              <a:t>čiji likovi su sami učenici</a:t>
            </a:r>
            <a:r>
              <a:rPr lang="hr-HR" dirty="0">
                <a:latin typeface="Barlow Semi Condensed"/>
              </a:rPr>
              <a:t> </a:t>
            </a:r>
          </a:p>
          <a:p>
            <a:pPr marL="0" indent="0">
              <a:buNone/>
            </a:pPr>
            <a:r>
              <a:rPr lang="hr-HR" dirty="0"/>
              <a:t>problem+ zadaci + samostalno istraživanje i otkrivanje + rješavanje zadataka </a:t>
            </a:r>
            <a:r>
              <a:rPr lang="hr-HR" dirty="0">
                <a:latin typeface="Barlow Semi Condensed"/>
              </a:rPr>
              <a:t>→analiza učeničkih radova + uočavanje problema + izvođenje formula + uvježbavanje i rješavanje novih problema na satu matematike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>
                <a:latin typeface="Barlow Semi Condensed"/>
              </a:rPr>
              <a:t> Pozitivne strane: povećana samostalnost učenika, problemska nastava, timski rad, podrška slabijim učenicima, rad na matematičkoj komunikaciji, vođenje rasprava, rješavanje problema iz svakodnevnog života</a:t>
            </a:r>
          </a:p>
          <a:p>
            <a:pPr marL="0" indent="0">
              <a:buNone/>
            </a:pPr>
            <a:endParaRPr lang="hr-HR" dirty="0"/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7BDEB74-820C-4544-96AC-5C3DF3A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8522F35-F569-4E7B-8565-8794EAAC9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744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595DB166-DD88-408B-91F2-9EB0AF675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7210">
            <a:off x="8455074" y="1908681"/>
            <a:ext cx="3603233" cy="1840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AB9A68B-4EA0-44A5-9288-BF88012CE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 obrnute učionice u Njemačkoj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5D59F9E-85AF-44D3-A796-5C3630992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41" y="1971445"/>
            <a:ext cx="7607159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 koncentracija na uvođenje promjena koje se odnose na: slabije učenike, korekcija matematičke komunikacije i diferenciranje zadataka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Prof. dr. C. </a:t>
            </a:r>
            <a:r>
              <a:rPr lang="hr-HR" dirty="0" err="1"/>
              <a:t>Spannagel</a:t>
            </a:r>
            <a:r>
              <a:rPr lang="hr-HR" dirty="0"/>
              <a:t> uvodi promjene u svojoj nastavi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modificirao oblik obrnute učionice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koristi </a:t>
            </a:r>
            <a:r>
              <a:rPr lang="hr-HR" dirty="0" err="1"/>
              <a:t>Tutorium</a:t>
            </a:r>
            <a:r>
              <a:rPr lang="hr-HR" dirty="0"/>
              <a:t>, Tutore, mijenja način predavanja, podrška slabijima, rasprava i samostalnost u rješavanju, vodi rasprave i potiče matematičku komunikaciju.</a:t>
            </a:r>
          </a:p>
          <a:p>
            <a:pPr>
              <a:buFont typeface="Wingdings" panose="05000000000000000000" pitchFamily="2" charset="2"/>
              <a:buChar char="v"/>
            </a:pPr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E34763F-828F-4B91-8B87-DCDAC194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CEC00B5-AD2D-4630-9D9C-CCFBECDD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Google Shape;342;p15">
            <a:extLst>
              <a:ext uri="{FF2B5EF4-FFF2-40B4-BE49-F238E27FC236}">
                <a16:creationId xmlns:a16="http://schemas.microsoft.com/office/drawing/2014/main" id="{9F8DC348-5989-476E-B02D-3401F3B0AC3C}"/>
              </a:ext>
            </a:extLst>
          </p:cNvPr>
          <p:cNvSpPr txBox="1">
            <a:spLocks/>
          </p:cNvSpPr>
          <p:nvPr/>
        </p:nvSpPr>
        <p:spPr>
          <a:xfrm>
            <a:off x="3571694" y="4886555"/>
            <a:ext cx="6274545" cy="184078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/>
              <a:t>Prof. Dr. Christian Spannagel, </a:t>
            </a:r>
            <a:br>
              <a:rPr lang="de-DE" sz="3600" dirty="0"/>
            </a:br>
            <a:r>
              <a:rPr lang="de-DE" sz="2400" dirty="0"/>
              <a:t>Pädagogische Hochschule Heidelberg, </a:t>
            </a:r>
            <a:br>
              <a:rPr lang="de-DE" sz="2400" dirty="0"/>
            </a:br>
            <a:r>
              <a:rPr lang="de-DE" sz="2400" dirty="0"/>
              <a:t>Institut für Mathematik und Informatik</a:t>
            </a:r>
            <a:endParaRPr lang="de-DE" sz="5400" dirty="0">
              <a:solidFill>
                <a:schemeClr val="accent2"/>
              </a:solidFill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0861F8C-4909-49D9-AC6D-EF2BBC8BA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37" y="3361668"/>
            <a:ext cx="2906110" cy="2906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76679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68188E9-5F71-40CF-9471-D7147B385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6947D-B0FE-438C-BFCF-20646A299140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F0CEAB-94FA-4007-A67E-4FEB886E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6" name="Naslov 1">
            <a:extLst>
              <a:ext uri="{FF2B5EF4-FFF2-40B4-BE49-F238E27FC236}">
                <a16:creationId xmlns:a16="http://schemas.microsoft.com/office/drawing/2014/main" id="{41493452-CC84-491E-B61A-49171DAA143E}"/>
              </a:ext>
            </a:extLst>
          </p:cNvPr>
          <p:cNvSpPr txBox="1">
            <a:spLocks noChangeArrowheads="1"/>
          </p:cNvSpPr>
          <p:nvPr/>
        </p:nvSpPr>
        <p:spPr>
          <a:xfrm>
            <a:off x="545755" y="327025"/>
            <a:ext cx="14539912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altLang="sr-Latn-RS" dirty="0"/>
              <a:t>Pozitivna iskustva: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:a16="http://schemas.microsoft.com/office/drawing/2014/main" id="{69FF7B63-AE5E-4A1D-A0CA-D0C3DF657080}"/>
              </a:ext>
            </a:extLst>
          </p:cNvPr>
          <p:cNvSpPr txBox="1">
            <a:spLocks noChangeArrowheads="1"/>
          </p:cNvSpPr>
          <p:nvPr/>
        </p:nvSpPr>
        <p:spPr>
          <a:xfrm>
            <a:off x="545755" y="1397207"/>
            <a:ext cx="10515600" cy="4351337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dinamičnost susreta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izmjene aktivnosti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razmjena iskustava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kolektivni </a:t>
            </a:r>
            <a:r>
              <a:rPr lang="hr-HR" altLang="sr-Latn-RS" sz="1800" dirty="0" err="1"/>
              <a:t>mikroidentitet</a:t>
            </a:r>
            <a:endParaRPr lang="hr-HR" altLang="sr-Latn-RS" sz="1800" dirty="0"/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rad na svom usavršavanju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intervjui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ugodna atmosfera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međusobno podržavanje i poticanje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međusobna suradnja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svladavanje novih izazova i stjecanje novih vještina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razvoj problemske nastave i akcijsko istraživanje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sr-Latn-RS" sz="1800" dirty="0"/>
              <a:t> različiti oblici rada, npr. obrnuta učionica</a:t>
            </a:r>
          </a:p>
          <a:p>
            <a:endParaRPr lang="hr-HR" altLang="sr-Latn-RS" sz="1800" dirty="0"/>
          </a:p>
          <a:p>
            <a:endParaRPr lang="hr-HR" altLang="sr-Latn-RS" sz="1800" dirty="0"/>
          </a:p>
        </p:txBody>
      </p:sp>
      <p:pic>
        <p:nvPicPr>
          <p:cNvPr id="8" name="Picture 6" descr="Job Club For Youth - Intervju za posao – kako se pripremiti">
            <a:extLst>
              <a:ext uri="{FF2B5EF4-FFF2-40B4-BE49-F238E27FC236}">
                <a16:creationId xmlns:a16="http://schemas.microsoft.com/office/drawing/2014/main" id="{3294E0EF-A9DD-46A6-91B4-012BF1755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790575"/>
            <a:ext cx="49323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0478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D95A040C-540A-4A90-B8B9-BDC20D9AB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3BA0F-D7B6-4E3F-97EF-B63B0F2CDD73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288ADCB-4349-4DF9-B2E9-4A4BD9A22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sp>
        <p:nvSpPr>
          <p:cNvPr id="4" name="Rezervirano mjesto sadržaja 2">
            <a:extLst>
              <a:ext uri="{FF2B5EF4-FFF2-40B4-BE49-F238E27FC236}">
                <a16:creationId xmlns:a16="http://schemas.microsoft.com/office/drawing/2014/main" id="{52DD9311-51DC-4B09-B637-E27C54E8DDC7}"/>
              </a:ext>
            </a:extLst>
          </p:cNvPr>
          <p:cNvSpPr txBox="1">
            <a:spLocks noChangeArrowheads="1"/>
          </p:cNvSpPr>
          <p:nvPr/>
        </p:nvSpPr>
        <p:spPr>
          <a:xfrm>
            <a:off x="5906105" y="1770618"/>
            <a:ext cx="5889625" cy="363061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altLang="sr-Latn-RS" dirty="0"/>
              <a:t>„Zar je meni ovo trebalo…”</a:t>
            </a:r>
          </a:p>
          <a:p>
            <a:r>
              <a:rPr lang="hr-HR" altLang="sr-Latn-RS" dirty="0"/>
              <a:t>„Hoće li sve planirano na satu biti i ostvareno?”</a:t>
            </a:r>
          </a:p>
          <a:p>
            <a:r>
              <a:rPr lang="hr-HR" altLang="sr-Latn-RS" dirty="0"/>
              <a:t>„Kako ćemo se mi snaći, a kako naši učenici ”</a:t>
            </a:r>
          </a:p>
          <a:p>
            <a:r>
              <a:rPr lang="hr-HR" altLang="sr-Latn-RS" dirty="0"/>
              <a:t>„Hoću li zadovoljiti (svoje) postavljene kriterije?”</a:t>
            </a:r>
          </a:p>
          <a:p>
            <a:r>
              <a:rPr lang="hr-HR" altLang="sr-Latn-RS" dirty="0"/>
              <a:t>Jesam li ja uistinu dovoljno dobar da kreiram primjer kvalitetne nastave</a:t>
            </a:r>
          </a:p>
          <a:p>
            <a:r>
              <a:rPr lang="hr-HR" altLang="sr-Latn-RS" dirty="0"/>
              <a:t>…….</a:t>
            </a:r>
          </a:p>
        </p:txBody>
      </p:sp>
      <p:sp>
        <p:nvSpPr>
          <p:cNvPr id="5" name="Naslov 1">
            <a:extLst>
              <a:ext uri="{FF2B5EF4-FFF2-40B4-BE49-F238E27FC236}">
                <a16:creationId xmlns:a16="http://schemas.microsoft.com/office/drawing/2014/main" id="{96558AA6-121D-4AEF-A0E8-ADFA57F4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92" y="593725"/>
            <a:ext cx="332581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hr-HR" altLang="sr-Latn-RS"/>
              <a:t>Negativno….</a:t>
            </a:r>
            <a:endParaRPr lang="hr-HR" altLang="sr-Latn-RS" dirty="0"/>
          </a:p>
        </p:txBody>
      </p:sp>
      <p:pic>
        <p:nvPicPr>
          <p:cNvPr id="6" name="Slika 4">
            <a:extLst>
              <a:ext uri="{FF2B5EF4-FFF2-40B4-BE49-F238E27FC236}">
                <a16:creationId xmlns:a16="http://schemas.microsoft.com/office/drawing/2014/main" id="{D80E7511-711E-434C-8757-5B9655E07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92" y="2273300"/>
            <a:ext cx="4529138" cy="276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0638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C3420C0-82CC-4236-BC8E-CE30DB5B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AF75-F2DB-4A6A-81EF-01AFB0AABE7C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AAAB2C4-137C-488B-8C90-6000D22C6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062CCD0-8DEC-4A7F-BA7C-F3C9090D4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7012"/>
            <a:ext cx="111252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B7699345-E119-42CE-8FBF-64775BB811F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r-HR" altLang="sr-Latn-RS" b="1"/>
              <a:t>Hvala svima!</a:t>
            </a:r>
          </a:p>
        </p:txBody>
      </p:sp>
      <p:sp>
        <p:nvSpPr>
          <p:cNvPr id="6" name="Rezervirano mjesto sadržaja 2">
            <a:extLst>
              <a:ext uri="{FF2B5EF4-FFF2-40B4-BE49-F238E27FC236}">
                <a16:creationId xmlns:a16="http://schemas.microsoft.com/office/drawing/2014/main" id="{6B9284D9-C273-4B91-8897-F69F0BDD1778}"/>
              </a:ext>
            </a:extLst>
          </p:cNvPr>
          <p:cNvSpPr txBox="1">
            <a:spLocks noChangeArrowheads="1"/>
          </p:cNvSpPr>
          <p:nvPr/>
        </p:nvSpPr>
        <p:spPr>
          <a:xfrm>
            <a:off x="4397375" y="5973763"/>
            <a:ext cx="3897313" cy="657225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altLang="sr-Latn-RS" b="1"/>
              <a:t>To bi bilo sve za danas!</a:t>
            </a:r>
          </a:p>
        </p:txBody>
      </p:sp>
    </p:spTree>
    <p:extLst>
      <p:ext uri="{BB962C8B-B14F-4D97-AF65-F5344CB8AC3E}">
        <p14:creationId xmlns:p14="http://schemas.microsoft.com/office/powerpoint/2010/main" val="227397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8E0210-D338-4883-958C-E6FF8F18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Voditelji projekta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F00888-0E3F-488B-A475-032D116A1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737" y="1987826"/>
            <a:ext cx="9720071" cy="402336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hr-HR" altLang="sr-Latn-RS" b="1" dirty="0"/>
              <a:t>Voditelj projekta: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altLang="sr-Latn-RS" dirty="0"/>
              <a:t> dr. </a:t>
            </a:r>
            <a:r>
              <a:rPr lang="hr-HR" altLang="sr-Latn-RS" dirty="0" err="1"/>
              <a:t>sc</a:t>
            </a:r>
            <a:r>
              <a:rPr lang="hr-HR" altLang="sr-Latn-RS" dirty="0"/>
              <a:t>. </a:t>
            </a:r>
            <a:r>
              <a:rPr lang="hr-HR" altLang="sr-Latn-RS" b="1" dirty="0"/>
              <a:t>Branko </a:t>
            </a:r>
            <a:r>
              <a:rPr lang="hr-HR" altLang="sr-Latn-RS" b="1" dirty="0" err="1"/>
              <a:t>Bognar</a:t>
            </a:r>
            <a:r>
              <a:rPr lang="hr-HR" altLang="sr-Latn-RS" dirty="0"/>
              <a:t>, </a:t>
            </a:r>
            <a:br>
              <a:rPr lang="hr-HR" altLang="sr-Latn-RS" dirty="0"/>
            </a:br>
            <a:r>
              <a:rPr lang="hr-HR" altLang="sr-Latn-RS" dirty="0"/>
              <a:t>izv. prof. na Filozofskom fakultetu u Osijeku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altLang="sr-Latn-RS" dirty="0"/>
              <a:t> </a:t>
            </a:r>
            <a:r>
              <a:rPr lang="hr-HR" altLang="sr-Latn-RS" b="1" dirty="0" err="1"/>
              <a:t>Mia</a:t>
            </a:r>
            <a:r>
              <a:rPr lang="hr-HR" altLang="sr-Latn-RS" b="1" dirty="0"/>
              <a:t> Filipov</a:t>
            </a:r>
            <a:r>
              <a:rPr lang="hr-HR" altLang="sr-Latn-RS" dirty="0"/>
              <a:t>, doktorandica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dirty="0"/>
              <a:t> doc. dr. </a:t>
            </a:r>
            <a:r>
              <a:rPr lang="hr-HR" dirty="0" err="1"/>
              <a:t>sc</a:t>
            </a:r>
            <a:r>
              <a:rPr lang="hr-HR" dirty="0"/>
              <a:t>. </a:t>
            </a:r>
            <a:r>
              <a:rPr lang="hr-HR" b="1" dirty="0"/>
              <a:t>Ljerka Jukić Matić</a:t>
            </a:r>
            <a:r>
              <a:rPr lang="hr-HR" dirty="0"/>
              <a:t>,</a:t>
            </a:r>
          </a:p>
          <a:p>
            <a:pPr marL="0" indent="0">
              <a:buNone/>
              <a:defRPr/>
            </a:pPr>
            <a:r>
              <a:rPr lang="hr-HR" altLang="sr-Latn-RS" dirty="0"/>
              <a:t>Odjel za matematiku Sveučilišta Josip Juraj Strossmayer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altLang="sr-Latn-RS" dirty="0"/>
              <a:t> </a:t>
            </a:r>
            <a:r>
              <a:rPr lang="hr-HR" altLang="sr-Latn-RS" b="1" dirty="0"/>
              <a:t>Dijana Moslavac </a:t>
            </a:r>
            <a:r>
              <a:rPr lang="hr-HR" altLang="sr-Latn-RS" b="1" dirty="0" err="1"/>
              <a:t>Bičvić</a:t>
            </a:r>
            <a:r>
              <a:rPr lang="hr-HR" altLang="sr-Latn-RS" dirty="0"/>
              <a:t>, katedra za matematiku, </a:t>
            </a:r>
          </a:p>
          <a:p>
            <a:pPr marL="0" indent="0">
              <a:buNone/>
              <a:defRPr/>
            </a:pPr>
            <a:r>
              <a:rPr lang="hr-HR" altLang="sr-Latn-RS" dirty="0"/>
              <a:t>     Fakultet za odgojne i obrazovne znanosti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altLang="sr-Latn-RS" dirty="0"/>
              <a:t> </a:t>
            </a:r>
            <a:r>
              <a:rPr lang="hr-HR" altLang="sr-Latn-RS" b="1" dirty="0"/>
              <a:t>Jelena </a:t>
            </a:r>
            <a:r>
              <a:rPr lang="hr-HR" altLang="sr-Latn-RS" b="1" dirty="0" err="1"/>
              <a:t>Noskov</a:t>
            </a:r>
            <a:r>
              <a:rPr lang="hr-HR" altLang="sr-Latn-RS" b="1" dirty="0"/>
              <a:t> </a:t>
            </a:r>
            <a:r>
              <a:rPr lang="hr-HR" altLang="sr-Latn-RS" dirty="0"/>
              <a:t>– viša savjetnica za matematiku AZOO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hr-HR" dirty="0"/>
              <a:t> dr. </a:t>
            </a:r>
            <a:r>
              <a:rPr lang="hr-HR" dirty="0" err="1"/>
              <a:t>sc</a:t>
            </a:r>
            <a:r>
              <a:rPr lang="hr-HR" dirty="0"/>
              <a:t>. </a:t>
            </a:r>
            <a:r>
              <a:rPr lang="hr-HR" b="1" dirty="0"/>
              <a:t>Ivana </a:t>
            </a:r>
            <a:r>
              <a:rPr lang="hr-HR" b="1" dirty="0" err="1"/>
              <a:t>Šustek</a:t>
            </a:r>
            <a:r>
              <a:rPr lang="hr-HR" dirty="0"/>
              <a:t>, </a:t>
            </a:r>
            <a:r>
              <a:rPr lang="hr-HR" dirty="0" err="1"/>
              <a:t>poslijedoktorandica</a:t>
            </a:r>
            <a:r>
              <a:rPr lang="hr-HR" dirty="0"/>
              <a:t>, </a:t>
            </a:r>
            <a:r>
              <a:rPr lang="hr-HR" altLang="sr-Latn-RS" dirty="0"/>
              <a:t>Filozofski  fakultet u Osijeku</a:t>
            </a:r>
          </a:p>
          <a:p>
            <a:pPr marL="0" indent="0">
              <a:buNone/>
              <a:defRPr/>
            </a:pPr>
            <a:endParaRPr lang="hr-HR" altLang="sr-Latn-RS" dirty="0"/>
          </a:p>
          <a:p>
            <a:pPr>
              <a:defRPr/>
            </a:pPr>
            <a:endParaRPr lang="hr-HR" altLang="sr-Latn-RS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9B7261-9DA3-4A88-890E-1AEC16A47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C8011-1D36-4F24-9498-E7FE3D3E1452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DE4392-77FB-4D4B-8F98-279523D5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6" name="Rezervirano mjesto sadržaja 10">
            <a:extLst>
              <a:ext uri="{FF2B5EF4-FFF2-40B4-BE49-F238E27FC236}">
                <a16:creationId xmlns:a16="http://schemas.microsoft.com/office/drawing/2014/main" id="{F0EBD401-7A69-40E9-9DC2-425D10FD48A4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2413">
            <a:off x="8494882" y="2131341"/>
            <a:ext cx="2746951" cy="3654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1706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B0E3EC-5D06-41A7-8FE7-0C23FFDDE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599" y="658069"/>
            <a:ext cx="9720072" cy="1499616"/>
          </a:xfrm>
        </p:spPr>
        <p:txBody>
          <a:bodyPr/>
          <a:lstStyle/>
          <a:p>
            <a:r>
              <a:rPr lang="hr-HR" dirty="0"/>
              <a:t>Kako je nastao projekt: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3A7962-D9BB-4C21-ACC3-FE678E72D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hr-HR" altLang="sr-Latn-RS" dirty="0"/>
              <a:t> rezultati </a:t>
            </a:r>
            <a:r>
              <a:rPr lang="hr-HR" altLang="sr-Latn-RS" dirty="0" err="1"/>
              <a:t>Pisa</a:t>
            </a:r>
            <a:r>
              <a:rPr lang="hr-HR" altLang="sr-Latn-RS" dirty="0"/>
              <a:t> testiranja </a:t>
            </a:r>
          </a:p>
          <a:p>
            <a:endParaRPr lang="hr-HR" altLang="sr-Latn-RS" dirty="0"/>
          </a:p>
          <a:p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D2BE0A9-86B4-45F2-9F00-8320561B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48C01-C4BA-44BE-AE85-7B6D42194F81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C478F9-21E3-4A09-929D-6BE3F8B5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graphicFrame>
        <p:nvGraphicFramePr>
          <p:cNvPr id="7" name="Dijagram 6">
            <a:extLst>
              <a:ext uri="{FF2B5EF4-FFF2-40B4-BE49-F238E27FC236}">
                <a16:creationId xmlns:a16="http://schemas.microsoft.com/office/drawing/2014/main" id="{45323D82-EA35-4E85-8738-BF1A6E8BB1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0311998"/>
              </p:ext>
            </p:extLst>
          </p:nvPr>
        </p:nvGraphicFramePr>
        <p:xfrm>
          <a:off x="1739348" y="2812774"/>
          <a:ext cx="8949323" cy="3298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Mrežni medijski sadržaji 1" title="Projekt stručnog usavršavanja učitelja biologije i matematike">
            <a:hlinkClick r:id="" action="ppaction://media"/>
            <a:extLst>
              <a:ext uri="{FF2B5EF4-FFF2-40B4-BE49-F238E27FC236}">
                <a16:creationId xmlns:a16="http://schemas.microsoft.com/office/drawing/2014/main" id="{0E2FC5B6-B1CA-47A5-9EF8-71B28308F9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8"/>
          <a:srcRect t="12041" r="707" b="15288"/>
          <a:stretch/>
        </p:blipFill>
        <p:spPr>
          <a:xfrm>
            <a:off x="8473291" y="529754"/>
            <a:ext cx="3452423" cy="1421083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Grafika 9" descr="Filmska klapa">
            <a:extLst>
              <a:ext uri="{FF2B5EF4-FFF2-40B4-BE49-F238E27FC236}">
                <a16:creationId xmlns:a16="http://schemas.microsoft.com/office/drawing/2014/main" id="{5F1A853F-F6E6-4BE8-AEC3-C8DFF451F6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60" y="20086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0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DF5D26-14FF-45D7-B866-6F62CA198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48640"/>
            <a:ext cx="9720072" cy="1499616"/>
          </a:xfrm>
        </p:spPr>
        <p:txBody>
          <a:bodyPr/>
          <a:lstStyle/>
          <a:p>
            <a:r>
              <a:rPr lang="hr-HR" dirty="0"/>
              <a:t>Primjeri modela stručnog usavršavanja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D3C4CD-EDB5-4A66-B70B-8747BCA2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010" y="1858617"/>
            <a:ext cx="11141764" cy="44507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hr-HR" dirty="0"/>
              <a:t>  </a:t>
            </a:r>
            <a:r>
              <a:rPr lang="hr-HR" b="1" i="1" dirty="0"/>
              <a:t>Svaki razred, svaki dan </a:t>
            </a:r>
            <a:r>
              <a:rPr lang="hr-HR" b="1" dirty="0"/>
              <a:t>(</a:t>
            </a:r>
            <a:r>
              <a:rPr lang="hr-HR" b="1" i="1" dirty="0" err="1"/>
              <a:t>Every</a:t>
            </a:r>
            <a:r>
              <a:rPr lang="hr-HR" b="1" i="1" dirty="0"/>
              <a:t> </a:t>
            </a:r>
            <a:r>
              <a:rPr lang="hr-HR" b="1" i="1" dirty="0" err="1"/>
              <a:t>Classroom</a:t>
            </a:r>
            <a:r>
              <a:rPr lang="hr-HR" b="1" i="1" dirty="0"/>
              <a:t>, </a:t>
            </a:r>
            <a:r>
              <a:rPr lang="hr-HR" b="1" i="1" dirty="0" err="1"/>
              <a:t>Every</a:t>
            </a:r>
            <a:r>
              <a:rPr lang="hr-HR" b="1" i="1" dirty="0"/>
              <a:t> </a:t>
            </a:r>
            <a:r>
              <a:rPr lang="hr-HR" b="1" i="1" dirty="0" err="1"/>
              <a:t>Day</a:t>
            </a:r>
            <a:r>
              <a:rPr lang="hr-HR" b="1" i="1" dirty="0"/>
              <a:t>;</a:t>
            </a:r>
            <a:r>
              <a:rPr lang="hr-HR" b="1" dirty="0"/>
              <a:t> </a:t>
            </a:r>
            <a:r>
              <a:rPr lang="hr-HR" b="1" dirty="0" err="1"/>
              <a:t>Early</a:t>
            </a:r>
            <a:r>
              <a:rPr lang="hr-HR" b="1" dirty="0"/>
              <a:t> </a:t>
            </a:r>
            <a:r>
              <a:rPr lang="hr-HR" b="1" dirty="0" err="1"/>
              <a:t>et</a:t>
            </a:r>
            <a:r>
              <a:rPr lang="hr-HR" b="1" dirty="0"/>
              <a:t> </a:t>
            </a:r>
            <a:r>
              <a:rPr lang="hr-HR" b="1" dirty="0" err="1"/>
              <a:t>al</a:t>
            </a:r>
            <a:r>
              <a:rPr lang="hr-HR" b="1" dirty="0"/>
              <a:t>., 2016) </a:t>
            </a:r>
          </a:p>
          <a:p>
            <a:pPr>
              <a:buFontTx/>
              <a:buChar char="-"/>
            </a:pPr>
            <a:r>
              <a:rPr lang="hr-HR" dirty="0"/>
              <a:t> cilj je unapređenje učeničke aktivnosti, usklađenosti i preciznosti. </a:t>
            </a:r>
          </a:p>
          <a:p>
            <a:pPr>
              <a:buFontTx/>
              <a:buChar char="-"/>
            </a:pPr>
            <a:r>
              <a:rPr lang="hr-HR" dirty="0"/>
              <a:t> Bitna karakteristika modela je korištenje protokola </a:t>
            </a:r>
            <a:r>
              <a:rPr lang="hr-HR" dirty="0" err="1"/>
              <a:t>dvadesetminutnog</a:t>
            </a:r>
            <a:r>
              <a:rPr lang="hr-HR" dirty="0"/>
              <a:t> promatranja nastave kroz petnaest čestica. Njih popunjavaju trenirani promatrači.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hr-HR" i="1" dirty="0"/>
              <a:t> </a:t>
            </a:r>
            <a:r>
              <a:rPr lang="hr-HR" b="1" i="1" dirty="0"/>
              <a:t>Matematički putevi i stranputice </a:t>
            </a:r>
            <a:r>
              <a:rPr lang="hr-HR" b="1" dirty="0"/>
              <a:t>(</a:t>
            </a:r>
            <a:r>
              <a:rPr lang="hr-HR" b="1" i="1" dirty="0" err="1"/>
              <a:t>Math</a:t>
            </a:r>
            <a:r>
              <a:rPr lang="hr-HR" b="1" i="1" dirty="0"/>
              <a:t> </a:t>
            </a:r>
            <a:r>
              <a:rPr lang="hr-HR" b="1" i="1" dirty="0" err="1"/>
              <a:t>Pathways</a:t>
            </a:r>
            <a:r>
              <a:rPr lang="hr-HR" b="1" i="1" dirty="0"/>
              <a:t> </a:t>
            </a:r>
            <a:r>
              <a:rPr lang="hr-HR" b="1" i="1" dirty="0" err="1"/>
              <a:t>and</a:t>
            </a:r>
            <a:r>
              <a:rPr lang="hr-HR" b="1" i="1" dirty="0"/>
              <a:t> </a:t>
            </a:r>
            <a:r>
              <a:rPr lang="hr-HR" b="1" i="1" dirty="0" err="1"/>
              <a:t>Pitfalls</a:t>
            </a:r>
            <a:r>
              <a:rPr lang="hr-HR" b="1" i="1" dirty="0"/>
              <a:t>;</a:t>
            </a:r>
            <a:r>
              <a:rPr lang="hr-HR" b="1" dirty="0"/>
              <a:t> </a:t>
            </a:r>
            <a:r>
              <a:rPr lang="hr-HR" b="1" dirty="0" err="1"/>
              <a:t>Heller</a:t>
            </a:r>
            <a:r>
              <a:rPr lang="hr-HR" b="1" dirty="0"/>
              <a:t> </a:t>
            </a:r>
            <a:r>
              <a:rPr lang="hr-HR" b="1" dirty="0" err="1"/>
              <a:t>et</a:t>
            </a:r>
            <a:r>
              <a:rPr lang="hr-HR" b="1" dirty="0"/>
              <a:t> </a:t>
            </a:r>
            <a:r>
              <a:rPr lang="hr-HR" b="1" dirty="0" err="1"/>
              <a:t>al</a:t>
            </a:r>
            <a:r>
              <a:rPr lang="hr-HR" b="1" dirty="0"/>
              <a:t>., 2007) </a:t>
            </a:r>
          </a:p>
          <a:p>
            <a:pPr marL="0" lvl="0" indent="0">
              <a:buNone/>
            </a:pPr>
            <a:r>
              <a:rPr lang="hr-HR" dirty="0"/>
              <a:t>-</a:t>
            </a:r>
            <a:r>
              <a:rPr lang="hr-HR"/>
              <a:t> </a:t>
            </a:r>
            <a:r>
              <a:rPr lang="hr-HR" dirty="0"/>
              <a:t>temelji se na korištenju gotovih tiskanih materijala i videozapisa. </a:t>
            </a:r>
          </a:p>
          <a:p>
            <a:pPr marL="0" lvl="0" indent="0">
              <a:buNone/>
            </a:pPr>
            <a:r>
              <a:rPr lang="hr-HR" dirty="0"/>
              <a:t>- Njima se potiče kritičko i kreativno mišljenje učenika te razvoj sposobnosti prezentiranja i rasprave.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81D0BB7-F9FD-4390-9DB9-2BBC3B7E3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4D8A0AC-7C24-4D92-913D-D006CB0F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823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3CE124-C0FC-41A3-A891-6460D11A2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Primjeri modela stručnog usavršavanja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2224A7-6E23-41E6-83E9-CD0315B21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hr-HR" b="1" i="1" dirty="0"/>
              <a:t> Istraživanje nastave</a:t>
            </a:r>
            <a:r>
              <a:rPr lang="hr-HR" b="1" dirty="0"/>
              <a:t> (</a:t>
            </a:r>
            <a:r>
              <a:rPr lang="hr-HR" b="1" i="1" dirty="0" err="1"/>
              <a:t>Lesson</a:t>
            </a:r>
            <a:r>
              <a:rPr lang="hr-HR" b="1" i="1" dirty="0"/>
              <a:t> </a:t>
            </a:r>
            <a:r>
              <a:rPr lang="hr-HR" b="1" i="1" dirty="0" err="1"/>
              <a:t>Study</a:t>
            </a:r>
            <a:r>
              <a:rPr lang="hr-HR" b="1" dirty="0"/>
              <a:t>; Lewis &amp; Perry, 2017) </a:t>
            </a:r>
          </a:p>
          <a:p>
            <a:pPr marL="0" lvl="0" indent="0">
              <a:buNone/>
            </a:pPr>
            <a:r>
              <a:rPr lang="hr-HR" dirty="0"/>
              <a:t>– učitelji rade unutar timova, upute dobivaju poštom te promjene u nastavi provode kroz četiri etape: istraži, planiraj, čini i provedi refleksiju.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hr-HR" dirty="0"/>
              <a:t> </a:t>
            </a:r>
            <a:r>
              <a:rPr lang="hr-HR" b="1" dirty="0"/>
              <a:t>Program </a:t>
            </a:r>
            <a:r>
              <a:rPr lang="hr-HR" b="1" i="1" dirty="0" err="1"/>
              <a:t>eMINTS</a:t>
            </a:r>
            <a:r>
              <a:rPr lang="hr-HR" b="1" i="1" dirty="0"/>
              <a:t> (</a:t>
            </a:r>
            <a:r>
              <a:rPr lang="hr-HR" b="1" i="1" dirty="0" err="1"/>
              <a:t>enhancing</a:t>
            </a:r>
            <a:r>
              <a:rPr lang="hr-HR" b="1" i="1" dirty="0"/>
              <a:t> </a:t>
            </a:r>
            <a:r>
              <a:rPr lang="hr-HR" b="1" i="1" dirty="0" err="1"/>
              <a:t>Missouri’s</a:t>
            </a:r>
            <a:r>
              <a:rPr lang="hr-HR" b="1" i="1" dirty="0"/>
              <a:t> </a:t>
            </a:r>
            <a:r>
              <a:rPr lang="hr-HR" b="1" i="1" dirty="0" err="1"/>
              <a:t>Instructional</a:t>
            </a:r>
            <a:r>
              <a:rPr lang="hr-HR" b="1" i="1" dirty="0"/>
              <a:t> </a:t>
            </a:r>
            <a:r>
              <a:rPr lang="hr-HR" b="1" i="1" dirty="0" err="1"/>
              <a:t>Networked</a:t>
            </a:r>
            <a:r>
              <a:rPr lang="hr-HR" b="1" i="1" dirty="0"/>
              <a:t> </a:t>
            </a:r>
            <a:r>
              <a:rPr lang="hr-HR" b="1" i="1" dirty="0" err="1"/>
              <a:t>Teaching</a:t>
            </a:r>
            <a:r>
              <a:rPr lang="hr-HR" b="1" i="1" dirty="0"/>
              <a:t> </a:t>
            </a:r>
            <a:r>
              <a:rPr lang="hr-HR" b="1" i="1" dirty="0" err="1"/>
              <a:t>Strategies</a:t>
            </a:r>
            <a:r>
              <a:rPr lang="hr-HR" b="1" i="1" dirty="0"/>
              <a:t>;</a:t>
            </a:r>
            <a:r>
              <a:rPr lang="hr-HR" b="1" dirty="0"/>
              <a:t> </a:t>
            </a:r>
            <a:r>
              <a:rPr lang="hr-HR" b="1" dirty="0" err="1"/>
              <a:t>Meyers</a:t>
            </a:r>
            <a:r>
              <a:rPr lang="hr-HR" b="1" dirty="0"/>
              <a:t> </a:t>
            </a:r>
            <a:r>
              <a:rPr lang="hr-HR" b="1" dirty="0" err="1"/>
              <a:t>et</a:t>
            </a:r>
            <a:r>
              <a:rPr lang="hr-HR" b="1" dirty="0"/>
              <a:t> </a:t>
            </a:r>
            <a:r>
              <a:rPr lang="hr-HR" b="1" dirty="0" err="1"/>
              <a:t>al</a:t>
            </a:r>
            <a:r>
              <a:rPr lang="hr-HR" b="1" dirty="0"/>
              <a:t>., 2016) </a:t>
            </a:r>
          </a:p>
          <a:p>
            <a:pPr marL="0" lvl="0" indent="0">
              <a:buNone/>
            </a:pPr>
            <a:r>
              <a:rPr lang="hr-HR" dirty="0"/>
              <a:t>– temelji se na visokokvalitetnoj konstruktivističkoj i istraživačkoj nastavi, zajednici učenja i korištenju tehnologije.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hr-HR" dirty="0"/>
              <a:t> </a:t>
            </a:r>
            <a:r>
              <a:rPr lang="hr-HR" b="1" dirty="0"/>
              <a:t>Niz istraživanja predvođenih voditeljem </a:t>
            </a:r>
            <a:r>
              <a:rPr lang="hr-HR" b="1" dirty="0" err="1"/>
              <a:t>Roschelle</a:t>
            </a:r>
            <a:r>
              <a:rPr lang="hr-HR" b="1" dirty="0"/>
              <a:t> </a:t>
            </a:r>
            <a:r>
              <a:rPr lang="hr-HR" b="1" dirty="0" err="1"/>
              <a:t>et</a:t>
            </a:r>
            <a:r>
              <a:rPr lang="hr-HR" b="1" dirty="0"/>
              <a:t> </a:t>
            </a:r>
            <a:r>
              <a:rPr lang="hr-HR" b="1" dirty="0" err="1"/>
              <a:t>al</a:t>
            </a:r>
            <a:r>
              <a:rPr lang="hr-HR" b="1" dirty="0"/>
              <a:t>., 2016 </a:t>
            </a:r>
            <a:r>
              <a:rPr lang="hr-HR" dirty="0"/>
              <a:t>koristeći različite aplikacije među kojima je </a:t>
            </a:r>
            <a:r>
              <a:rPr lang="hr-HR" dirty="0" err="1"/>
              <a:t>SimCalc</a:t>
            </a:r>
            <a:r>
              <a:rPr lang="hr-HR" dirty="0"/>
              <a:t> i </a:t>
            </a:r>
            <a:r>
              <a:rPr lang="hr-HR" dirty="0" err="1"/>
              <a:t>ASSISTments</a:t>
            </a:r>
            <a:endParaRPr lang="hr-HR" dirty="0"/>
          </a:p>
          <a:p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AB58C6B-4594-40F9-9013-B055FEBF0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4E655-404A-4D9A-99B0-400FA3DA79E9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53B666C-6B0A-45B9-919B-F2ABA4BB8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11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71FF6B-3CFA-4443-B63D-00022DC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Snimke nastave i Forum:</a:t>
            </a:r>
            <a:endParaRPr lang="hr-HR" dirty="0"/>
          </a:p>
        </p:txBody>
      </p:sp>
      <p:sp>
        <p:nvSpPr>
          <p:cNvPr id="6" name="Rezervirano mjesto teksta 5">
            <a:extLst>
              <a:ext uri="{FF2B5EF4-FFF2-40B4-BE49-F238E27FC236}">
                <a16:creationId xmlns:a16="http://schemas.microsoft.com/office/drawing/2014/main" id="{4E2F8776-73F2-4229-87C0-EA8D530824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Snimke:</a:t>
            </a:r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id="{72D72A09-F334-44D9-9F72-0C8FA2DD7B5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altLang="sr-Latn-RS" dirty="0"/>
              <a:t>Do sada snimljeno 5/6 snimki</a:t>
            </a:r>
          </a:p>
          <a:p>
            <a:r>
              <a:rPr lang="hr-HR" altLang="sr-Latn-RS" dirty="0"/>
              <a:t>Rasprava o snimkama na forumima učitelja matematike i učitelja biologije</a:t>
            </a:r>
          </a:p>
          <a:p>
            <a:r>
              <a:rPr lang="hr-HR" altLang="sr-Latn-RS" dirty="0"/>
              <a:t>dojmovi snimanja</a:t>
            </a:r>
          </a:p>
          <a:p>
            <a:endParaRPr lang="hr-HR" dirty="0"/>
          </a:p>
        </p:txBody>
      </p:sp>
      <p:sp>
        <p:nvSpPr>
          <p:cNvPr id="8" name="Rezervirano mjesto teksta 7">
            <a:extLst>
              <a:ext uri="{FF2B5EF4-FFF2-40B4-BE49-F238E27FC236}">
                <a16:creationId xmlns:a16="http://schemas.microsoft.com/office/drawing/2014/main" id="{71D0DE51-2A0F-43A3-ADBD-CB19C74FA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r-HR" dirty="0"/>
              <a:t>Forum:</a:t>
            </a:r>
          </a:p>
        </p:txBody>
      </p:sp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9F336DFD-9C5C-4B4F-AE3F-CDBB3AF1B6E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hr-HR" altLang="sr-Latn-RS" dirty="0"/>
              <a:t>Svaki sudionik postavlja uvod – opis svog sata, pripremu i materijale za sat</a:t>
            </a:r>
          </a:p>
          <a:p>
            <a:r>
              <a:rPr lang="hr-HR" altLang="sr-Latn-RS" dirty="0"/>
              <a:t>Komentiranje snimki nastave</a:t>
            </a:r>
          </a:p>
          <a:p>
            <a:r>
              <a:rPr lang="hr-HR" altLang="sr-Latn-RS" dirty="0"/>
              <a:t>Istraživački dnevnik – opis aktivnosti akcijskih istraživanja, fotografije, video zapisi, problemi s kojima se susrećemo…</a:t>
            </a:r>
          </a:p>
          <a:p>
            <a:endParaRPr lang="hr-HR" dirty="0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4D7D133-9E9D-4C40-A27D-E368E319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4C95-54FF-49CD-8C64-668B0FA5AD0D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1F5710D-7F66-41B5-829A-2F270508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10" name="Slika 4">
            <a:extLst>
              <a:ext uri="{FF2B5EF4-FFF2-40B4-BE49-F238E27FC236}">
                <a16:creationId xmlns:a16="http://schemas.microsoft.com/office/drawing/2014/main" id="{4903DC85-CF81-4B2A-8D16-5D4BFC678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628842"/>
            <a:ext cx="4432833" cy="127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51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4E94E5-6D5E-45C8-8729-0C4AAF88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Protokol za praćenje nastave: COUPS </a:t>
            </a:r>
            <a:br>
              <a:rPr lang="hr-HR" dirty="0"/>
            </a:br>
            <a:r>
              <a:rPr lang="hr-HR" dirty="0"/>
              <a:t>(Smith </a:t>
            </a:r>
            <a:r>
              <a:rPr lang="hr-HR" dirty="0" err="1"/>
              <a:t>et</a:t>
            </a:r>
            <a:r>
              <a:rPr lang="hr-HR" dirty="0"/>
              <a:t> </a:t>
            </a:r>
            <a:r>
              <a:rPr lang="hr-HR" dirty="0" err="1"/>
              <a:t>al</a:t>
            </a:r>
            <a:r>
              <a:rPr lang="hr-HR" dirty="0"/>
              <a:t>., 2013)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A1AE09D-CF3A-4E0A-8155-AF9708E5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7E926-0AE3-469E-B58E-3D25AF495BAA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5B1BE53-045F-4D0C-BC98-1B9C0B65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pic>
        <p:nvPicPr>
          <p:cNvPr id="9" name="Rezervirano mjesto sadržaja 5">
            <a:extLst>
              <a:ext uri="{FF2B5EF4-FFF2-40B4-BE49-F238E27FC236}">
                <a16:creationId xmlns:a16="http://schemas.microsoft.com/office/drawing/2014/main" id="{43FE00A0-8A12-4898-8367-E60588FA9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84832"/>
            <a:ext cx="10515600" cy="431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82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98AFE9-3DC5-4B58-B05F-6D12D2301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Primjer rezultata analize nastave pomoću protokola COPUS</a:t>
            </a:r>
            <a:endParaRPr lang="hr-HR" dirty="0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FF2BC57-83AE-4CD4-9F82-C03A5DCB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EA69-79EB-4A89-B7A5-B9472311AB52}" type="datetime1">
              <a:rPr lang="sr-Latn-RS" smtClean="0"/>
              <a:t>8.10.2021.</a:t>
            </a:fld>
            <a:endParaRPr lang="en-US" dirty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04D99389-B2CB-4F4B-9EA3-7726F1651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pl-PL"/>
              <a:t>Ovaj rad je financirala Hrvatska zaklada za znanost projektom IP-2018-01-8363</a:t>
            </a:r>
            <a:endParaRPr lang="en-US" dirty="0"/>
          </a:p>
        </p:txBody>
      </p:sp>
      <p:graphicFrame>
        <p:nvGraphicFramePr>
          <p:cNvPr id="9" name="Rezervirano mjesto sadržaja 5">
            <a:extLst>
              <a:ext uri="{FF2B5EF4-FFF2-40B4-BE49-F238E27FC236}">
                <a16:creationId xmlns:a16="http://schemas.microsoft.com/office/drawing/2014/main" id="{F548FF48-277C-4432-9245-D4C997FA3917}"/>
              </a:ext>
            </a:extLst>
          </p:cNvPr>
          <p:cNvGraphicFramePr>
            <a:graphicFrameLocks/>
          </p:cNvGraphicFramePr>
          <p:nvPr/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30971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1192</TotalTime>
  <Words>1385</Words>
  <Application>Microsoft Office PowerPoint</Application>
  <PresentationFormat>Široki zaslon</PresentationFormat>
  <Paragraphs>173</Paragraphs>
  <Slides>26</Slides>
  <Notes>3</Notes>
  <HiddenSlides>0</HiddenSlides>
  <MMClips>1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26</vt:i4>
      </vt:variant>
    </vt:vector>
  </HeadingPairs>
  <TitlesOfParts>
    <vt:vector size="36" baseType="lpstr">
      <vt:lpstr>Arial</vt:lpstr>
      <vt:lpstr>Barlow Semi Condensed</vt:lpstr>
      <vt:lpstr>Calibri</vt:lpstr>
      <vt:lpstr>Calibri Light</vt:lpstr>
      <vt:lpstr>Roboto</vt:lpstr>
      <vt:lpstr>Tw Cen MT</vt:lpstr>
      <vt:lpstr>Tw Cen MT Condensed</vt:lpstr>
      <vt:lpstr>Wingdings</vt:lpstr>
      <vt:lpstr>Wingdings 3</vt:lpstr>
      <vt:lpstr>Integral</vt:lpstr>
      <vt:lpstr> Kako biti bolji učitelj</vt:lpstr>
      <vt:lpstr>Kratko o samom projektu: </vt:lpstr>
      <vt:lpstr>Voditelji projekta</vt:lpstr>
      <vt:lpstr>Kako je nastao projekt: </vt:lpstr>
      <vt:lpstr>Primjeri modela stručnog usavršavanja</vt:lpstr>
      <vt:lpstr>Primjeri modela stručnog usavršavanja</vt:lpstr>
      <vt:lpstr>Snimke nastave i Forum:</vt:lpstr>
      <vt:lpstr>Protokol za praćenje nastave: COUPS  (Smith et al., 2013)</vt:lpstr>
      <vt:lpstr>Primjer rezultata analize nastave pomoću protokola COPUS</vt:lpstr>
      <vt:lpstr>PowerPoint prezentacija</vt:lpstr>
      <vt:lpstr>Struktura komentara na forumima:</vt:lpstr>
      <vt:lpstr>Zajednice učenja</vt:lpstr>
      <vt:lpstr>PowerPoint prezentacija</vt:lpstr>
      <vt:lpstr>Primjer NA početku projekta i na kraju…</vt:lpstr>
      <vt:lpstr>aplikacija ASSISTments: </vt:lpstr>
      <vt:lpstr>Što ASSISTments pruža učiteljima?</vt:lpstr>
      <vt:lpstr>Primjer izrade zadatka</vt:lpstr>
      <vt:lpstr>Učenici:</vt:lpstr>
      <vt:lpstr>PowerPoint prezentacija</vt:lpstr>
      <vt:lpstr>Učitelji:</vt:lpstr>
      <vt:lpstr>Učitelji:  TOČNO RIJEŠEN ZADATAK  TOČNO RIJEŠEN ZADATAK  UZ TRAŽENU POMOĆ  NITI UZ TRAŽENU POMOĆ,  ZADATAK  NIJE TOČNO RIJEŠEN</vt:lpstr>
      <vt:lpstr>Modificirani oblik obrnute učionice</vt:lpstr>
      <vt:lpstr>Primjer obrnute učionice u Njemačkoj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Sustavni pregled literature</dc:title>
  <dc:creator>Branko Bognar</dc:creator>
  <cp:lastModifiedBy>Magdalena Mikulić</cp:lastModifiedBy>
  <cp:revision>53</cp:revision>
  <dcterms:created xsi:type="dcterms:W3CDTF">2019-03-24T12:14:48Z</dcterms:created>
  <dcterms:modified xsi:type="dcterms:W3CDTF">2021-10-08T18:13:38Z</dcterms:modified>
</cp:coreProperties>
</file>